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70" r:id="rId4"/>
    <p:sldId id="273" r:id="rId5"/>
    <p:sldId id="276" r:id="rId6"/>
    <p:sldId id="275" r:id="rId7"/>
    <p:sldId id="277" r:id="rId8"/>
    <p:sldId id="281" r:id="rId9"/>
    <p:sldId id="278" r:id="rId10"/>
    <p:sldId id="282" r:id="rId11"/>
    <p:sldId id="279" r:id="rId12"/>
    <p:sldId id="283" r:id="rId13"/>
    <p:sldId id="258" r:id="rId14"/>
    <p:sldId id="285" r:id="rId15"/>
    <p:sldId id="286" r:id="rId16"/>
    <p:sldId id="287" r:id="rId17"/>
    <p:sldId id="374" r:id="rId18"/>
    <p:sldId id="290" r:id="rId19"/>
    <p:sldId id="375" r:id="rId20"/>
    <p:sldId id="376" r:id="rId21"/>
    <p:sldId id="377" r:id="rId22"/>
    <p:sldId id="363" r:id="rId23"/>
    <p:sldId id="332" r:id="rId24"/>
    <p:sldId id="309" r:id="rId25"/>
    <p:sldId id="333" r:id="rId26"/>
    <p:sldId id="362" r:id="rId27"/>
    <p:sldId id="334" r:id="rId28"/>
    <p:sldId id="311" r:id="rId29"/>
    <p:sldId id="356" r:id="rId30"/>
    <p:sldId id="355" r:id="rId31"/>
    <p:sldId id="361" r:id="rId32"/>
    <p:sldId id="359" r:id="rId33"/>
    <p:sldId id="336" r:id="rId34"/>
    <p:sldId id="257" r:id="rId35"/>
    <p:sldId id="364" r:id="rId36"/>
    <p:sldId id="365" r:id="rId37"/>
    <p:sldId id="366" r:id="rId38"/>
    <p:sldId id="310" r:id="rId39"/>
    <p:sldId id="367" r:id="rId40"/>
    <p:sldId id="274" r:id="rId41"/>
    <p:sldId id="368" r:id="rId42"/>
    <p:sldId id="358" r:id="rId43"/>
    <p:sldId id="369" r:id="rId44"/>
    <p:sldId id="370" r:id="rId45"/>
    <p:sldId id="372" r:id="rId46"/>
    <p:sldId id="373" r:id="rId47"/>
    <p:sldId id="371" r:id="rId48"/>
    <p:sldId id="378" r:id="rId49"/>
    <p:sldId id="382" r:id="rId50"/>
    <p:sldId id="380" r:id="rId51"/>
    <p:sldId id="383" r:id="rId52"/>
    <p:sldId id="381" r:id="rId53"/>
    <p:sldId id="384" r:id="rId54"/>
    <p:sldId id="385" r:id="rId55"/>
    <p:sldId id="387" r:id="rId56"/>
    <p:sldId id="388" r:id="rId57"/>
    <p:sldId id="389" r:id="rId58"/>
    <p:sldId id="390" r:id="rId59"/>
    <p:sldId id="391" r:id="rId60"/>
    <p:sldId id="392" r:id="rId61"/>
    <p:sldId id="393" r:id="rId62"/>
    <p:sldId id="394" r:id="rId63"/>
    <p:sldId id="268" r:id="rId64"/>
  </p:sldIdLst>
  <p:sldSz cx="18288000" cy="10287000"/>
  <p:notesSz cx="6858000" cy="9144000"/>
  <p:embeddedFontLst>
    <p:embeddedFont>
      <p:font typeface="DB HelvethaicaMon X Reg" panose="02000506090000020004" charset="-34"/>
      <p:regular r:id="rId65"/>
    </p:embeddedFont>
    <p:embeddedFont>
      <p:font typeface="FreesiaUPC" panose="020B0604020202020204" pitchFamily="34" charset="-34"/>
      <p:regular r:id="rId66"/>
      <p:bold r:id="rId67"/>
      <p:italic r:id="rId68"/>
      <p:boldItalic r:id="rId69"/>
    </p:embeddedFont>
    <p:embeddedFont>
      <p:font typeface="Public Sans" panose="020B0604020202020204" charset="0"/>
      <p:regular r:id="rId70"/>
    </p:embeddedFont>
    <p:embeddedFont>
      <p:font typeface="Public Sans Bold" panose="020B0604020202020204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1.wdp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1.wdp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3622570" y="2318357"/>
            <a:ext cx="3636730" cy="5650287"/>
          </a:xfrm>
          <a:custGeom>
            <a:avLst/>
            <a:gdLst/>
            <a:ahLst/>
            <a:cxnLst/>
            <a:rect l="l" t="t" r="r" b="b"/>
            <a:pathLst>
              <a:path w="3636730" h="5650287">
                <a:moveTo>
                  <a:pt x="0" y="0"/>
                </a:moveTo>
                <a:lnTo>
                  <a:pt x="3636730" y="0"/>
                </a:lnTo>
                <a:lnTo>
                  <a:pt x="3636730" y="5650286"/>
                </a:lnTo>
                <a:lnTo>
                  <a:pt x="0" y="5650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125394" y="6670386"/>
            <a:ext cx="5613359" cy="3368015"/>
          </a:xfrm>
          <a:custGeom>
            <a:avLst/>
            <a:gdLst/>
            <a:ahLst/>
            <a:cxnLst/>
            <a:rect l="l" t="t" r="r" b="b"/>
            <a:pathLst>
              <a:path w="5613359" h="3368015">
                <a:moveTo>
                  <a:pt x="0" y="0"/>
                </a:moveTo>
                <a:lnTo>
                  <a:pt x="5613359" y="0"/>
                </a:lnTo>
                <a:lnTo>
                  <a:pt x="5613359" y="3368015"/>
                </a:lnTo>
                <a:lnTo>
                  <a:pt x="0" y="3368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33450" y="2148906"/>
            <a:ext cx="1202055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5"/>
              </a:lnSpc>
            </a:pPr>
            <a:r>
              <a:rPr lang="en-US" sz="9337" spc="-289" dirty="0">
                <a:solidFill>
                  <a:srgbClr val="002060"/>
                </a:solidFill>
                <a:latin typeface="Public Sans Bold"/>
              </a:rPr>
              <a:t>Problem Solving</a:t>
            </a:r>
          </a:p>
        </p:txBody>
      </p:sp>
      <p:sp>
        <p:nvSpPr>
          <p:cNvPr id="9" name="Freeform 9"/>
          <p:cNvSpPr/>
          <p:nvPr/>
        </p:nvSpPr>
        <p:spPr>
          <a:xfrm>
            <a:off x="15739028" y="405648"/>
            <a:ext cx="3583757" cy="3505566"/>
          </a:xfrm>
          <a:custGeom>
            <a:avLst/>
            <a:gdLst/>
            <a:ahLst/>
            <a:cxnLst/>
            <a:rect l="l" t="t" r="r" b="b"/>
            <a:pathLst>
              <a:path w="3583757" h="3505566">
                <a:moveTo>
                  <a:pt x="0" y="0"/>
                </a:moveTo>
                <a:lnTo>
                  <a:pt x="3583757" y="0"/>
                </a:lnTo>
                <a:lnTo>
                  <a:pt x="3583757" y="3505566"/>
                </a:lnTo>
                <a:lnTo>
                  <a:pt x="0" y="35055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51257" y="8213974"/>
            <a:ext cx="7736743" cy="4951515"/>
          </a:xfrm>
          <a:custGeom>
            <a:avLst/>
            <a:gdLst/>
            <a:ahLst/>
            <a:cxnLst/>
            <a:rect l="l" t="t" r="r" b="b"/>
            <a:pathLst>
              <a:path w="7736743" h="4951515">
                <a:moveTo>
                  <a:pt x="0" y="0"/>
                </a:moveTo>
                <a:lnTo>
                  <a:pt x="7736743" y="0"/>
                </a:lnTo>
                <a:lnTo>
                  <a:pt x="7736743" y="4951515"/>
                </a:lnTo>
                <a:lnTo>
                  <a:pt x="0" y="4951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/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0" y="271582"/>
            <a:ext cx="182880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ลูกค้าที่มักข่มขู่ หากไม่ได้ตามต้องการ </a:t>
            </a:r>
          </a:p>
          <a:p>
            <a:pPr algn="ctr"/>
            <a:r>
              <a:rPr lang="en-US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Opportunist Customer</a:t>
            </a:r>
            <a:endParaRPr lang="th-TH" sz="8100" b="1" u="sng" spc="-378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2BE08C08-3ED3-5259-C58B-D03907C02E65}"/>
              </a:ext>
            </a:extLst>
          </p:cNvPr>
          <p:cNvGrpSpPr/>
          <p:nvPr/>
        </p:nvGrpSpPr>
        <p:grpSpPr>
          <a:xfrm>
            <a:off x="-1" y="3018923"/>
            <a:ext cx="18287999" cy="6623841"/>
            <a:chOff x="-1" y="-1"/>
            <a:chExt cx="1877122" cy="2008606"/>
          </a:xfrm>
          <a:solidFill>
            <a:srgbClr val="FFFF9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EB825F-BFF9-3566-8FD2-8B0CA7539054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00D089-B4DA-0BD0-B6BD-FCC12F35DD1A}"/>
              </a:ext>
            </a:extLst>
          </p:cNvPr>
          <p:cNvSpPr txBox="1"/>
          <p:nvPr/>
        </p:nvSpPr>
        <p:spPr>
          <a:xfrm>
            <a:off x="173628" y="3353105"/>
            <a:ext cx="1811437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ลูกค้าประเภทนี้หากไม่ได้ตามความต้องการที่ตนเองร้องขอ จะเริ่มข่มขู่เพื่อให้ได้สิ่งที่ตนเองต้องการ โดยคำหรือประโยค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ที่พบบ่อยมีดังนี้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จะฟ้องสคบ.”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ถ้าไม่ตอบจะแชร์ลงพันทิป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แบบนี้โลกต้องรู้แล้ว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อย่าให้เรื่องต้องถึงโรงถึงศาล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ถ้าลงเพจอื่นหรือกลุ่มอื่นคุณดังแน่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การดูแลลูกค้าประเภทนี้ ต้องรีบตอบให้เร็วและติดต่อกลับทันทีและลูกค้าประเภทนี้มักจบปัญหา หากมีสิ่งชดเชย</a:t>
            </a:r>
            <a:endParaRPr lang="en-US" sz="42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42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172929" y="171181"/>
            <a:ext cx="2817879" cy="281786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6315" r="-36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" name="Group 2">
            <a:extLst>
              <a:ext uri="{FF2B5EF4-FFF2-40B4-BE49-F238E27FC236}">
                <a16:creationId xmlns:a16="http://schemas.microsoft.com/office/drawing/2014/main" id="{DAAB8F20-2AD8-3BDD-F7B1-3D1C264CFCFE}"/>
              </a:ext>
            </a:extLst>
          </p:cNvPr>
          <p:cNvGrpSpPr/>
          <p:nvPr/>
        </p:nvGrpSpPr>
        <p:grpSpPr>
          <a:xfrm>
            <a:off x="14639544" y="3245767"/>
            <a:ext cx="3648456" cy="6126827"/>
            <a:chOff x="-1" y="-1"/>
            <a:chExt cx="1877122" cy="2008606"/>
          </a:xfrm>
          <a:solidFill>
            <a:srgbClr val="99FFCC"/>
          </a:solidFill>
        </p:grpSpPr>
        <p:sp>
          <p:nvSpPr>
            <p:cNvPr id="68" name="Freeform 3">
              <a:extLst>
                <a:ext uri="{FF2B5EF4-FFF2-40B4-BE49-F238E27FC236}">
                  <a16:creationId xmlns:a16="http://schemas.microsoft.com/office/drawing/2014/main" id="{9ED9BBBC-2793-D7BC-497F-8981D1F4C3FF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2">
            <a:extLst>
              <a:ext uri="{FF2B5EF4-FFF2-40B4-BE49-F238E27FC236}">
                <a16:creationId xmlns:a16="http://schemas.microsoft.com/office/drawing/2014/main" id="{8571B478-4BC8-95E5-6ABE-57AB42766C7B}"/>
              </a:ext>
            </a:extLst>
          </p:cNvPr>
          <p:cNvGrpSpPr/>
          <p:nvPr/>
        </p:nvGrpSpPr>
        <p:grpSpPr>
          <a:xfrm>
            <a:off x="10970306" y="4160173"/>
            <a:ext cx="3648456" cy="6126827"/>
            <a:chOff x="-1" y="-1"/>
            <a:chExt cx="1877122" cy="2008606"/>
          </a:xfrm>
          <a:solidFill>
            <a:srgbClr val="FFFF99"/>
          </a:solidFill>
        </p:grpSpPr>
        <p:sp>
          <p:nvSpPr>
            <p:cNvPr id="70" name="Freeform 3">
              <a:extLst>
                <a:ext uri="{FF2B5EF4-FFF2-40B4-BE49-F238E27FC236}">
                  <a16:creationId xmlns:a16="http://schemas.microsoft.com/office/drawing/2014/main" id="{9A1FFA9C-1ECC-EDA4-1295-FBB272B44DFE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" name="Group 2">
            <a:extLst>
              <a:ext uri="{FF2B5EF4-FFF2-40B4-BE49-F238E27FC236}">
                <a16:creationId xmlns:a16="http://schemas.microsoft.com/office/drawing/2014/main" id="{E6125C6B-6A15-AE43-5947-4E39913515CC}"/>
              </a:ext>
            </a:extLst>
          </p:cNvPr>
          <p:cNvGrpSpPr/>
          <p:nvPr/>
        </p:nvGrpSpPr>
        <p:grpSpPr>
          <a:xfrm>
            <a:off x="7319772" y="3245767"/>
            <a:ext cx="3648456" cy="6126827"/>
            <a:chOff x="-1" y="-1"/>
            <a:chExt cx="1877122" cy="2008606"/>
          </a:xfrm>
          <a:solidFill>
            <a:srgbClr val="C8E6E0"/>
          </a:solidFill>
        </p:grpSpPr>
        <p:sp>
          <p:nvSpPr>
            <p:cNvPr id="72" name="Freeform 3">
              <a:extLst>
                <a:ext uri="{FF2B5EF4-FFF2-40B4-BE49-F238E27FC236}">
                  <a16:creationId xmlns:a16="http://schemas.microsoft.com/office/drawing/2014/main" id="{8D4C5DBD-BC43-F094-2CF4-D8716414D282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Freeform 3">
            <a:extLst>
              <a:ext uri="{FF2B5EF4-FFF2-40B4-BE49-F238E27FC236}">
                <a16:creationId xmlns:a16="http://schemas.microsoft.com/office/drawing/2014/main" id="{405A7CE4-0539-979C-BA99-0557BFD6DFCF}"/>
              </a:ext>
            </a:extLst>
          </p:cNvPr>
          <p:cNvSpPr/>
          <p:nvPr/>
        </p:nvSpPr>
        <p:spPr>
          <a:xfrm>
            <a:off x="3673394" y="4160171"/>
            <a:ext cx="3648456" cy="6126827"/>
          </a:xfrm>
          <a:custGeom>
            <a:avLst/>
            <a:gdLst/>
            <a:ahLst/>
            <a:cxnLst/>
            <a:rect l="l" t="t" r="r" b="b"/>
            <a:pathLst>
              <a:path w="1862231" h="2008606">
                <a:moveTo>
                  <a:pt x="0" y="0"/>
                </a:moveTo>
                <a:lnTo>
                  <a:pt x="1862231" y="0"/>
                </a:lnTo>
                <a:lnTo>
                  <a:pt x="1862231" y="2008606"/>
                </a:lnTo>
                <a:lnTo>
                  <a:pt x="0" y="2008606"/>
                </a:lnTo>
                <a:close/>
              </a:path>
            </a:pathLst>
          </a:custGeom>
          <a:solidFill>
            <a:srgbClr val="F3C5B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5" name="Group 2">
            <a:extLst>
              <a:ext uri="{FF2B5EF4-FFF2-40B4-BE49-F238E27FC236}">
                <a16:creationId xmlns:a16="http://schemas.microsoft.com/office/drawing/2014/main" id="{3DACE941-0B76-0441-1A9B-87AD6D3311C3}"/>
              </a:ext>
            </a:extLst>
          </p:cNvPr>
          <p:cNvGrpSpPr/>
          <p:nvPr/>
        </p:nvGrpSpPr>
        <p:grpSpPr>
          <a:xfrm>
            <a:off x="24938" y="3245768"/>
            <a:ext cx="3648456" cy="6126827"/>
            <a:chOff x="-1" y="-1"/>
            <a:chExt cx="1877122" cy="2008606"/>
          </a:xfrm>
        </p:grpSpPr>
        <p:sp>
          <p:nvSpPr>
            <p:cNvPr id="76" name="Freeform 3">
              <a:extLst>
                <a:ext uri="{FF2B5EF4-FFF2-40B4-BE49-F238E27FC236}">
                  <a16:creationId xmlns:a16="http://schemas.microsoft.com/office/drawing/2014/main" id="{91784577-AD6D-96A7-7B41-C32E83CBE22E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solidFill>
              <a:srgbClr val="BFD1A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CE28483F-FBC7-0E6F-EE83-3C26107261D1}"/>
              </a:ext>
            </a:extLst>
          </p:cNvPr>
          <p:cNvSpPr txBox="1"/>
          <p:nvPr/>
        </p:nvSpPr>
        <p:spPr>
          <a:xfrm>
            <a:off x="297193" y="1580115"/>
            <a:ext cx="13987670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th-TH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 ประเภทของลูกค้าบน </a:t>
            </a:r>
            <a:r>
              <a:rPr lang="en-US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SOCIAL MEDIA</a:t>
            </a:r>
          </a:p>
        </p:txBody>
      </p:sp>
      <p:sp>
        <p:nvSpPr>
          <p:cNvPr id="78" name="TextBox 18">
            <a:extLst>
              <a:ext uri="{FF2B5EF4-FFF2-40B4-BE49-F238E27FC236}">
                <a16:creationId xmlns:a16="http://schemas.microsoft.com/office/drawing/2014/main" id="{CFB766C8-05DA-313F-76DA-6853B85A6040}"/>
              </a:ext>
            </a:extLst>
          </p:cNvPr>
          <p:cNvSpPr txBox="1"/>
          <p:nvPr/>
        </p:nvSpPr>
        <p:spPr>
          <a:xfrm>
            <a:off x="-61990" y="5956060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Meek Customer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ลูกค้าขี้บ่น</a:t>
            </a:r>
            <a:endParaRPr lang="en-US" sz="36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9" name="TextBox 18">
            <a:extLst>
              <a:ext uri="{FF2B5EF4-FFF2-40B4-BE49-F238E27FC236}">
                <a16:creationId xmlns:a16="http://schemas.microsoft.com/office/drawing/2014/main" id="{B101DEBB-847C-FD9F-4453-C4D05DD394FD}"/>
              </a:ext>
            </a:extLst>
          </p:cNvPr>
          <p:cNvSpPr txBox="1"/>
          <p:nvPr/>
        </p:nvSpPr>
        <p:spPr>
          <a:xfrm>
            <a:off x="3609326" y="7144953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Aggressive Customer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ลูกค้าโมโหโวยวาย</a:t>
            </a:r>
            <a:endParaRPr lang="en-US" sz="36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0" name="TextBox 18">
            <a:extLst>
              <a:ext uri="{FF2B5EF4-FFF2-40B4-BE49-F238E27FC236}">
                <a16:creationId xmlns:a16="http://schemas.microsoft.com/office/drawing/2014/main" id="{D373FC1D-E7DC-327A-69B6-60A447B83E21}"/>
              </a:ext>
            </a:extLst>
          </p:cNvPr>
          <p:cNvSpPr txBox="1"/>
          <p:nvPr/>
        </p:nvSpPr>
        <p:spPr>
          <a:xfrm>
            <a:off x="7257782" y="6097552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High-Roller Customer</a:t>
            </a:r>
            <a:endParaRPr lang="th-TH" sz="3600" b="1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ลูกค้าเจ้ายศเจ้าอย่าง</a:t>
            </a:r>
            <a:endParaRPr lang="en-US" sz="30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1" name="TextBox 18">
            <a:extLst>
              <a:ext uri="{FF2B5EF4-FFF2-40B4-BE49-F238E27FC236}">
                <a16:creationId xmlns:a16="http://schemas.microsoft.com/office/drawing/2014/main" id="{5B1BEF14-6D1D-578C-D1EF-150DF54269B8}"/>
              </a:ext>
            </a:extLst>
          </p:cNvPr>
          <p:cNvSpPr txBox="1"/>
          <p:nvPr/>
        </p:nvSpPr>
        <p:spPr>
          <a:xfrm>
            <a:off x="10898284" y="7228665"/>
            <a:ext cx="3799454" cy="158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Opportunist Customer</a:t>
            </a:r>
            <a:endParaRPr lang="th-TH" sz="3600" b="1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ลูกค้าที่มักข่มขู่ 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หากไม่ได้ตามต้องการ</a:t>
            </a:r>
            <a:endParaRPr lang="en-US" sz="36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2" name="TextBox 18">
            <a:extLst>
              <a:ext uri="{FF2B5EF4-FFF2-40B4-BE49-F238E27FC236}">
                <a16:creationId xmlns:a16="http://schemas.microsoft.com/office/drawing/2014/main" id="{82A5BA4D-9E30-4AAA-CC30-162D73523A98}"/>
              </a:ext>
            </a:extLst>
          </p:cNvPr>
          <p:cNvSpPr txBox="1"/>
          <p:nvPr/>
        </p:nvSpPr>
        <p:spPr>
          <a:xfrm>
            <a:off x="14593142" y="5432357"/>
            <a:ext cx="3799454" cy="158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0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Chronic Complainer Customer</a:t>
            </a:r>
            <a:endParaRPr lang="th-TH" sz="3000" b="1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ลูกค้าที่บ่นและ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ไม่พอใจอะไรเลย</a:t>
            </a:r>
            <a:endParaRPr lang="en-US" sz="30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765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/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0" y="271581"/>
            <a:ext cx="182880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ประเภทลูกค้าที่บ่นและไม่พอใจอะไรเลย </a:t>
            </a:r>
            <a:endParaRPr lang="en-US" sz="8100" b="1" u="sng" spc="-378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en-US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Chronic Complainer Customer</a:t>
            </a:r>
            <a:endParaRPr lang="th-TH" sz="8100" b="1" u="sng" spc="-378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2BE08C08-3ED3-5259-C58B-D03907C02E65}"/>
              </a:ext>
            </a:extLst>
          </p:cNvPr>
          <p:cNvGrpSpPr/>
          <p:nvPr/>
        </p:nvGrpSpPr>
        <p:grpSpPr>
          <a:xfrm>
            <a:off x="-1" y="3018923"/>
            <a:ext cx="18287999" cy="6623841"/>
            <a:chOff x="-1" y="-1"/>
            <a:chExt cx="1877122" cy="2008606"/>
          </a:xfrm>
          <a:solidFill>
            <a:srgbClr val="99FFCC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EB825F-BFF9-3566-8FD2-8B0CA7539054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00D089-B4DA-0BD0-B6BD-FCC12F35DD1A}"/>
              </a:ext>
            </a:extLst>
          </p:cNvPr>
          <p:cNvSpPr txBox="1"/>
          <p:nvPr/>
        </p:nvSpPr>
        <p:spPr>
          <a:xfrm>
            <a:off x="28156" y="3348356"/>
            <a:ext cx="1850922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ลูกค้าประเภทนี้เป็นลูกค้าที่เคยได้รับผลกระทบหรือเคยได้รับประสบการณ์ไม่ดีของการให้บริการ ซึ่งแม้จะได้รับการดูแล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แล้วก็ยังไม่พอใจและจะตาหนิทุกครั้งหากเกินปัญหาเดิม โดยประโยคหรือคาที่มักพบได้บ่อยมีดังนี้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คราวก่อนก็ตอบแบบนี้ แล้วก็เป็นเหมือนเดิม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ครั้งนี้จะแก้ตัวยังไง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แล้วไง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เป็นแบบเดิมอีกแล้วนะ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แก้ปัญหาเหมือนไม่แก้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ยกเลิกเลยดีกว่า เบื่อ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ลูกค้าประเภทนี้ก่อนที่จะตอบ เราควรมีข้อมูลรองรับเกี่ยวกับปัญหาที่เกิดขึ้นและชี้แจงอย่างมีเหตุผลเป็นขั้นตอน</a:t>
            </a:r>
            <a:endParaRPr lang="en-US" sz="42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465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5376030" y="3835426"/>
            <a:ext cx="3358387" cy="4132244"/>
          </a:xfrm>
          <a:custGeom>
            <a:avLst/>
            <a:gdLst/>
            <a:ahLst/>
            <a:cxnLst/>
            <a:rect l="l" t="t" r="r" b="b"/>
            <a:pathLst>
              <a:path w="3358387" h="4132244">
                <a:moveTo>
                  <a:pt x="0" y="0"/>
                </a:moveTo>
                <a:lnTo>
                  <a:pt x="3358388" y="0"/>
                </a:lnTo>
                <a:lnTo>
                  <a:pt x="3358388" y="4132243"/>
                </a:lnTo>
                <a:lnTo>
                  <a:pt x="0" y="4132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04054" y="206090"/>
            <a:ext cx="2415158" cy="3629336"/>
          </a:xfrm>
          <a:custGeom>
            <a:avLst/>
            <a:gdLst/>
            <a:ahLst/>
            <a:cxnLst/>
            <a:rect l="l" t="t" r="r" b="b"/>
            <a:pathLst>
              <a:path w="2415158" h="3629336">
                <a:moveTo>
                  <a:pt x="0" y="0"/>
                </a:moveTo>
                <a:lnTo>
                  <a:pt x="2415158" y="0"/>
                </a:lnTo>
                <a:lnTo>
                  <a:pt x="2415158" y="3629336"/>
                </a:lnTo>
                <a:lnTo>
                  <a:pt x="0" y="3629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441108" y="5416535"/>
            <a:ext cx="5378104" cy="4722954"/>
          </a:xfrm>
          <a:custGeom>
            <a:avLst/>
            <a:gdLst/>
            <a:ahLst/>
            <a:cxnLst/>
            <a:rect l="l" t="t" r="r" b="b"/>
            <a:pathLst>
              <a:path w="5378104" h="4722954">
                <a:moveTo>
                  <a:pt x="0" y="0"/>
                </a:moveTo>
                <a:lnTo>
                  <a:pt x="5378104" y="0"/>
                </a:lnTo>
                <a:lnTo>
                  <a:pt x="5378104" y="4722953"/>
                </a:lnTo>
                <a:lnTo>
                  <a:pt x="0" y="472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03453E39-3ABF-67DA-E0E9-AD8F0C10237A}"/>
              </a:ext>
            </a:extLst>
          </p:cNvPr>
          <p:cNvSpPr txBox="1"/>
          <p:nvPr/>
        </p:nvSpPr>
        <p:spPr>
          <a:xfrm>
            <a:off x="509196" y="2705100"/>
            <a:ext cx="108204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96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การถอดใจความสำคัญ</a:t>
            </a:r>
          </a:p>
          <a:p>
            <a:pPr algn="ctr"/>
            <a:r>
              <a:rPr lang="th-TH" sz="9600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96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en-US" sz="96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KEYWORD)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7693" y="0"/>
            <a:ext cx="5340308" cy="10287000"/>
            <a:chOff x="0" y="0"/>
            <a:chExt cx="1406501" cy="2709333"/>
          </a:xfrm>
          <a:solidFill>
            <a:srgbClr val="F3C5B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406501" cy="2709333"/>
            </a:xfrm>
            <a:custGeom>
              <a:avLst/>
              <a:gdLst/>
              <a:ahLst/>
              <a:cxnLst/>
              <a:rect l="l" t="t" r="r" b="b"/>
              <a:pathLst>
                <a:path w="1406501" h="2709333">
                  <a:moveTo>
                    <a:pt x="0" y="0"/>
                  </a:moveTo>
                  <a:lnTo>
                    <a:pt x="1406501" y="0"/>
                  </a:lnTo>
                  <a:lnTo>
                    <a:pt x="140650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08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2"/>
          <a:srcRect l="7339" t="6719" b="6719"/>
          <a:stretch/>
        </p:blipFill>
        <p:spPr>
          <a:xfrm>
            <a:off x="11388436" y="1028700"/>
            <a:ext cx="5869361" cy="8229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8601" y="2638494"/>
            <a:ext cx="10952018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66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ใจความ = สาระสำคัญของเรื่อง</a:t>
            </a:r>
            <a:endParaRPr lang="th-TH" sz="66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กวาดตามอง คำที่กล่าวซ้ำ หรือ ปรากฏในข้อความมากที่สุด</a:t>
            </a:r>
          </a:p>
          <a:p>
            <a:pPr algn="ctr"/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ถ้ามี.. เกี่ยวข้องกับคำนั้น</a:t>
            </a:r>
            <a:endParaRPr lang="en-US" sz="48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algn="ctr"/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ประโยคที่ครอบคลุมข้อความที่กล่าวมาทั้งหมด </a:t>
            </a:r>
          </a:p>
          <a:p>
            <a:pPr algn="ctr"/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คือ สาระสำคัญของข้อความ</a:t>
            </a:r>
            <a:endParaRPr lang="en-US" sz="60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7384" y="3959512"/>
            <a:ext cx="5888163" cy="6126827"/>
            <a:chOff x="0" y="0"/>
            <a:chExt cx="1862231" cy="20086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2231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solidFill>
              <a:srgbClr val="BFD1A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148506" y="3959512"/>
            <a:ext cx="5888163" cy="6126827"/>
            <a:chOff x="0" y="0"/>
            <a:chExt cx="1862231" cy="20086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2231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solidFill>
              <a:srgbClr val="E8B96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36655" y="3959510"/>
            <a:ext cx="5882417" cy="6126827"/>
            <a:chOff x="72369" y="0"/>
            <a:chExt cx="1862231" cy="2008606"/>
          </a:xfrm>
        </p:grpSpPr>
        <p:sp>
          <p:nvSpPr>
            <p:cNvPr id="7" name="Freeform 7"/>
            <p:cNvSpPr/>
            <p:nvPr/>
          </p:nvSpPr>
          <p:spPr>
            <a:xfrm>
              <a:off x="72369" y="0"/>
              <a:ext cx="1862231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solidFill>
              <a:srgbClr val="F3C5B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258714" y="848820"/>
            <a:ext cx="3619514" cy="361950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6315" r="-36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768591" y="1374596"/>
            <a:ext cx="9068891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90"/>
              </a:lnSpc>
            </a:pPr>
            <a:r>
              <a:rPr lang="en-US" sz="9000" spc="-378" dirty="0">
                <a:solidFill>
                  <a:srgbClr val="191919"/>
                </a:solidFill>
                <a:latin typeface="DB HelvethaicaMon X Reg"/>
              </a:rPr>
              <a:t> 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A96D5A9-AFFD-1DD8-2B67-5C86F11D1DC9}"/>
              </a:ext>
            </a:extLst>
          </p:cNvPr>
          <p:cNvSpPr txBox="1"/>
          <p:nvPr/>
        </p:nvSpPr>
        <p:spPr>
          <a:xfrm>
            <a:off x="791369" y="1523195"/>
            <a:ext cx="1095201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7200" b="1" u="sng" dirty="0">
                <a:solidFill>
                  <a:schemeClr val="tx2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การอ่านจับใจความสำคัญ</a:t>
            </a:r>
            <a:endParaRPr lang="th-TH" sz="7200" u="sng" dirty="0">
              <a:solidFill>
                <a:schemeClr val="tx2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CFB475-4075-C663-869F-BE6DC39B7608}"/>
              </a:ext>
            </a:extLst>
          </p:cNvPr>
          <p:cNvGrpSpPr/>
          <p:nvPr/>
        </p:nvGrpSpPr>
        <p:grpSpPr>
          <a:xfrm>
            <a:off x="447386" y="4468320"/>
            <a:ext cx="5486340" cy="2821293"/>
            <a:chOff x="568077" y="3098800"/>
            <a:chExt cx="3657560" cy="1880862"/>
          </a:xfrm>
        </p:grpSpPr>
        <p:grpSp>
          <p:nvGrpSpPr>
            <p:cNvPr id="12" name="Group 12"/>
            <p:cNvGrpSpPr/>
            <p:nvPr/>
          </p:nvGrpSpPr>
          <p:grpSpPr>
            <a:xfrm>
              <a:off x="1010615" y="3098800"/>
              <a:ext cx="2765564" cy="1326865"/>
              <a:chOff x="7694" y="152400"/>
              <a:chExt cx="5335906" cy="2653728"/>
            </a:xfrm>
          </p:grpSpPr>
          <p:sp>
            <p:nvSpPr>
              <p:cNvPr id="14" name="TextBox 14"/>
              <p:cNvSpPr txBox="1"/>
              <p:nvPr/>
            </p:nvSpPr>
            <p:spPr>
              <a:xfrm>
                <a:off x="7694" y="152400"/>
                <a:ext cx="5278467" cy="15029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8382"/>
                  </a:lnSpc>
                </a:pPr>
                <a:r>
                  <a:rPr lang="en-US" sz="8300" dirty="0">
                    <a:solidFill>
                      <a:srgbClr val="FFFFFF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01.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57441" y="1821243"/>
                <a:ext cx="5286159" cy="9848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endParaRPr lang="en-US" sz="4800" spc="-17" dirty="0">
                  <a:solidFill>
                    <a:srgbClr val="191919"/>
                  </a:solidFill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967B7DD-4C9E-A1E1-66B5-8B066A802B88}"/>
                </a:ext>
              </a:extLst>
            </p:cNvPr>
            <p:cNvSpPr txBox="1"/>
            <p:nvPr/>
          </p:nvSpPr>
          <p:spPr>
            <a:xfrm>
              <a:off x="568077" y="3933222"/>
              <a:ext cx="365756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อ่านแบบกวาดสายตา</a:t>
              </a:r>
              <a:r>
                <a:rPr lang="en-US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</a:t>
              </a:r>
              <a:r>
                <a:rPr lang="th-TH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และ</a:t>
              </a:r>
            </a:p>
            <a:p>
              <a:r>
                <a:rPr lang="th-TH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หาคำสำคัญ คำที่ปรากฏซ้ำๆ</a:t>
              </a:r>
              <a:endParaRPr lang="en-US" sz="48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BD0311-8EEC-C1C4-C40E-F08C3D5F59D8}"/>
              </a:ext>
            </a:extLst>
          </p:cNvPr>
          <p:cNvGrpSpPr/>
          <p:nvPr/>
        </p:nvGrpSpPr>
        <p:grpSpPr>
          <a:xfrm>
            <a:off x="6392072" y="4468321"/>
            <a:ext cx="5486340" cy="4298621"/>
            <a:chOff x="568077" y="3098800"/>
            <a:chExt cx="3657560" cy="2865747"/>
          </a:xfrm>
        </p:grpSpPr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id="{5D93C78C-3F5B-EA8C-7B0D-E185100DE9C8}"/>
                </a:ext>
              </a:extLst>
            </p:cNvPr>
            <p:cNvGrpSpPr/>
            <p:nvPr/>
          </p:nvGrpSpPr>
          <p:grpSpPr>
            <a:xfrm>
              <a:off x="1010615" y="3098800"/>
              <a:ext cx="2765564" cy="1326865"/>
              <a:chOff x="7694" y="152400"/>
              <a:chExt cx="5335906" cy="2653728"/>
            </a:xfrm>
          </p:grpSpPr>
          <p:sp>
            <p:nvSpPr>
              <p:cNvPr id="40" name="TextBox 14">
                <a:extLst>
                  <a:ext uri="{FF2B5EF4-FFF2-40B4-BE49-F238E27FC236}">
                    <a16:creationId xmlns:a16="http://schemas.microsoft.com/office/drawing/2014/main" id="{C5E833EC-4998-33DB-C155-919B9D6B6B11}"/>
                  </a:ext>
                </a:extLst>
              </p:cNvPr>
              <p:cNvSpPr txBox="1"/>
              <p:nvPr/>
            </p:nvSpPr>
            <p:spPr>
              <a:xfrm>
                <a:off x="7694" y="152400"/>
                <a:ext cx="5278467" cy="15029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8382"/>
                  </a:lnSpc>
                </a:pPr>
                <a:r>
                  <a:rPr lang="en-US" sz="8300" dirty="0">
                    <a:solidFill>
                      <a:srgbClr val="FFFFFF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02.</a:t>
                </a:r>
              </a:p>
            </p:txBody>
          </p:sp>
          <p:sp>
            <p:nvSpPr>
              <p:cNvPr id="41" name="TextBox 15">
                <a:extLst>
                  <a:ext uri="{FF2B5EF4-FFF2-40B4-BE49-F238E27FC236}">
                    <a16:creationId xmlns:a16="http://schemas.microsoft.com/office/drawing/2014/main" id="{57E9D262-5287-A926-8922-8B2A0819E3C2}"/>
                  </a:ext>
                </a:extLst>
              </p:cNvPr>
              <p:cNvSpPr txBox="1"/>
              <p:nvPr/>
            </p:nvSpPr>
            <p:spPr>
              <a:xfrm>
                <a:off x="57441" y="1821243"/>
                <a:ext cx="5286159" cy="9848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endParaRPr lang="en-US" sz="4800" spc="-17" dirty="0">
                  <a:solidFill>
                    <a:srgbClr val="191919"/>
                  </a:solidFill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8CF32A-3EBE-8B40-5322-CC5F609B2612}"/>
                </a:ext>
              </a:extLst>
            </p:cNvPr>
            <p:cNvSpPr txBox="1"/>
            <p:nvPr/>
          </p:nvSpPr>
          <p:spPr>
            <a:xfrm>
              <a:off x="568077" y="3933222"/>
              <a:ext cx="365756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อ่านแล้วตอบคำถามให้ได้ว่า </a:t>
              </a:r>
              <a:endParaRPr lang="en-US" sz="48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  <a:p>
              <a:r>
                <a:rPr lang="en-US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</a:t>
              </a:r>
              <a:r>
                <a:rPr lang="th-TH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ใคร ทำอะไร ที่ไหน เมื่อไร </a:t>
              </a:r>
            </a:p>
            <a:p>
              <a:r>
                <a:rPr lang="th-TH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อย่างไร เกิดผลอย่างไร</a:t>
              </a:r>
            </a:p>
            <a:p>
              <a:r>
                <a:rPr lang="th-TH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(ถ้ามี)</a:t>
              </a:r>
              <a:r>
                <a:rPr lang="en-US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</a:t>
              </a:r>
              <a:r>
                <a:rPr lang="en-US" sz="36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5W 1H</a:t>
              </a:r>
              <a:endParaRPr lang="en-US" sz="48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4701554-EF5B-9689-7962-01C1187F133D}"/>
              </a:ext>
            </a:extLst>
          </p:cNvPr>
          <p:cNvGrpSpPr/>
          <p:nvPr/>
        </p:nvGrpSpPr>
        <p:grpSpPr>
          <a:xfrm>
            <a:off x="12270054" y="4468320"/>
            <a:ext cx="5486340" cy="2821293"/>
            <a:chOff x="568077" y="3098800"/>
            <a:chExt cx="3657560" cy="1880862"/>
          </a:xfrm>
        </p:grpSpPr>
        <p:grpSp>
          <p:nvGrpSpPr>
            <p:cNvPr id="43" name="Group 12">
              <a:extLst>
                <a:ext uri="{FF2B5EF4-FFF2-40B4-BE49-F238E27FC236}">
                  <a16:creationId xmlns:a16="http://schemas.microsoft.com/office/drawing/2014/main" id="{7DC3D78F-232F-B8DE-1E75-1A1F97E60A1C}"/>
                </a:ext>
              </a:extLst>
            </p:cNvPr>
            <p:cNvGrpSpPr/>
            <p:nvPr/>
          </p:nvGrpSpPr>
          <p:grpSpPr>
            <a:xfrm>
              <a:off x="1010615" y="3098800"/>
              <a:ext cx="2765564" cy="1326865"/>
              <a:chOff x="7694" y="152400"/>
              <a:chExt cx="5335906" cy="2653728"/>
            </a:xfrm>
          </p:grpSpPr>
          <p:sp>
            <p:nvSpPr>
              <p:cNvPr id="45" name="TextBox 14">
                <a:extLst>
                  <a:ext uri="{FF2B5EF4-FFF2-40B4-BE49-F238E27FC236}">
                    <a16:creationId xmlns:a16="http://schemas.microsoft.com/office/drawing/2014/main" id="{938C741D-6754-0E5F-3DBC-BD1D9EF02B75}"/>
                  </a:ext>
                </a:extLst>
              </p:cNvPr>
              <p:cNvSpPr txBox="1"/>
              <p:nvPr/>
            </p:nvSpPr>
            <p:spPr>
              <a:xfrm>
                <a:off x="7694" y="152400"/>
                <a:ext cx="5278467" cy="15029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8382"/>
                  </a:lnSpc>
                </a:pPr>
                <a:r>
                  <a:rPr lang="en-US" sz="8300" dirty="0">
                    <a:solidFill>
                      <a:srgbClr val="FFFFFF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03.</a:t>
                </a: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A2ED7963-F932-FE81-84B0-06E469CEDB9D}"/>
                  </a:ext>
                </a:extLst>
              </p:cNvPr>
              <p:cNvSpPr txBox="1"/>
              <p:nvPr/>
            </p:nvSpPr>
            <p:spPr>
              <a:xfrm>
                <a:off x="57441" y="1821243"/>
                <a:ext cx="5286159" cy="9848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endParaRPr lang="en-US" sz="4800" spc="-17" dirty="0">
                  <a:solidFill>
                    <a:srgbClr val="191919"/>
                  </a:solidFill>
                  <a:latin typeface="FreesiaUPC" panose="020B0604020202020204" pitchFamily="34" charset="-34"/>
                  <a:cs typeface="FreesiaUPC" panose="020B0604020202020204" pitchFamily="34" charset="-3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74FAD4-8CB8-6EB6-3FB3-0A0E88D28664}"/>
                </a:ext>
              </a:extLst>
            </p:cNvPr>
            <p:cNvSpPr txBox="1"/>
            <p:nvPr/>
          </p:nvSpPr>
          <p:spPr>
            <a:xfrm>
              <a:off x="568077" y="3933222"/>
              <a:ext cx="365756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ใจความสำคัญ คือ ประโยคที่</a:t>
              </a:r>
            </a:p>
            <a:p>
              <a:r>
                <a:rPr lang="th-TH" sz="48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 ครอบคลุมเนื้อหาทั้งหมด</a:t>
              </a:r>
              <a:endParaRPr lang="en-US" sz="48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371536" y="1"/>
            <a:ext cx="7916465" cy="1702562"/>
          </a:xfrm>
          <a:custGeom>
            <a:avLst/>
            <a:gdLst/>
            <a:ahLst/>
            <a:cxnLst/>
            <a:rect l="l" t="t" r="r" b="b"/>
            <a:pathLst>
              <a:path w="2677915" h="575928">
                <a:moveTo>
                  <a:pt x="0" y="0"/>
                </a:moveTo>
                <a:lnTo>
                  <a:pt x="2677915" y="0"/>
                </a:lnTo>
                <a:lnTo>
                  <a:pt x="2677915" y="575928"/>
                </a:lnTo>
                <a:lnTo>
                  <a:pt x="0" y="57592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3854" b="13854"/>
          <a:stretch>
            <a:fillRect/>
          </a:stretch>
        </p:blipFill>
        <p:spPr>
          <a:xfrm>
            <a:off x="10371536" y="1702562"/>
            <a:ext cx="7916465" cy="858443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217346" y="1553177"/>
            <a:ext cx="2399072" cy="2409825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479965-5E33-B1B5-81B6-C97CFC274563}"/>
              </a:ext>
            </a:extLst>
          </p:cNvPr>
          <p:cNvSpPr txBox="1"/>
          <p:nvPr/>
        </p:nvSpPr>
        <p:spPr>
          <a:xfrm>
            <a:off x="10525663" y="168182"/>
            <a:ext cx="76082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1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ใจความสำคัญ</a:t>
            </a:r>
            <a:endParaRPr lang="en-US" sz="8100" u="sng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934714-0880-0014-7F8B-CF1E87BCF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72"/>
          <a:stretch/>
        </p:blipFill>
        <p:spPr>
          <a:xfrm>
            <a:off x="11087947" y="2306218"/>
            <a:ext cx="6483638" cy="7812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2DF9DF-E9D6-E6A6-2144-D3F3AC96A682}"/>
              </a:ext>
            </a:extLst>
          </p:cNvPr>
          <p:cNvSpPr txBox="1"/>
          <p:nvPr/>
        </p:nvSpPr>
        <p:spPr>
          <a:xfrm>
            <a:off x="217346" y="2476560"/>
            <a:ext cx="101541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54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ใจความสำคัญคืออะไร?</a:t>
            </a:r>
          </a:p>
          <a:p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ประเด็น หรือ ความคิดหลักของเรื่องที่ลูกค้าแจ้ง</a:t>
            </a:r>
          </a:p>
          <a:p>
            <a:endParaRPr lang="th-TH" sz="54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54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ข้อความที่เป็นใจความสำคัญ มีลักษณะอย่างไร ?</a:t>
            </a:r>
          </a:p>
          <a:p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-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เป็นข้อความที่กล่าวครอบคลุมเนื้อหาที่</a:t>
            </a:r>
            <a:endParaRPr lang="en-US" sz="48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ต้องการแจ้งทั้งหมด</a:t>
            </a:r>
            <a:endParaRPr lang="en-US" sz="48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E83E6-09CC-E0AE-59D7-A12CAA2C3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263FD0BC-A0BA-BA85-84F2-AEC405B4C513}"/>
              </a:ext>
            </a:extLst>
          </p:cNvPr>
          <p:cNvSpPr/>
          <p:nvPr/>
        </p:nvSpPr>
        <p:spPr>
          <a:xfrm>
            <a:off x="15376030" y="3835426"/>
            <a:ext cx="3358387" cy="4132244"/>
          </a:xfrm>
          <a:custGeom>
            <a:avLst/>
            <a:gdLst/>
            <a:ahLst/>
            <a:cxnLst/>
            <a:rect l="l" t="t" r="r" b="b"/>
            <a:pathLst>
              <a:path w="3358387" h="4132244">
                <a:moveTo>
                  <a:pt x="0" y="0"/>
                </a:moveTo>
                <a:lnTo>
                  <a:pt x="3358388" y="0"/>
                </a:lnTo>
                <a:lnTo>
                  <a:pt x="3358388" y="4132243"/>
                </a:lnTo>
                <a:lnTo>
                  <a:pt x="0" y="4132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97545A2-A638-0848-D73F-7047B3EEA18F}"/>
              </a:ext>
            </a:extLst>
          </p:cNvPr>
          <p:cNvSpPr/>
          <p:nvPr/>
        </p:nvSpPr>
        <p:spPr>
          <a:xfrm>
            <a:off x="14404054" y="206090"/>
            <a:ext cx="2415158" cy="3629336"/>
          </a:xfrm>
          <a:custGeom>
            <a:avLst/>
            <a:gdLst/>
            <a:ahLst/>
            <a:cxnLst/>
            <a:rect l="l" t="t" r="r" b="b"/>
            <a:pathLst>
              <a:path w="2415158" h="3629336">
                <a:moveTo>
                  <a:pt x="0" y="0"/>
                </a:moveTo>
                <a:lnTo>
                  <a:pt x="2415158" y="0"/>
                </a:lnTo>
                <a:lnTo>
                  <a:pt x="2415158" y="3629336"/>
                </a:lnTo>
                <a:lnTo>
                  <a:pt x="0" y="3629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56D5691-CD1D-9216-1EFD-7C04844FBFFE}"/>
              </a:ext>
            </a:extLst>
          </p:cNvPr>
          <p:cNvSpPr/>
          <p:nvPr/>
        </p:nvSpPr>
        <p:spPr>
          <a:xfrm>
            <a:off x="11441108" y="5416535"/>
            <a:ext cx="5378104" cy="4722954"/>
          </a:xfrm>
          <a:custGeom>
            <a:avLst/>
            <a:gdLst/>
            <a:ahLst/>
            <a:cxnLst/>
            <a:rect l="l" t="t" r="r" b="b"/>
            <a:pathLst>
              <a:path w="5378104" h="4722954">
                <a:moveTo>
                  <a:pt x="0" y="0"/>
                </a:moveTo>
                <a:lnTo>
                  <a:pt x="5378104" y="0"/>
                </a:lnTo>
                <a:lnTo>
                  <a:pt x="5378104" y="4722953"/>
                </a:lnTo>
                <a:lnTo>
                  <a:pt x="0" y="472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F765A15E-6F32-D3A1-0048-5E1988DF442B}"/>
              </a:ext>
            </a:extLst>
          </p:cNvPr>
          <p:cNvSpPr txBox="1"/>
          <p:nvPr/>
        </p:nvSpPr>
        <p:spPr>
          <a:xfrm>
            <a:off x="509196" y="2705100"/>
            <a:ext cx="10820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96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การแก้ไขปัญหาเฉพาะหน้า</a:t>
            </a:r>
            <a:endParaRPr lang="en-US" sz="9600" b="1" u="sng" spc="-378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557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9ECAC-F1F1-4E61-BA4B-8ED42AC5CBCF}"/>
              </a:ext>
            </a:extLst>
          </p:cNvPr>
          <p:cNvSpPr/>
          <p:nvPr/>
        </p:nvSpPr>
        <p:spPr>
          <a:xfrm>
            <a:off x="5838450" y="3343007"/>
            <a:ext cx="661110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10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ปัญหาเฉพาะหน้า</a:t>
            </a:r>
            <a:endParaRPr lang="en-US" sz="10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50E003-1AF1-41CE-9444-88E2CAFE6959}"/>
              </a:ext>
            </a:extLst>
          </p:cNvPr>
          <p:cNvSpPr/>
          <p:nvPr/>
        </p:nvSpPr>
        <p:spPr>
          <a:xfrm>
            <a:off x="3319670" y="5143500"/>
            <a:ext cx="116486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0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ปัญหาที่ไม่คาดคิด กะทันหัน ไม่เคยมีมาก่อน คาดไม่ถึง</a:t>
            </a:r>
          </a:p>
        </p:txBody>
      </p:sp>
    </p:spTree>
    <p:extLst>
      <p:ext uri="{BB962C8B-B14F-4D97-AF65-F5344CB8AC3E}">
        <p14:creationId xmlns:p14="http://schemas.microsoft.com/office/powerpoint/2010/main" val="1364431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3210E-A549-8407-C11A-7FE04E5E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D6807FA5-960D-06C2-AAFE-1E770EEA4CE8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330F7E37-114A-804C-7FE6-DB743329D151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FA4DD3C9-66F3-3974-C8CF-FBBD7EFC659B}"/>
              </a:ext>
            </a:extLst>
          </p:cNvPr>
          <p:cNvSpPr txBox="1"/>
          <p:nvPr/>
        </p:nvSpPr>
        <p:spPr>
          <a:xfrm>
            <a:off x="0" y="271581"/>
            <a:ext cx="18288000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เทคนิคและวิธีการแก้ไขปัญหาเฉพาะหน้า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6B04E0-478D-2EF8-7FDF-8D83A1494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197391"/>
              </p:ext>
            </p:extLst>
          </p:nvPr>
        </p:nvGraphicFramePr>
        <p:xfrm>
          <a:off x="787191" y="1687528"/>
          <a:ext cx="17196009" cy="8188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003">
                  <a:extLst>
                    <a:ext uri="{9D8B030D-6E8A-4147-A177-3AD203B41FA5}">
                      <a16:colId xmlns:a16="http://schemas.microsoft.com/office/drawing/2014/main" val="1642325822"/>
                    </a:ext>
                  </a:extLst>
                </a:gridCol>
                <a:gridCol w="5732003">
                  <a:extLst>
                    <a:ext uri="{9D8B030D-6E8A-4147-A177-3AD203B41FA5}">
                      <a16:colId xmlns:a16="http://schemas.microsoft.com/office/drawing/2014/main" val="567679476"/>
                    </a:ext>
                  </a:extLst>
                </a:gridCol>
                <a:gridCol w="5732003">
                  <a:extLst>
                    <a:ext uri="{9D8B030D-6E8A-4147-A177-3AD203B41FA5}">
                      <a16:colId xmlns:a16="http://schemas.microsoft.com/office/drawing/2014/main" val="1255766232"/>
                    </a:ext>
                  </a:extLst>
                </a:gridCol>
              </a:tblGrid>
              <a:tr h="1208325"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เรื่อง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เทคนิค / วิธีการ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คำอธิบาย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530160"/>
                  </a:ext>
                </a:extLst>
              </a:tr>
              <a:tr h="1208325"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ควบคุมอารมณ์และตั้งสติ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-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หายใจลึก ๆ ก่อนตอบลูกค้าที่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โกรธหรือกดดัน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-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ใช้น้ำเสียงสุภาพและมั่นคง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ช่วยลดความตึงเครียดของทั้ง 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ฝ่ายลูกค้าและเจ้าหน้าที่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536016"/>
                  </a:ext>
                </a:extLst>
              </a:tr>
              <a:tr h="1208325"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ฟังอย่างตั้งใจ 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(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Active Listening)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- อย่าขัดจังหวะลูกค้า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- ทวนสิ่งที่ลูกค้าพูด เช่น “เพื่อ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ยืนยันนะคะ หมายเลขของ 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คุณคือ…”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ทำให้ลูกค้ารู้ว่าคุณใส่ใจและ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เข้าใจปัญหาจริง ๆ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4180303"/>
                  </a:ext>
                </a:extLst>
              </a:tr>
              <a:tr h="1208325"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ใช้สคริปต์พื้นฐาน + ปรับตาม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สถานการณ์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- ใช้คู่มือการตอบลูกค้าเป็น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แนวทาง แต่ปรับให้เหมาะกับ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น้ำเสียงและอารมณ์ลูกค้า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ลดความผิดพลาดและเพิ่มความ</a:t>
                      </a:r>
                    </a:p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เป็นธรรมชาติ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497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86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51786" y="0"/>
            <a:ext cx="5340308" cy="10287000"/>
            <a:chOff x="0" y="0"/>
            <a:chExt cx="1406501" cy="270933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406501" cy="2709333"/>
            </a:xfrm>
            <a:custGeom>
              <a:avLst/>
              <a:gdLst/>
              <a:ahLst/>
              <a:cxnLst/>
              <a:rect l="l" t="t" r="r" b="b"/>
              <a:pathLst>
                <a:path w="1406501" h="2709333">
                  <a:moveTo>
                    <a:pt x="0" y="0"/>
                  </a:moveTo>
                  <a:lnTo>
                    <a:pt x="1406501" y="0"/>
                  </a:lnTo>
                  <a:lnTo>
                    <a:pt x="140650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08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58216" y="1739425"/>
            <a:ext cx="6964190" cy="696419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08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127473" y="2008684"/>
            <a:ext cx="6425672" cy="6425672"/>
            <a:chOff x="0" y="0"/>
            <a:chExt cx="6355080" cy="63550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27232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226551" y="2107772"/>
            <a:ext cx="6227519" cy="6227495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5000" b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2DBBB0A5-A966-8447-113F-0D41554CB2E9}"/>
              </a:ext>
            </a:extLst>
          </p:cNvPr>
          <p:cNvSpPr txBox="1">
            <a:spLocks/>
          </p:cNvSpPr>
          <p:nvPr/>
        </p:nvSpPr>
        <p:spPr>
          <a:xfrm>
            <a:off x="8905940" y="0"/>
            <a:ext cx="9382061" cy="2107773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defRPr/>
            </a:pPr>
            <a:r>
              <a:rPr lang="th-TH" sz="66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หน้าที่ของ </a:t>
            </a:r>
            <a:r>
              <a:rPr lang="en-US" sz="66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ADMIN </a:t>
            </a:r>
            <a:r>
              <a:rPr lang="th-TH" sz="66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คืออะไร ?</a:t>
            </a:r>
            <a:endParaRPr lang="en-US" sz="6600" u="sng" dirty="0">
              <a:solidFill>
                <a:sysClr val="windowText" lastClr="0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53B4659-D45C-6CEB-1622-7E7BB1F0345F}"/>
              </a:ext>
            </a:extLst>
          </p:cNvPr>
          <p:cNvSpPr txBox="1">
            <a:spLocks/>
          </p:cNvSpPr>
          <p:nvPr/>
        </p:nvSpPr>
        <p:spPr>
          <a:xfrm>
            <a:off x="8738627" y="1920026"/>
            <a:ext cx="9549374" cy="6783589"/>
          </a:xfrm>
          <a:prstGeom prst="rect">
            <a:avLst/>
          </a:prstGeom>
        </p:spPr>
        <p:txBody>
          <a:bodyPr vert="horz" lIns="137160" tIns="68580" rIns="137160" bIns="6858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1371600">
              <a:spcBef>
                <a:spcPts val="1500"/>
              </a:spcBef>
              <a:defRPr/>
            </a:pPr>
            <a:r>
              <a:rPr lang="en-US" sz="54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Admin </a:t>
            </a:r>
            <a:r>
              <a:rPr lang="th-TH" sz="54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ต้องเต็มใจให้บริการ</a:t>
            </a:r>
          </a:p>
          <a:p>
            <a:pPr marL="342900" indent="-342900" defTabSz="1371600">
              <a:spcBef>
                <a:spcPts val="1500"/>
              </a:spcBef>
              <a:defRPr/>
            </a:pPr>
            <a:r>
              <a:rPr lang="th-TH" sz="54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ศึกษาและทำความเข้าใจ ความต้องการลูกค้า</a:t>
            </a:r>
          </a:p>
          <a:p>
            <a:pPr marL="342900" indent="-342900" defTabSz="1371600">
              <a:spcBef>
                <a:spcPts val="1500"/>
              </a:spcBef>
              <a:defRPr/>
            </a:pPr>
            <a:r>
              <a:rPr lang="th-TH" sz="54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เรียนรู้และหาแนวทางการแก้ปัญหาให้ลูกค้า</a:t>
            </a:r>
          </a:p>
          <a:p>
            <a:pPr marL="342900" indent="-342900" defTabSz="1371600">
              <a:spcBef>
                <a:spcPts val="1500"/>
              </a:spcBef>
              <a:defRPr/>
            </a:pPr>
            <a:r>
              <a:rPr lang="th-TH" sz="54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เป็นส่วนหนึ่งในการแก้ปัญหาที่เกิดขึ้น</a:t>
            </a:r>
          </a:p>
          <a:p>
            <a:pPr marL="342900" indent="-342900" defTabSz="1371600">
              <a:spcBef>
                <a:spcPts val="1500"/>
              </a:spcBef>
              <a:defRPr/>
            </a:pPr>
            <a:r>
              <a:rPr lang="th-TH" sz="54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มุ่งมั่นในการทำงาน เพื่อเป็นตัวแทนที่ดีของบริษัทอย่างเต็มที่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5016C-8E43-A3D5-F02D-70676E2B3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180B6D5C-CFAE-E85A-0E0E-98EEF26809FF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857910C9-212A-13DF-2DF6-0B1A822F1BEB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7FF1C02F-B9A9-B4EE-D0F4-0C90692F842A}"/>
              </a:ext>
            </a:extLst>
          </p:cNvPr>
          <p:cNvSpPr txBox="1"/>
          <p:nvPr/>
        </p:nvSpPr>
        <p:spPr>
          <a:xfrm>
            <a:off x="0" y="271581"/>
            <a:ext cx="18288000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เทคนิคและวิธีการแก้ไขปัญหาเฉพาะหน้า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4A1D11-924B-9D45-C48B-5DA1CCE69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588578"/>
              </p:ext>
            </p:extLst>
          </p:nvPr>
        </p:nvGraphicFramePr>
        <p:xfrm>
          <a:off x="787191" y="1687528"/>
          <a:ext cx="17196009" cy="8188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003">
                  <a:extLst>
                    <a:ext uri="{9D8B030D-6E8A-4147-A177-3AD203B41FA5}">
                      <a16:colId xmlns:a16="http://schemas.microsoft.com/office/drawing/2014/main" val="1642325822"/>
                    </a:ext>
                  </a:extLst>
                </a:gridCol>
                <a:gridCol w="5732003">
                  <a:extLst>
                    <a:ext uri="{9D8B030D-6E8A-4147-A177-3AD203B41FA5}">
                      <a16:colId xmlns:a16="http://schemas.microsoft.com/office/drawing/2014/main" val="567679476"/>
                    </a:ext>
                  </a:extLst>
                </a:gridCol>
                <a:gridCol w="5732003">
                  <a:extLst>
                    <a:ext uri="{9D8B030D-6E8A-4147-A177-3AD203B41FA5}">
                      <a16:colId xmlns:a16="http://schemas.microsoft.com/office/drawing/2014/main" val="1255766232"/>
                    </a:ext>
                  </a:extLst>
                </a:gridCol>
              </a:tblGrid>
              <a:tr h="1208325"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เรื่อง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เทคนิค / วิธีการ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คำอธิบาย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530160"/>
                  </a:ext>
                </a:extLst>
              </a:tr>
              <a:tr h="1208325"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ให้ความมั่นใจลูกค้า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ใช้คำพูดเชิงบวก เช่น “ดิฉัน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เข้าใจค่ะ เดี๋ยวเราช่วยตรวจสอบ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ให้นะคะ”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ทำให้ลูกค้ารู้สึกได้รับการดูแลและ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เชื่อมั่นในบริการ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536016"/>
                  </a:ext>
                </a:extLst>
              </a:tr>
              <a:tr h="1208325"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ประเมินทางเลือกและตัดสินใจเร็ว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- ถ้าปัญหาไม่ร้ายแรง ให้แก้ใน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ระดับตัวเองได้เลย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 ถ้าเกินสิทธิ์ ให้โอนสาย / แจ้ง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หัวหน้างาน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ช่วยให้ปัญหาถูกจัดการตรงระดับ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4180303"/>
                  </a:ext>
                </a:extLst>
              </a:tr>
              <a:tr h="1208325"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สื่อสารอย่างชัดเจนและโปร่งใส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- แจ้งขั้นตอนต่อไปให้ลูกค้าทราบ 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เช่น “ดิฉันจะส่งเรื่องต่อให้ฝ่าย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เทคนิคภายใน 10 นาทีค่ะ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ลดความไม่พอใจจากการรอโดย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ไม่รู้เหตุผล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497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3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16C0B-C234-5685-8E0D-33689F8DE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E5B321EE-F132-FB26-B9B1-905011C8FE8E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3401B0A0-08A9-B365-09E0-0BAD7174BDA3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D1B27987-FA1B-7979-5962-050D12B96653}"/>
              </a:ext>
            </a:extLst>
          </p:cNvPr>
          <p:cNvSpPr txBox="1"/>
          <p:nvPr/>
        </p:nvSpPr>
        <p:spPr>
          <a:xfrm>
            <a:off x="0" y="271581"/>
            <a:ext cx="18288000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เทคนิคและวิธีการแก้ไขปัญหาเฉพาะหน้า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D5596E-2A92-F43E-81C0-D82415D71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372716"/>
              </p:ext>
            </p:extLst>
          </p:nvPr>
        </p:nvGraphicFramePr>
        <p:xfrm>
          <a:off x="636508" y="2275195"/>
          <a:ext cx="17196009" cy="3311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003">
                  <a:extLst>
                    <a:ext uri="{9D8B030D-6E8A-4147-A177-3AD203B41FA5}">
                      <a16:colId xmlns:a16="http://schemas.microsoft.com/office/drawing/2014/main" val="1642325822"/>
                    </a:ext>
                  </a:extLst>
                </a:gridCol>
                <a:gridCol w="5732003">
                  <a:extLst>
                    <a:ext uri="{9D8B030D-6E8A-4147-A177-3AD203B41FA5}">
                      <a16:colId xmlns:a16="http://schemas.microsoft.com/office/drawing/2014/main" val="567679476"/>
                    </a:ext>
                  </a:extLst>
                </a:gridCol>
                <a:gridCol w="5732003">
                  <a:extLst>
                    <a:ext uri="{9D8B030D-6E8A-4147-A177-3AD203B41FA5}">
                      <a16:colId xmlns:a16="http://schemas.microsoft.com/office/drawing/2014/main" val="1255766232"/>
                    </a:ext>
                  </a:extLst>
                </a:gridCol>
              </a:tblGrid>
              <a:tr h="1208325"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เรื่อง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เทคนิค / วิธีการ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คำอธิบาย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530160"/>
                  </a:ext>
                </a:extLst>
              </a:tr>
              <a:tr h="1208325"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ประสานงานข้ามทีมอย่างมีระบบ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-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ใช้ช่องทางภายใน (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Chat /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Ticket system)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อย่างเป็น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ขั้นตอน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ทำให้ข้อมูลไม่ตกหล่นและปัญหา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40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ได้รับการติดตามต่อเนื่อง</a:t>
                      </a:r>
                      <a:endParaRPr lang="en-US" sz="4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8536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2ABECD-7613-2D91-B5BD-8BD119B86CB0}"/>
              </a:ext>
            </a:extLst>
          </p:cNvPr>
          <p:cNvSpPr/>
          <p:nvPr/>
        </p:nvSpPr>
        <p:spPr>
          <a:xfrm>
            <a:off x="6233590" y="3343007"/>
            <a:ext cx="5820825" cy="2970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187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กิจกรรม</a:t>
            </a:r>
            <a:endParaRPr lang="en-US" sz="18700" dirty="0"/>
          </a:p>
        </p:txBody>
      </p:sp>
    </p:spTree>
    <p:extLst>
      <p:ext uri="{BB962C8B-B14F-4D97-AF65-F5344CB8AC3E}">
        <p14:creationId xmlns:p14="http://schemas.microsoft.com/office/powerpoint/2010/main" val="108700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building, sunset&#10;&#10;Description automatically generated">
            <a:extLst>
              <a:ext uri="{FF2B5EF4-FFF2-40B4-BE49-F238E27FC236}">
                <a16:creationId xmlns:a16="http://schemas.microsoft.com/office/drawing/2014/main" id="{562D2355-8B33-48F8-B46A-5044FE79C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99" r="1" b="1"/>
          <a:stretch/>
        </p:blipFill>
        <p:spPr>
          <a:xfrm>
            <a:off x="295275" y="260278"/>
            <a:ext cx="17697450" cy="97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0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雨衣女孩插畫素材PNG_透明背景圖片_向量圖案免费下载- Pngtree">
            <a:extLst>
              <a:ext uri="{FF2B5EF4-FFF2-40B4-BE49-F238E27FC236}">
                <a16:creationId xmlns:a16="http://schemas.microsoft.com/office/drawing/2014/main" id="{ABD55B99-26CF-4432-9725-BE2B54EB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3889" l="10000" r="90000">
                        <a14:foregroundMark x1="49444" y1="6667" x2="49444" y2="10556"/>
                        <a14:foregroundMark x1="56111" y1="93611" x2="56944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2" y="2501051"/>
            <a:ext cx="5275679" cy="52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lipart Girl With Umbrella Clipart Girl With Umbrella - Girl With ...">
            <a:extLst>
              <a:ext uri="{FF2B5EF4-FFF2-40B4-BE49-F238E27FC236}">
                <a16:creationId xmlns:a16="http://schemas.microsoft.com/office/drawing/2014/main" id="{A3855D1C-CF28-412C-AD49-DC9683C7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95" b="90000" l="5698" r="93721">
                        <a14:foregroundMark x1="56744" y1="7439" x2="65930" y2="7805"/>
                        <a14:foregroundMark x1="93721" y1="33659" x2="90233" y2="46585"/>
                        <a14:foregroundMark x1="68953" y1="89634" x2="73953" y2="88780"/>
                        <a14:foregroundMark x1="5698" y1="82683" x2="10465" y2="83293"/>
                        <a14:foregroundMark x1="14767" y1="74024" x2="14767" y2="74024"/>
                        <a14:foregroundMark x1="14186" y1="67439" x2="14186" y2="67439"/>
                        <a14:foregroundMark x1="62674" y1="72561" x2="62674" y2="72561"/>
                        <a14:foregroundMark x1="67907" y1="76341" x2="67907" y2="76341"/>
                        <a14:foregroundMark x1="61279" y1="7195" x2="61279" y2="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2" y="2501051"/>
            <a:ext cx="5533359" cy="52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me Condo Center เว็บไซต์ฝากขายอสังหาฯ ฟรี! ไม่มีค่าใช้จ่าย">
            <a:extLst>
              <a:ext uri="{FF2B5EF4-FFF2-40B4-BE49-F238E27FC236}">
                <a16:creationId xmlns:a16="http://schemas.microsoft.com/office/drawing/2014/main" id="{1813F7A1-4F38-4950-A3C8-60EF367EC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405" y="4281570"/>
            <a:ext cx="6209352" cy="34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72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16D46-3DB7-4F0D-8853-6C5811B7D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21469"/>
            <a:ext cx="17145000" cy="964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8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น้ำ Png ดาวน์โหลดฟรี - การ์ตูนปักออกแบบจอแบน - สีแดงถังเต็มไปด้วยน้ำ">
            <a:extLst>
              <a:ext uri="{FF2B5EF4-FFF2-40B4-BE49-F238E27FC236}">
                <a16:creationId xmlns:a16="http://schemas.microsoft.com/office/drawing/2014/main" id="{3AB3A9FC-704F-44AE-98AF-94E2D43F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5385" l="10000" r="90000">
                        <a14:foregroundMark x1="44615" y1="91538" x2="44615" y2="91538"/>
                        <a14:foregroundMark x1="52692" y1="95385" x2="52692" y2="95385"/>
                        <a14:foregroundMark x1="51538" y1="6154" x2="51538" y2="6154"/>
                        <a14:foregroundMark x1="48462" y1="1923" x2="48462" y2="1923"/>
                        <a14:foregroundMark x1="72692" y1="46154" x2="76538" y2="5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87" y="2836084"/>
            <a:ext cx="4315949" cy="431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C2FD8A-8E12-4500-99DF-1C2204AD254E}"/>
              </a:ext>
            </a:extLst>
          </p:cNvPr>
          <p:cNvGrpSpPr/>
          <p:nvPr/>
        </p:nvGrpSpPr>
        <p:grpSpPr>
          <a:xfrm>
            <a:off x="6575333" y="2553248"/>
            <a:ext cx="3844943" cy="4598784"/>
            <a:chOff x="1784603" y="-121719"/>
            <a:chExt cx="1497521" cy="1979094"/>
          </a:xfrm>
        </p:grpSpPr>
        <p:pic>
          <p:nvPicPr>
            <p:cNvPr id="11" name="Picture 10" descr="ถังน้ำมัน..คือส่ว ดาวน์โหลดฟรี - แก๊สน้ำมันรถถังแก๊สคลิปหนีบ ...">
              <a:extLst>
                <a:ext uri="{FF2B5EF4-FFF2-40B4-BE49-F238E27FC236}">
                  <a16:creationId xmlns:a16="http://schemas.microsoft.com/office/drawing/2014/main" id="{254BCE6E-9BFE-49CE-BA7D-598C627A5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00" b="94600" l="1154" r="99231">
                          <a14:foregroundMark x1="18077" y1="26000" x2="46538" y2="65600"/>
                          <a14:foregroundMark x1="58462" y1="40200" x2="60769" y2="67800"/>
                          <a14:foregroundMark x1="60769" y1="67800" x2="61154" y2="68200"/>
                          <a14:foregroundMark x1="53077" y1="18400" x2="36923" y2="73000"/>
                          <a14:foregroundMark x1="36923" y1="73000" x2="30000" y2="83200"/>
                          <a14:foregroundMark x1="30000" y1="83200" x2="26902" y2="83789"/>
                          <a14:foregroundMark x1="11538" y1="63600" x2="33846" y2="73600"/>
                          <a14:foregroundMark x1="33846" y1="73600" x2="58846" y2="75200"/>
                          <a14:foregroundMark x1="13462" y1="30000" x2="19231" y2="66000"/>
                          <a14:foregroundMark x1="18462" y1="27800" x2="32308" y2="67600"/>
                          <a14:foregroundMark x1="58077" y1="34600" x2="66923" y2="71000"/>
                          <a14:foregroundMark x1="76538" y1="27800" x2="95385" y2="57000"/>
                          <a14:foregroundMark x1="95385" y1="57000" x2="96154" y2="68400"/>
                          <a14:foregroundMark x1="89231" y1="28000" x2="61538" y2="66000"/>
                          <a14:foregroundMark x1="64615" y1="37400" x2="51538" y2="69000"/>
                          <a14:foregroundMark x1="7308" y1="26600" x2="55000" y2="26600"/>
                          <a14:foregroundMark x1="55000" y1="26600" x2="78077" y2="26400"/>
                          <a14:foregroundMark x1="78077" y1="26400" x2="92308" y2="26800"/>
                          <a14:foregroundMark x1="17692" y1="23000" x2="82308" y2="18800"/>
                          <a14:foregroundMark x1="82308" y1="18800" x2="88462" y2="18800"/>
                          <a14:foregroundMark x1="85000" y1="20400" x2="99615" y2="30400"/>
                          <a14:foregroundMark x1="96923" y1="27000" x2="93462" y2="53800"/>
                          <a14:foregroundMark x1="93462" y1="53800" x2="93077" y2="53800"/>
                          <a14:foregroundMark x1="3846" y1="35400" x2="12308" y2="68800"/>
                          <a14:foregroundMark x1="30769" y1="52400" x2="60769" y2="52400"/>
                          <a14:foregroundMark x1="40000" y1="16800" x2="64615" y2="15800"/>
                          <a14:foregroundMark x1="67692" y1="5000" x2="71154" y2="17600"/>
                          <a14:foregroundMark x1="22692" y1="4400" x2="22692" y2="4400"/>
                          <a14:foregroundMark x1="45385" y1="1600" x2="45385" y2="1600"/>
                          <a14:foregroundMark x1="2308" y1="12000" x2="2308" y2="12000"/>
                          <a14:foregroundMark x1="1538" y1="32000" x2="6538" y2="42000"/>
                          <a14:foregroundMark x1="6538" y1="42000" x2="1154" y2="62200"/>
                          <a14:foregroundMark x1="19615" y1="88600" x2="19615" y2="88600"/>
                          <a14:foregroundMark x1="30000" y1="88600" x2="32308" y2="88600"/>
                          <a14:foregroundMark x1="29231" y1="90400" x2="56538" y2="91200"/>
                          <a14:foregroundMark x1="41538" y1="94600" x2="41538" y2="94600"/>
                          <a14:backgroundMark x1="23462" y1="84400" x2="23462" y2="84400"/>
                          <a14:backgroundMark x1="22308" y1="84400" x2="22308" y2="84400"/>
                          <a14:backgroundMark x1="20769" y1="84400" x2="20769" y2="84400"/>
                          <a14:backgroundMark x1="23077" y1="84400" x2="23077" y2="84400"/>
                          <a14:backgroundMark x1="24615" y1="84400" x2="26154" y2="84400"/>
                          <a14:backgroundMark x1="18846" y1="84000" x2="22308" y2="85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7" y="115765"/>
              <a:ext cx="905637" cy="1741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204F9D-C2E6-46C2-ADFD-EFB9486E2D51}"/>
                </a:ext>
              </a:extLst>
            </p:cNvPr>
            <p:cNvSpPr txBox="1"/>
            <p:nvPr/>
          </p:nvSpPr>
          <p:spPr>
            <a:xfrm rot="20603151">
              <a:off x="1784603" y="-121719"/>
              <a:ext cx="895350" cy="4191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B HelvethaicaMon X Reg" panose="02000506090000020004" pitchFamily="2" charset="-34"/>
                  <a:cs typeface="DB HelvethaicaMon X Reg" panose="02000506090000020004" pitchFamily="2" charset="-34"/>
                </a:rPr>
                <a:t>Close</a:t>
              </a:r>
            </a:p>
          </p:txBody>
        </p:sp>
      </p:grpSp>
      <p:pic>
        <p:nvPicPr>
          <p:cNvPr id="17" name="Picture 16" descr="พื้นหลังสีตกแต่งไอคอนเปลวไฟเครื่องมือดับไฟ-ไอคอนของเวกเตอร์-เวก ...">
            <a:extLst>
              <a:ext uri="{FF2B5EF4-FFF2-40B4-BE49-F238E27FC236}">
                <a16:creationId xmlns:a16="http://schemas.microsoft.com/office/drawing/2014/main" id="{CE366AFC-5861-4895-88FB-0AAF18FB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09399" y="2501052"/>
            <a:ext cx="5275680" cy="52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88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2D021-7A4A-413A-9FE0-CED713C4D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3" b="8337"/>
          <a:stretch/>
        </p:blipFill>
        <p:spPr>
          <a:xfrm>
            <a:off x="2498267" y="266702"/>
            <a:ext cx="13291457" cy="8551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B2A81-A748-4C77-8358-6BF087E28B45}"/>
              </a:ext>
            </a:extLst>
          </p:cNvPr>
          <p:cNvSpPr txBox="1"/>
          <p:nvPr/>
        </p:nvSpPr>
        <p:spPr>
          <a:xfrm>
            <a:off x="1958920" y="8958470"/>
            <a:ext cx="14370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เครื่องบินจะตก แม่ ลูก พ่อ ให้ใครลงก่อน</a:t>
            </a:r>
            <a:endParaRPr lang="en-US" sz="6000" dirty="0"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49769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AB5C37-24E1-4D65-A3F1-56C942B448B4}"/>
              </a:ext>
            </a:extLst>
          </p:cNvPr>
          <p:cNvSpPr txBox="1"/>
          <p:nvPr/>
        </p:nvSpPr>
        <p:spPr>
          <a:xfrm>
            <a:off x="1044827" y="7722708"/>
            <a:ext cx="432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พ่อ (คนมีรายได้)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3655B-F8DE-41B1-8F9F-B7C33234213F}"/>
              </a:ext>
            </a:extLst>
          </p:cNvPr>
          <p:cNvSpPr txBox="1"/>
          <p:nvPr/>
        </p:nvSpPr>
        <p:spPr>
          <a:xfrm>
            <a:off x="7126166" y="7722708"/>
            <a:ext cx="432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แม่ (แม่บ้าน)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68C5A-5DB0-4BDA-AF71-CC1F64696CBF}"/>
              </a:ext>
            </a:extLst>
          </p:cNvPr>
          <p:cNvSpPr txBox="1"/>
          <p:nvPr/>
        </p:nvSpPr>
        <p:spPr>
          <a:xfrm>
            <a:off x="13207505" y="7722708"/>
            <a:ext cx="432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ลูก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FAEB7-EBE4-4DD6-8586-BA05481E6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53" b="97608" l="9744" r="89776">
                        <a14:foregroundMark x1="28914" y1="96172" x2="72682" y2="97421"/>
                        <a14:foregroundMark x1="49201" y1="8453" x2="49201" y2="8453"/>
                        <a14:backgroundMark x1="75399" y1="95694" x2="75399" y2="99681"/>
                        <a14:backgroundMark x1="80032" y1="97289" x2="76518" y2="980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" y="1913224"/>
            <a:ext cx="5409621" cy="5418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D7F3C-B604-4F81-92B1-7C528BD2E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647" y="2157370"/>
            <a:ext cx="5174117" cy="5174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778D2-F7C5-40E6-A287-A125A0412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68" b="49042" l="10224" r="40415">
                        <a14:foregroundMark x1="13898" y1="46006" x2="13898" y2="46006"/>
                        <a14:foregroundMark x1="10543" y1="41054" x2="10543" y2="41054"/>
                        <a14:foregroundMark x1="40256" y1="41374" x2="40256" y2="41374"/>
                        <a14:foregroundMark x1="21885" y1="47764" x2="21885" y2="47764"/>
                        <a14:foregroundMark x1="29872" y1="46965" x2="21406" y2="46805"/>
                        <a14:foregroundMark x1="21406" y1="46805" x2="21406" y2="46805"/>
                        <a14:foregroundMark x1="11981" y1="44888" x2="38818" y2="46326"/>
                        <a14:foregroundMark x1="17093" y1="46805" x2="21565" y2="48882"/>
                        <a14:foregroundMark x1="13578" y1="46486" x2="15974" y2="47764"/>
                        <a14:foregroundMark x1="12460" y1="46326" x2="12460" y2="46326"/>
                        <a14:foregroundMark x1="11661" y1="45048" x2="13419" y2="46965"/>
                        <a14:foregroundMark x1="23962" y1="49042" x2="38179" y2="46006"/>
                        <a14:foregroundMark x1="39137" y1="46006" x2="39137" y2="46006"/>
                        <a14:foregroundMark x1="39936" y1="45367" x2="37380" y2="47444"/>
                        <a14:foregroundMark x1="39297" y1="46486" x2="38658" y2="46486"/>
                        <a14:foregroundMark x1="39617" y1="46326" x2="39617" y2="46326"/>
                        <a14:foregroundMark x1="40415" y1="45847" x2="40415" y2="45847"/>
                        <a14:foregroundMark x1="39936" y1="46486" x2="39936" y2="46486"/>
                        <a14:foregroundMark x1="11182" y1="45048" x2="11182" y2="45048"/>
                      </a14:backgroundRemoval>
                    </a14:imgEffect>
                  </a14:imgLayer>
                </a14:imgProps>
              </a:ext>
            </a:extLst>
          </a:blip>
          <a:srcRect l="7811" t="3446" r="57303" b="50000"/>
          <a:stretch/>
        </p:blipFill>
        <p:spPr>
          <a:xfrm>
            <a:off x="13810298" y="3167701"/>
            <a:ext cx="3120222" cy="41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14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11743-2D7B-4760-BBB1-331A8E90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6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172929" y="171181"/>
            <a:ext cx="2817879" cy="281786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6315" r="-36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" name="Group 2">
            <a:extLst>
              <a:ext uri="{FF2B5EF4-FFF2-40B4-BE49-F238E27FC236}">
                <a16:creationId xmlns:a16="http://schemas.microsoft.com/office/drawing/2014/main" id="{3DACE941-0B76-0441-1A9B-87AD6D3311C3}"/>
              </a:ext>
            </a:extLst>
          </p:cNvPr>
          <p:cNvGrpSpPr/>
          <p:nvPr/>
        </p:nvGrpSpPr>
        <p:grpSpPr>
          <a:xfrm>
            <a:off x="24938" y="3245768"/>
            <a:ext cx="3648456" cy="6126827"/>
            <a:chOff x="-1" y="-1"/>
            <a:chExt cx="1877122" cy="2008606"/>
          </a:xfrm>
        </p:grpSpPr>
        <p:sp>
          <p:nvSpPr>
            <p:cNvPr id="76" name="Freeform 3">
              <a:extLst>
                <a:ext uri="{FF2B5EF4-FFF2-40B4-BE49-F238E27FC236}">
                  <a16:creationId xmlns:a16="http://schemas.microsoft.com/office/drawing/2014/main" id="{91784577-AD6D-96A7-7B41-C32E83CBE22E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solidFill>
              <a:srgbClr val="BFD1A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CE28483F-FBC7-0E6F-EE83-3C26107261D1}"/>
              </a:ext>
            </a:extLst>
          </p:cNvPr>
          <p:cNvSpPr txBox="1"/>
          <p:nvPr/>
        </p:nvSpPr>
        <p:spPr>
          <a:xfrm>
            <a:off x="297193" y="1580115"/>
            <a:ext cx="13987670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th-TH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 ประเภทของลูกค้าบน </a:t>
            </a:r>
            <a:r>
              <a:rPr lang="en-US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SOCIAL MEDIA</a:t>
            </a:r>
          </a:p>
        </p:txBody>
      </p:sp>
      <p:sp>
        <p:nvSpPr>
          <p:cNvPr id="78" name="TextBox 18">
            <a:extLst>
              <a:ext uri="{FF2B5EF4-FFF2-40B4-BE49-F238E27FC236}">
                <a16:creationId xmlns:a16="http://schemas.microsoft.com/office/drawing/2014/main" id="{CFB766C8-05DA-313F-76DA-6853B85A6040}"/>
              </a:ext>
            </a:extLst>
          </p:cNvPr>
          <p:cNvSpPr txBox="1"/>
          <p:nvPr/>
        </p:nvSpPr>
        <p:spPr>
          <a:xfrm>
            <a:off x="-61990" y="5956060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Meek Customer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ลูกค้าขี้บ่น</a:t>
            </a:r>
            <a:endParaRPr lang="en-US" sz="36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AB456B-5494-40DE-B8AC-24B5A3ED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96" b="90000" l="9901" r="89975">
                        <a14:foregroundMark x1="53960" y1="8796" x2="54579" y2="10093"/>
                      </a14:backgroundRemoval>
                    </a14:imgEffect>
                  </a14:imgLayer>
                </a14:imgProps>
              </a:ext>
            </a:extLst>
          </a:blip>
          <a:srcRect l="28248" r="23770" b="52205"/>
          <a:stretch/>
        </p:blipFill>
        <p:spPr>
          <a:xfrm>
            <a:off x="742422" y="1271633"/>
            <a:ext cx="5183334" cy="690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499E6-BDA0-4B20-90A9-0434BC6BD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2332" l="10000" r="92462">
                        <a14:foregroundMark x1="81538" y1="92492" x2="81538" y2="92492"/>
                        <a14:foregroundMark x1="92462" y1="50479" x2="92462" y2="50479"/>
                        <a14:foregroundMark x1="79538" y1="34665" x2="79231" y2="34026"/>
                        <a14:backgroundMark x1="30308" y1="58147" x2="45385" y2="67572"/>
                        <a14:backgroundMark x1="52000" y1="69329" x2="57692" y2="86581"/>
                        <a14:backgroundMark x1="59846" y1="76198" x2="59846" y2="76198"/>
                        <a14:backgroundMark x1="65077" y1="76198" x2="66308" y2="76677"/>
                        <a14:backgroundMark x1="67231" y1="77157" x2="67692" y2="84505"/>
                        <a14:backgroundMark x1="70615" y1="75719" x2="72923" y2="79073"/>
                        <a14:backgroundMark x1="89385" y1="72684" x2="91231" y2="76997"/>
                        <a14:backgroundMark x1="86308" y1="71725" x2="86000" y2="73642"/>
                        <a14:backgroundMark x1="70615" y1="74601" x2="71231" y2="75240"/>
                        <a14:backgroundMark x1="72154" y1="74760" x2="72154" y2="74760"/>
                      </a14:backgroundRemoval>
                    </a14:imgEffect>
                  </a14:imgLayer>
                </a14:imgProps>
              </a:ext>
            </a:extLst>
          </a:blip>
          <a:srcRect l="61058" t="21946" b="4406"/>
          <a:stretch/>
        </p:blipFill>
        <p:spPr>
          <a:xfrm>
            <a:off x="14101526" y="1685291"/>
            <a:ext cx="3794537" cy="690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9F1394-84DB-4887-84A4-02F08058B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160" y="2650491"/>
            <a:ext cx="5275680" cy="52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18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CF01D-9599-4436-93DE-CD3D3BBCA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0" b="86667" l="31563" r="68438">
                        <a14:foregroundMark x1="36563" y1="30000" x2="37500" y2="23750"/>
                        <a14:foregroundMark x1="43438" y1="30000" x2="48125" y2="58750"/>
                        <a14:foregroundMark x1="44688" y1="51250" x2="55313" y2="52500"/>
                        <a14:foregroundMark x1="58125" y1="40417" x2="50313" y2="46667"/>
                        <a14:foregroundMark x1="45625" y1="37083" x2="51563" y2="57500"/>
                        <a14:foregroundMark x1="51563" y1="57500" x2="51563" y2="57500"/>
                        <a14:foregroundMark x1="41875" y1="46667" x2="59062" y2="35417"/>
                        <a14:foregroundMark x1="46250" y1="43333" x2="42500" y2="37083"/>
                        <a14:foregroundMark x1="35625" y1="30000" x2="35625" y2="30000"/>
                        <a14:foregroundMark x1="49063" y1="65417" x2="52188" y2="66667"/>
                        <a14:foregroundMark x1="48438" y1="82917" x2="48438" y2="74167"/>
                        <a14:foregroundMark x1="49063" y1="86667" x2="49063" y2="86667"/>
                        <a14:foregroundMark x1="47188" y1="65417" x2="44375" y2="47083"/>
                        <a14:foregroundMark x1="55000" y1="57500" x2="48438" y2="55833"/>
                        <a14:foregroundMark x1="50000" y1="50000" x2="52188" y2="60417"/>
                        <a14:foregroundMark x1="52500" y1="53333" x2="53125" y2="62917"/>
                      </a14:backgroundRemoval>
                    </a14:imgEffect>
                  </a14:imgLayer>
                </a14:imgProps>
              </a:ext>
            </a:extLst>
          </a:blip>
          <a:srcRect l="27143" t="4128" r="26667" b="10794"/>
          <a:stretch/>
        </p:blipFill>
        <p:spPr>
          <a:xfrm>
            <a:off x="6335463" y="280025"/>
            <a:ext cx="5617068" cy="775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BB4AEE-6BA4-4C65-8F58-1A524677F49B}"/>
              </a:ext>
            </a:extLst>
          </p:cNvPr>
          <p:cNvSpPr txBox="1"/>
          <p:nvPr/>
        </p:nvSpPr>
        <p:spPr>
          <a:xfrm>
            <a:off x="6464102" y="8347828"/>
            <a:ext cx="535979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900" dirty="0"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ไฟดับ</a:t>
            </a:r>
            <a:endParaRPr lang="en-US" sz="9900" dirty="0"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5473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C159B-67FA-423F-BB0F-2F93CC324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8" b="96875" l="10000" r="90000">
                        <a14:foregroundMark x1="55889" y1="2148" x2="55000" y2="12305"/>
                        <a14:foregroundMark x1="52778" y1="14648" x2="59000" y2="15234"/>
                        <a14:foregroundMark x1="52889" y1="11133" x2="54000" y2="8008"/>
                        <a14:foregroundMark x1="51556" y1="35742" x2="57778" y2="35156"/>
                        <a14:foregroundMark x1="57778" y1="35156" x2="57778" y2="35156"/>
                        <a14:foregroundMark x1="55222" y1="26953" x2="56889" y2="46680"/>
                        <a14:foregroundMark x1="61889" y1="35156" x2="62111" y2="54102"/>
                        <a14:foregroundMark x1="40889" y1="90234" x2="61222" y2="90820"/>
                        <a14:foregroundMark x1="61222" y1="90820" x2="69667" y2="88672"/>
                        <a14:foregroundMark x1="45333" y1="98047" x2="62667" y2="94531"/>
                        <a14:foregroundMark x1="62667" y1="94531" x2="68444" y2="96484"/>
                        <a14:foregroundMark x1="68444" y1="96484" x2="68778" y2="96875"/>
                        <a14:foregroundMark x1="58667" y1="63672" x2="58667" y2="50391"/>
                      </a14:backgroundRemoval>
                    </a14:imgEffect>
                  </a14:imgLayer>
                </a14:imgProps>
              </a:ext>
            </a:extLst>
          </a:blip>
          <a:srcRect l="24017" r="23470"/>
          <a:stretch/>
        </p:blipFill>
        <p:spPr>
          <a:xfrm>
            <a:off x="738812" y="1897913"/>
            <a:ext cx="4626612" cy="5012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44899-372C-4FBA-B5E0-ABB165972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4167" l="9231" r="98462">
                        <a14:foregroundMark x1="15385" y1="94583" x2="22308" y2="89583"/>
                        <a14:foregroundMark x1="9615" y1="85833" x2="9615" y2="85833"/>
                        <a14:foregroundMark x1="73462" y1="12917" x2="73462" y2="12917"/>
                        <a14:foregroundMark x1="76154" y1="2917" x2="76154" y2="2917"/>
                        <a14:foregroundMark x1="78846" y1="23750" x2="78846" y2="23750"/>
                        <a14:foregroundMark x1="93846" y1="28333" x2="93846" y2="28333"/>
                        <a14:foregroundMark x1="98462" y1="26250" x2="98462" y2="2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9826" y="2360831"/>
            <a:ext cx="4928348" cy="4549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5D0CF2-266C-485A-BE35-22017167B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78" l="9167" r="90000">
                        <a14:foregroundMark x1="67222" y1="26667" x2="65000" y2="18056"/>
                        <a14:foregroundMark x1="69167" y1="41944" x2="70833" y2="56389"/>
                        <a14:foregroundMark x1="70833" y1="56389" x2="70833" y2="56389"/>
                        <a14:foregroundMark x1="65556" y1="91111" x2="65556" y2="91111"/>
                        <a14:foregroundMark x1="56111" y1="92778" x2="76667" y2="92778"/>
                        <a14:foregroundMark x1="9167" y1="55000" x2="9167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48711" y="2834843"/>
            <a:ext cx="4075233" cy="407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20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A09BA-A923-421A-AC0D-6FFB8CE4FE9A}"/>
              </a:ext>
            </a:extLst>
          </p:cNvPr>
          <p:cNvSpPr txBox="1"/>
          <p:nvPr/>
        </p:nvSpPr>
        <p:spPr>
          <a:xfrm>
            <a:off x="6407834" y="3158342"/>
            <a:ext cx="547233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9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เฉลย</a:t>
            </a:r>
            <a:endParaRPr lang="en-US" sz="24900" b="1" dirty="0">
              <a:solidFill>
                <a:srgbClr val="0070C0"/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0384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building, sunset&#10;&#10;Description automatically generated">
            <a:extLst>
              <a:ext uri="{FF2B5EF4-FFF2-40B4-BE49-F238E27FC236}">
                <a16:creationId xmlns:a16="http://schemas.microsoft.com/office/drawing/2014/main" id="{562D2355-8B33-48F8-B46A-5044FE79C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99" r="1" b="1"/>
          <a:stretch/>
        </p:blipFill>
        <p:spPr>
          <a:xfrm>
            <a:off x="295275" y="260278"/>
            <a:ext cx="17697450" cy="97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7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雨衣女孩插畫素材PNG_透明背景圖片_向量圖案免费下载- Pngtree">
            <a:extLst>
              <a:ext uri="{FF2B5EF4-FFF2-40B4-BE49-F238E27FC236}">
                <a16:creationId xmlns:a16="http://schemas.microsoft.com/office/drawing/2014/main" id="{ABD55B99-26CF-4432-9725-BE2B54EB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3889" l="10000" r="90000">
                        <a14:foregroundMark x1="49444" y1="6667" x2="49444" y2="10556"/>
                        <a14:foregroundMark x1="56111" y1="93611" x2="56944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2" y="2501051"/>
            <a:ext cx="5275679" cy="52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lipart Girl With Umbrella Clipart Girl With Umbrella - Girl With ...">
            <a:extLst>
              <a:ext uri="{FF2B5EF4-FFF2-40B4-BE49-F238E27FC236}">
                <a16:creationId xmlns:a16="http://schemas.microsoft.com/office/drawing/2014/main" id="{A3855D1C-CF28-412C-AD49-DC9683C7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95" b="90000" l="5698" r="93721">
                        <a14:foregroundMark x1="56744" y1="7439" x2="65930" y2="7805"/>
                        <a14:foregroundMark x1="93721" y1="33659" x2="90233" y2="46585"/>
                        <a14:foregroundMark x1="68953" y1="89634" x2="73953" y2="88780"/>
                        <a14:foregroundMark x1="5698" y1="82683" x2="10465" y2="83293"/>
                        <a14:foregroundMark x1="14767" y1="74024" x2="14767" y2="74024"/>
                        <a14:foregroundMark x1="14186" y1="67439" x2="14186" y2="67439"/>
                        <a14:foregroundMark x1="62674" y1="72561" x2="62674" y2="72561"/>
                        <a14:foregroundMark x1="67907" y1="76341" x2="67907" y2="76341"/>
                        <a14:foregroundMark x1="61279" y1="7195" x2="61279" y2="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2" y="2501051"/>
            <a:ext cx="5533359" cy="52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3D686-F5A4-4BC3-A2D4-142E9AE0771B}"/>
              </a:ext>
            </a:extLst>
          </p:cNvPr>
          <p:cNvSpPr txBox="1"/>
          <p:nvPr/>
        </p:nvSpPr>
        <p:spPr>
          <a:xfrm>
            <a:off x="7097645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C7B755-B62F-4DCE-BE7D-FDBD042667D6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4484AE-FEAA-42F0-B1CB-567DE9AA2D7E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pic>
        <p:nvPicPr>
          <p:cNvPr id="11" name="Picture 2" descr="Home Condo Center เว็บไซต์ฝากขายอสังหาฯ ฟรี! ไม่มีค่าใช้จ่าย">
            <a:extLst>
              <a:ext uri="{FF2B5EF4-FFF2-40B4-BE49-F238E27FC236}">
                <a16:creationId xmlns:a16="http://schemas.microsoft.com/office/drawing/2014/main" id="{1813F7A1-4F38-4950-A3C8-60EF367EC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405" y="4281570"/>
            <a:ext cx="6209352" cy="34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73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16D46-3DB7-4F0D-8853-6C5811B7D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21469"/>
            <a:ext cx="17145000" cy="964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88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น้ำ Png ดาวน์โหลดฟรี - การ์ตูนปักออกแบบจอแบน - สีแดงถังเต็มไปด้วยน้ำ">
            <a:extLst>
              <a:ext uri="{FF2B5EF4-FFF2-40B4-BE49-F238E27FC236}">
                <a16:creationId xmlns:a16="http://schemas.microsoft.com/office/drawing/2014/main" id="{3AB3A9FC-704F-44AE-98AF-94E2D43F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5385" l="10000" r="90000">
                        <a14:foregroundMark x1="44615" y1="91538" x2="44615" y2="91538"/>
                        <a14:foregroundMark x1="52692" y1="95385" x2="52692" y2="95385"/>
                        <a14:foregroundMark x1="51538" y1="6154" x2="51538" y2="6154"/>
                        <a14:foregroundMark x1="48462" y1="1923" x2="48462" y2="1923"/>
                        <a14:foregroundMark x1="72692" y1="46154" x2="76538" y2="5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87" y="2836084"/>
            <a:ext cx="4315949" cy="431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C2FD8A-8E12-4500-99DF-1C2204AD254E}"/>
              </a:ext>
            </a:extLst>
          </p:cNvPr>
          <p:cNvGrpSpPr/>
          <p:nvPr/>
        </p:nvGrpSpPr>
        <p:grpSpPr>
          <a:xfrm>
            <a:off x="6575333" y="2553248"/>
            <a:ext cx="3844943" cy="4598784"/>
            <a:chOff x="1784603" y="-121719"/>
            <a:chExt cx="1497521" cy="1979094"/>
          </a:xfrm>
        </p:grpSpPr>
        <p:pic>
          <p:nvPicPr>
            <p:cNvPr id="11" name="Picture 10" descr="ถังน้ำมัน..คือส่ว ดาวน์โหลดฟรี - แก๊สน้ำมันรถถังแก๊สคลิปหนีบ ...">
              <a:extLst>
                <a:ext uri="{FF2B5EF4-FFF2-40B4-BE49-F238E27FC236}">
                  <a16:creationId xmlns:a16="http://schemas.microsoft.com/office/drawing/2014/main" id="{254BCE6E-9BFE-49CE-BA7D-598C627A5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00" b="94600" l="1154" r="99231">
                          <a14:foregroundMark x1="18077" y1="26000" x2="46538" y2="65600"/>
                          <a14:foregroundMark x1="58462" y1="40200" x2="60769" y2="67800"/>
                          <a14:foregroundMark x1="60769" y1="67800" x2="61154" y2="68200"/>
                          <a14:foregroundMark x1="53077" y1="18400" x2="36923" y2="73000"/>
                          <a14:foregroundMark x1="36923" y1="73000" x2="30000" y2="83200"/>
                          <a14:foregroundMark x1="30000" y1="83200" x2="26902" y2="83789"/>
                          <a14:foregroundMark x1="11538" y1="63600" x2="33846" y2="73600"/>
                          <a14:foregroundMark x1="33846" y1="73600" x2="58846" y2="75200"/>
                          <a14:foregroundMark x1="13462" y1="30000" x2="19231" y2="66000"/>
                          <a14:foregroundMark x1="18462" y1="27800" x2="32308" y2="67600"/>
                          <a14:foregroundMark x1="58077" y1="34600" x2="66923" y2="71000"/>
                          <a14:foregroundMark x1="76538" y1="27800" x2="95385" y2="57000"/>
                          <a14:foregroundMark x1="95385" y1="57000" x2="96154" y2="68400"/>
                          <a14:foregroundMark x1="89231" y1="28000" x2="61538" y2="66000"/>
                          <a14:foregroundMark x1="64615" y1="37400" x2="51538" y2="69000"/>
                          <a14:foregroundMark x1="7308" y1="26600" x2="55000" y2="26600"/>
                          <a14:foregroundMark x1="55000" y1="26600" x2="78077" y2="26400"/>
                          <a14:foregroundMark x1="78077" y1="26400" x2="92308" y2="26800"/>
                          <a14:foregroundMark x1="17692" y1="23000" x2="82308" y2="18800"/>
                          <a14:foregroundMark x1="82308" y1="18800" x2="88462" y2="18800"/>
                          <a14:foregroundMark x1="85000" y1="20400" x2="99615" y2="30400"/>
                          <a14:foregroundMark x1="96923" y1="27000" x2="93462" y2="53800"/>
                          <a14:foregroundMark x1="93462" y1="53800" x2="93077" y2="53800"/>
                          <a14:foregroundMark x1="3846" y1="35400" x2="12308" y2="68800"/>
                          <a14:foregroundMark x1="30769" y1="52400" x2="60769" y2="52400"/>
                          <a14:foregroundMark x1="40000" y1="16800" x2="64615" y2="15800"/>
                          <a14:foregroundMark x1="67692" y1="5000" x2="71154" y2="17600"/>
                          <a14:foregroundMark x1="22692" y1="4400" x2="22692" y2="4400"/>
                          <a14:foregroundMark x1="45385" y1="1600" x2="45385" y2="1600"/>
                          <a14:foregroundMark x1="2308" y1="12000" x2="2308" y2="12000"/>
                          <a14:foregroundMark x1="1538" y1="32000" x2="6538" y2="42000"/>
                          <a14:foregroundMark x1="6538" y1="42000" x2="1154" y2="62200"/>
                          <a14:foregroundMark x1="19615" y1="88600" x2="19615" y2="88600"/>
                          <a14:foregroundMark x1="30000" y1="88600" x2="32308" y2="88600"/>
                          <a14:foregroundMark x1="29231" y1="90400" x2="56538" y2="91200"/>
                          <a14:foregroundMark x1="41538" y1="94600" x2="41538" y2="94600"/>
                          <a14:backgroundMark x1="23462" y1="84400" x2="23462" y2="84400"/>
                          <a14:backgroundMark x1="22308" y1="84400" x2="22308" y2="84400"/>
                          <a14:backgroundMark x1="20769" y1="84400" x2="20769" y2="84400"/>
                          <a14:backgroundMark x1="23077" y1="84400" x2="23077" y2="84400"/>
                          <a14:backgroundMark x1="24615" y1="84400" x2="26154" y2="84400"/>
                          <a14:backgroundMark x1="18846" y1="84000" x2="22308" y2="85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7" y="115765"/>
              <a:ext cx="905637" cy="1741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204F9D-C2E6-46C2-ADFD-EFB9486E2D51}"/>
                </a:ext>
              </a:extLst>
            </p:cNvPr>
            <p:cNvSpPr txBox="1"/>
            <p:nvPr/>
          </p:nvSpPr>
          <p:spPr>
            <a:xfrm rot="20603151">
              <a:off x="1784603" y="-121719"/>
              <a:ext cx="895350" cy="4191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B HelvethaicaMon X Reg" panose="02000506090000020004" pitchFamily="2" charset="-34"/>
                  <a:cs typeface="DB HelvethaicaMon X Reg" panose="02000506090000020004" pitchFamily="2" charset="-34"/>
                </a:rPr>
                <a:t>Close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C3B8885-F8D5-47A6-AD69-7263CE3FB0A6}"/>
              </a:ext>
            </a:extLst>
          </p:cNvPr>
          <p:cNvSpPr txBox="1"/>
          <p:nvPr/>
        </p:nvSpPr>
        <p:spPr>
          <a:xfrm>
            <a:off x="6966620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A27518-A565-47F8-8E5C-FA2E58EBD72F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B54B2-B718-4F06-8776-1E275F7B88C2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pic>
        <p:nvPicPr>
          <p:cNvPr id="17" name="Picture 16" descr="พื้นหลังสีตกแต่งไอคอนเปลวไฟเครื่องมือดับไฟ-ไอคอนของเวกเตอร์-เวก ...">
            <a:extLst>
              <a:ext uri="{FF2B5EF4-FFF2-40B4-BE49-F238E27FC236}">
                <a16:creationId xmlns:a16="http://schemas.microsoft.com/office/drawing/2014/main" id="{CE366AFC-5861-4895-88FB-0AAF18FB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09399" y="2501052"/>
            <a:ext cx="5275680" cy="52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2D021-7A4A-413A-9FE0-CED713C4D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3" b="8337"/>
          <a:stretch/>
        </p:blipFill>
        <p:spPr>
          <a:xfrm>
            <a:off x="2498267" y="266702"/>
            <a:ext cx="13291457" cy="8551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B2A81-A748-4C77-8358-6BF087E28B45}"/>
              </a:ext>
            </a:extLst>
          </p:cNvPr>
          <p:cNvSpPr txBox="1"/>
          <p:nvPr/>
        </p:nvSpPr>
        <p:spPr>
          <a:xfrm>
            <a:off x="1958920" y="8958470"/>
            <a:ext cx="14370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เครื่องบินจะตก แม่ ลูก พ่อ ให้ใครลงก่อน</a:t>
            </a:r>
            <a:endParaRPr lang="en-US" sz="6000" dirty="0"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4163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AB5C37-24E1-4D65-A3F1-56C942B448B4}"/>
              </a:ext>
            </a:extLst>
          </p:cNvPr>
          <p:cNvSpPr txBox="1"/>
          <p:nvPr/>
        </p:nvSpPr>
        <p:spPr>
          <a:xfrm>
            <a:off x="1044827" y="7722708"/>
            <a:ext cx="432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พ่อ (คนมีรายได้)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3655B-F8DE-41B1-8F9F-B7C33234213F}"/>
              </a:ext>
            </a:extLst>
          </p:cNvPr>
          <p:cNvSpPr txBox="1"/>
          <p:nvPr/>
        </p:nvSpPr>
        <p:spPr>
          <a:xfrm>
            <a:off x="7126166" y="7722708"/>
            <a:ext cx="432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แม่ (แม่บ้าน)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68C5A-5DB0-4BDA-AF71-CC1F64696CBF}"/>
              </a:ext>
            </a:extLst>
          </p:cNvPr>
          <p:cNvSpPr txBox="1"/>
          <p:nvPr/>
        </p:nvSpPr>
        <p:spPr>
          <a:xfrm>
            <a:off x="13207505" y="7722708"/>
            <a:ext cx="432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ลูก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FAEB7-EBE4-4DD6-8586-BA05481E6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53" b="97608" l="9744" r="89776">
                        <a14:foregroundMark x1="28914" y1="96172" x2="72682" y2="97421"/>
                        <a14:foregroundMark x1="49201" y1="8453" x2="49201" y2="8453"/>
                        <a14:backgroundMark x1="75399" y1="95694" x2="75399" y2="99681"/>
                        <a14:backgroundMark x1="80032" y1="97289" x2="76518" y2="980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" y="1913224"/>
            <a:ext cx="5409621" cy="5418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D7F3C-B604-4F81-92B1-7C528BD2E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647" y="2157370"/>
            <a:ext cx="5174117" cy="5174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778D2-F7C5-40E6-A287-A125A0412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68" b="49042" l="10224" r="40415">
                        <a14:foregroundMark x1="13898" y1="46006" x2="13898" y2="46006"/>
                        <a14:foregroundMark x1="10543" y1="41054" x2="10543" y2="41054"/>
                        <a14:foregroundMark x1="40256" y1="41374" x2="40256" y2="41374"/>
                        <a14:foregroundMark x1="21885" y1="47764" x2="21885" y2="47764"/>
                        <a14:foregroundMark x1="29872" y1="46965" x2="21406" y2="46805"/>
                        <a14:foregroundMark x1="21406" y1="46805" x2="21406" y2="46805"/>
                        <a14:foregroundMark x1="11981" y1="44888" x2="38818" y2="46326"/>
                        <a14:foregroundMark x1="17093" y1="46805" x2="21565" y2="48882"/>
                        <a14:foregroundMark x1="13578" y1="46486" x2="15974" y2="47764"/>
                        <a14:foregroundMark x1="12460" y1="46326" x2="12460" y2="46326"/>
                        <a14:foregroundMark x1="11661" y1="45048" x2="13419" y2="46965"/>
                        <a14:foregroundMark x1="23962" y1="49042" x2="38179" y2="46006"/>
                        <a14:foregroundMark x1="39137" y1="46006" x2="39137" y2="46006"/>
                        <a14:foregroundMark x1="39936" y1="45367" x2="37380" y2="47444"/>
                        <a14:foregroundMark x1="39297" y1="46486" x2="38658" y2="46486"/>
                        <a14:foregroundMark x1="39617" y1="46326" x2="39617" y2="46326"/>
                        <a14:foregroundMark x1="40415" y1="45847" x2="40415" y2="45847"/>
                        <a14:foregroundMark x1="39936" y1="46486" x2="39936" y2="46486"/>
                        <a14:foregroundMark x1="11182" y1="45048" x2="11182" y2="45048"/>
                      </a14:backgroundRemoval>
                    </a14:imgEffect>
                  </a14:imgLayer>
                </a14:imgProps>
              </a:ext>
            </a:extLst>
          </a:blip>
          <a:srcRect l="7811" t="3446" r="57303" b="50000"/>
          <a:stretch/>
        </p:blipFill>
        <p:spPr>
          <a:xfrm>
            <a:off x="13810298" y="3167701"/>
            <a:ext cx="3120222" cy="4163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252A86-288E-472B-A9D2-AE6204F2298C}"/>
              </a:ext>
            </a:extLst>
          </p:cNvPr>
          <p:cNvSpPr txBox="1"/>
          <p:nvPr/>
        </p:nvSpPr>
        <p:spPr>
          <a:xfrm>
            <a:off x="7097645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905F6-E7C3-477E-B74A-6F5D10391F2A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CEC69F-3F12-4E7F-B66C-816371ABD94D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5009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/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0" y="265202"/>
            <a:ext cx="18288000" cy="2354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Meek Customer</a:t>
            </a:r>
            <a:r>
              <a:rPr lang="th-TH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algn="ctr"/>
            <a:r>
              <a:rPr lang="th-TH" sz="72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ลูกค้าขี้บ่น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2BE08C08-3ED3-5259-C58B-D03907C02E65}"/>
              </a:ext>
            </a:extLst>
          </p:cNvPr>
          <p:cNvGrpSpPr/>
          <p:nvPr/>
        </p:nvGrpSpPr>
        <p:grpSpPr>
          <a:xfrm>
            <a:off x="-11151" y="3187197"/>
            <a:ext cx="18287999" cy="6386912"/>
            <a:chOff x="-1" y="-1"/>
            <a:chExt cx="1877122" cy="20086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EB825F-BFF9-3566-8FD2-8B0CA7539054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solidFill>
              <a:srgbClr val="BFD1A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00D089-B4DA-0BD0-B6BD-FCC12F35DD1A}"/>
              </a:ext>
            </a:extLst>
          </p:cNvPr>
          <p:cNvSpPr txBox="1"/>
          <p:nvPr/>
        </p:nvSpPr>
        <p:spPr>
          <a:xfrm>
            <a:off x="162482" y="3487502"/>
            <a:ext cx="1794073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ลูกค้าประเภทนี้มักไม่ได้มีอารมณ์รุนแรงจะเข้ามาในลักษณะต้องการแนะนำให้แก้ไขเพื่อสิ่งที่ดีขึ้น โดยประโยคที่มักพบ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บ่อยมีดังนี้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- สั่งซื้อยากจัง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- ราคาแพงจัง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- สถานที่ดีแต่อยากให้ขยายระยะเวลาการเปิด - ปิดทำการนะ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- อยากให้มีเจ้าหน้าที่ดูแลตลอด 24 ชั่วโมง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200" b="1" u="sng" dirty="0">
                <a:latin typeface="FreesiaUPC" panose="020B0604020202020204" pitchFamily="34" charset="-34"/>
                <a:cs typeface="FreesiaUPC" panose="020B0604020202020204" pitchFamily="34" charset="-34"/>
              </a:rPr>
              <a:t>ลักษณะที่สังเกตได้ง่าย</a:t>
            </a:r>
            <a:r>
              <a:rPr lang="th-TH" sz="4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คือ จะเป็นประโยคที่บอกความต้องการและความรู้สึกตนเอง เพื่อให้ได้รับการตอบสนอง 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200" b="1" u="sng" dirty="0">
                <a:latin typeface="FreesiaUPC" panose="020B0604020202020204" pitchFamily="34" charset="-34"/>
                <a:cs typeface="FreesiaUPC" panose="020B0604020202020204" pitchFamily="34" charset="-34"/>
              </a:rPr>
              <a:t>แนวทางการตอบ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เช่น ขอบคุณสำหรับข้อเสนอแนะที่แจ้งเข้ามาให้เราได้พัฒนาการบริการหรือชี้แจง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เหตุผลอย่างอ่อนน้อมและสุภาพ</a:t>
            </a:r>
            <a:endParaRPr lang="en-US" sz="4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11743-2D7B-4760-BBB1-331A8E90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68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AB456B-5494-40DE-B8AC-24B5A3ED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96" b="90000" l="9901" r="89975">
                        <a14:foregroundMark x1="53960" y1="8796" x2="54579" y2="10093"/>
                      </a14:backgroundRemoval>
                    </a14:imgEffect>
                  </a14:imgLayer>
                </a14:imgProps>
              </a:ext>
            </a:extLst>
          </a:blip>
          <a:srcRect l="28248" r="23770" b="52205"/>
          <a:stretch/>
        </p:blipFill>
        <p:spPr>
          <a:xfrm>
            <a:off x="742422" y="1271633"/>
            <a:ext cx="5183334" cy="690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499E6-BDA0-4B20-90A9-0434BC6BD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2332" l="10000" r="92462">
                        <a14:foregroundMark x1="81538" y1="92492" x2="81538" y2="92492"/>
                        <a14:foregroundMark x1="92462" y1="50479" x2="92462" y2="50479"/>
                        <a14:foregroundMark x1="79538" y1="34665" x2="79231" y2="34026"/>
                        <a14:backgroundMark x1="30308" y1="58147" x2="45385" y2="67572"/>
                        <a14:backgroundMark x1="52000" y1="69329" x2="57692" y2="86581"/>
                        <a14:backgroundMark x1="59846" y1="76198" x2="59846" y2="76198"/>
                        <a14:backgroundMark x1="65077" y1="76198" x2="66308" y2="76677"/>
                        <a14:backgroundMark x1="67231" y1="77157" x2="67692" y2="84505"/>
                        <a14:backgroundMark x1="70615" y1="75719" x2="72923" y2="79073"/>
                        <a14:backgroundMark x1="89385" y1="72684" x2="91231" y2="76997"/>
                        <a14:backgroundMark x1="86308" y1="71725" x2="86000" y2="73642"/>
                        <a14:backgroundMark x1="70615" y1="74601" x2="71231" y2="75240"/>
                        <a14:backgroundMark x1="72154" y1="74760" x2="72154" y2="74760"/>
                      </a14:backgroundRemoval>
                    </a14:imgEffect>
                  </a14:imgLayer>
                </a14:imgProps>
              </a:ext>
            </a:extLst>
          </a:blip>
          <a:srcRect l="61058" t="21946" b="4406"/>
          <a:stretch/>
        </p:blipFill>
        <p:spPr>
          <a:xfrm>
            <a:off x="14101526" y="1685291"/>
            <a:ext cx="3794537" cy="690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9F1394-84DB-4887-84A4-02F08058B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160" y="2650491"/>
            <a:ext cx="5275680" cy="5275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E08691-07FF-4316-B924-E1369D29E8E1}"/>
              </a:ext>
            </a:extLst>
          </p:cNvPr>
          <p:cNvSpPr txBox="1"/>
          <p:nvPr/>
        </p:nvSpPr>
        <p:spPr>
          <a:xfrm>
            <a:off x="7097645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C500-66DA-4025-AFE4-E5E978AF809B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85720-2A5D-4937-971A-F0A4478B7EE5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463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CF01D-9599-4436-93DE-CD3D3BBCA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0" b="86667" l="31563" r="68438">
                        <a14:foregroundMark x1="36563" y1="30000" x2="37500" y2="23750"/>
                        <a14:foregroundMark x1="43438" y1="30000" x2="48125" y2="58750"/>
                        <a14:foregroundMark x1="44688" y1="51250" x2="55313" y2="52500"/>
                        <a14:foregroundMark x1="58125" y1="40417" x2="50313" y2="46667"/>
                        <a14:foregroundMark x1="45625" y1="37083" x2="51563" y2="57500"/>
                        <a14:foregroundMark x1="51563" y1="57500" x2="51563" y2="57500"/>
                        <a14:foregroundMark x1="41875" y1="46667" x2="59062" y2="35417"/>
                        <a14:foregroundMark x1="46250" y1="43333" x2="42500" y2="37083"/>
                        <a14:foregroundMark x1="35625" y1="30000" x2="35625" y2="30000"/>
                        <a14:foregroundMark x1="49063" y1="65417" x2="52188" y2="66667"/>
                        <a14:foregroundMark x1="48438" y1="82917" x2="48438" y2="74167"/>
                        <a14:foregroundMark x1="49063" y1="86667" x2="49063" y2="86667"/>
                        <a14:foregroundMark x1="47188" y1="65417" x2="44375" y2="47083"/>
                        <a14:foregroundMark x1="55000" y1="57500" x2="48438" y2="55833"/>
                        <a14:foregroundMark x1="50000" y1="50000" x2="52188" y2="60417"/>
                        <a14:foregroundMark x1="52500" y1="53333" x2="53125" y2="62917"/>
                      </a14:backgroundRemoval>
                    </a14:imgEffect>
                  </a14:imgLayer>
                </a14:imgProps>
              </a:ext>
            </a:extLst>
          </a:blip>
          <a:srcRect l="27143" t="4128" r="26667" b="10794"/>
          <a:stretch/>
        </p:blipFill>
        <p:spPr>
          <a:xfrm>
            <a:off x="6335463" y="280025"/>
            <a:ext cx="5617068" cy="775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BB4AEE-6BA4-4C65-8F58-1A524677F49B}"/>
              </a:ext>
            </a:extLst>
          </p:cNvPr>
          <p:cNvSpPr txBox="1"/>
          <p:nvPr/>
        </p:nvSpPr>
        <p:spPr>
          <a:xfrm>
            <a:off x="6464102" y="8347828"/>
            <a:ext cx="535979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900" dirty="0"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ไฟดับ</a:t>
            </a:r>
            <a:endParaRPr lang="en-US" sz="9900" dirty="0"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0208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E08691-07FF-4316-B924-E1369D29E8E1}"/>
              </a:ext>
            </a:extLst>
          </p:cNvPr>
          <p:cNvSpPr txBox="1"/>
          <p:nvPr/>
        </p:nvSpPr>
        <p:spPr>
          <a:xfrm>
            <a:off x="7097645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C500-66DA-4025-AFE4-E5E978AF809B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85720-2A5D-4937-971A-F0A4478B7EE5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C159B-67FA-423F-BB0F-2F93CC324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8" b="96875" l="10000" r="90000">
                        <a14:foregroundMark x1="55889" y1="2148" x2="55000" y2="12305"/>
                        <a14:foregroundMark x1="52778" y1="14648" x2="59000" y2="15234"/>
                        <a14:foregroundMark x1="52889" y1="11133" x2="54000" y2="8008"/>
                        <a14:foregroundMark x1="51556" y1="35742" x2="57778" y2="35156"/>
                        <a14:foregroundMark x1="57778" y1="35156" x2="57778" y2="35156"/>
                        <a14:foregroundMark x1="55222" y1="26953" x2="56889" y2="46680"/>
                        <a14:foregroundMark x1="61889" y1="35156" x2="62111" y2="54102"/>
                        <a14:foregroundMark x1="40889" y1="90234" x2="61222" y2="90820"/>
                        <a14:foregroundMark x1="61222" y1="90820" x2="69667" y2="88672"/>
                        <a14:foregroundMark x1="45333" y1="98047" x2="62667" y2="94531"/>
                        <a14:foregroundMark x1="62667" y1="94531" x2="68444" y2="96484"/>
                        <a14:foregroundMark x1="68444" y1="96484" x2="68778" y2="96875"/>
                        <a14:foregroundMark x1="58667" y1="63672" x2="58667" y2="50391"/>
                      </a14:backgroundRemoval>
                    </a14:imgEffect>
                  </a14:imgLayer>
                </a14:imgProps>
              </a:ext>
            </a:extLst>
          </a:blip>
          <a:srcRect l="24017" r="23470"/>
          <a:stretch/>
        </p:blipFill>
        <p:spPr>
          <a:xfrm>
            <a:off x="738812" y="1897913"/>
            <a:ext cx="4626612" cy="5012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44899-372C-4FBA-B5E0-ABB165972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4167" l="9231" r="98462">
                        <a14:foregroundMark x1="15385" y1="94583" x2="22308" y2="89583"/>
                        <a14:foregroundMark x1="9615" y1="85833" x2="9615" y2="85833"/>
                        <a14:foregroundMark x1="73462" y1="12917" x2="73462" y2="12917"/>
                        <a14:foregroundMark x1="76154" y1="2917" x2="76154" y2="2917"/>
                        <a14:foregroundMark x1="78846" y1="23750" x2="78846" y2="23750"/>
                        <a14:foregroundMark x1="93846" y1="28333" x2="93846" y2="28333"/>
                        <a14:foregroundMark x1="98462" y1="26250" x2="98462" y2="2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9826" y="2360831"/>
            <a:ext cx="4928348" cy="4549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5D0CF2-266C-485A-BE35-22017167B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78" l="9167" r="90000">
                        <a14:foregroundMark x1="67222" y1="26667" x2="65000" y2="18056"/>
                        <a14:foregroundMark x1="69167" y1="41944" x2="70833" y2="56389"/>
                        <a14:foregroundMark x1="70833" y1="56389" x2="70833" y2="56389"/>
                        <a14:foregroundMark x1="65556" y1="91111" x2="65556" y2="91111"/>
                        <a14:foregroundMark x1="56111" y1="92778" x2="76667" y2="92778"/>
                        <a14:foregroundMark x1="9167" y1="55000" x2="9167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48711" y="2834843"/>
            <a:ext cx="4075233" cy="407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9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1789424" y="518598"/>
            <a:ext cx="7038232" cy="9605528"/>
          </a:xfrm>
          <a:custGeom>
            <a:avLst/>
            <a:gdLst/>
            <a:ahLst/>
            <a:cxnLst/>
            <a:rect l="l" t="t" r="r" b="b"/>
            <a:pathLst>
              <a:path w="7038232" h="9605528">
                <a:moveTo>
                  <a:pt x="0" y="0"/>
                </a:moveTo>
                <a:lnTo>
                  <a:pt x="7038232" y="0"/>
                </a:lnTo>
                <a:lnTo>
                  <a:pt x="7038232" y="9605528"/>
                </a:lnTo>
                <a:lnTo>
                  <a:pt x="0" y="960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E2494-FB32-73D4-E0EF-9174E704A8D0}"/>
              </a:ext>
            </a:extLst>
          </p:cNvPr>
          <p:cNvSpPr/>
          <p:nvPr/>
        </p:nvSpPr>
        <p:spPr>
          <a:xfrm>
            <a:off x="261415" y="3086100"/>
            <a:ext cx="1066029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10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เทคนิครับมือ</a:t>
            </a:r>
            <a:endParaRPr lang="en-US" sz="10800" b="1" dirty="0">
              <a:solidFill>
                <a:srgbClr val="0070C0"/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  <a:p>
            <a:pPr algn="ctr"/>
            <a:r>
              <a:rPr lang="en-US" sz="10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Comment </a:t>
            </a:r>
            <a:r>
              <a:rPr lang="th-TH" sz="10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และ </a:t>
            </a:r>
            <a:r>
              <a:rPr lang="en-US" sz="10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Complaint </a:t>
            </a:r>
            <a:endParaRPr lang="en-US" sz="10800" dirty="0"/>
          </a:p>
        </p:txBody>
      </p:sp>
    </p:spTree>
    <p:extLst>
      <p:ext uri="{BB962C8B-B14F-4D97-AF65-F5344CB8AC3E}">
        <p14:creationId xmlns:p14="http://schemas.microsoft.com/office/powerpoint/2010/main" val="4062251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371536" y="1"/>
            <a:ext cx="7916465" cy="1702562"/>
          </a:xfrm>
          <a:custGeom>
            <a:avLst/>
            <a:gdLst/>
            <a:ahLst/>
            <a:cxnLst/>
            <a:rect l="l" t="t" r="r" b="b"/>
            <a:pathLst>
              <a:path w="2677915" h="575928">
                <a:moveTo>
                  <a:pt x="0" y="0"/>
                </a:moveTo>
                <a:lnTo>
                  <a:pt x="2677915" y="0"/>
                </a:lnTo>
                <a:lnTo>
                  <a:pt x="2677915" y="575928"/>
                </a:lnTo>
                <a:lnTo>
                  <a:pt x="0" y="57592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7346" y="1553177"/>
            <a:ext cx="2399072" cy="2409825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479965-5E33-B1B5-81B6-C97CFC274563}"/>
              </a:ext>
            </a:extLst>
          </p:cNvPr>
          <p:cNvSpPr txBox="1"/>
          <p:nvPr/>
        </p:nvSpPr>
        <p:spPr>
          <a:xfrm>
            <a:off x="0" y="385108"/>
            <a:ext cx="18288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1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เทคนิครับมือ </a:t>
            </a:r>
            <a:r>
              <a:rPr lang="en-US" sz="81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Comment </a:t>
            </a:r>
            <a:r>
              <a:rPr lang="th-TH" sz="81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 </a:t>
            </a:r>
            <a:r>
              <a:rPr lang="en-US" sz="81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Complaint</a:t>
            </a:r>
            <a:endParaRPr lang="en-US" sz="8100" u="sng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DF9DF-E9D6-E6A6-2144-D3F3AC96A682}"/>
              </a:ext>
            </a:extLst>
          </p:cNvPr>
          <p:cNvSpPr txBox="1"/>
          <p:nvPr/>
        </p:nvSpPr>
        <p:spPr>
          <a:xfrm>
            <a:off x="241507" y="2400300"/>
            <a:ext cx="17829147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54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รับฟัง ศึกษาปัญหาอย่างมีสติ และใจเย็น</a:t>
            </a:r>
          </a:p>
          <a:p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</a:t>
            </a:r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เมื่อพบกับการที่ลูกค้าเข้ามา </a:t>
            </a:r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Comment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 </a:t>
            </a:r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Complaint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ร้องเรียน แบรนด์ต้องรับฟังปัญหา</a:t>
            </a:r>
            <a:endParaRPr lang="en-US" sz="48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และศึกษารายละเอียด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จับประเด็นสำคัญ</a:t>
            </a:r>
          </a:p>
          <a:p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-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ลูกค้าอาจร้องเรียน วิพากษ์วิจารณ์  เพราะต้องการแสดงออกที่รวดเร็ว ไม่ได้เรียบเรียง  พนักงาน</a:t>
            </a:r>
          </a:p>
          <a:p>
            <a:pPr>
              <a:spcAft>
                <a:spcPts val="1200"/>
              </a:spcAft>
            </a:pP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ต้องจับเฉพาะประเด็นสำคัญ ที่ทำให้เกิดการแก้ปัญหาได้ครบทุกประเด็น เพื่อหาสาเหตุที่แท้จริง</a:t>
            </a:r>
            <a:endParaRPr lang="en-US" sz="48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สนใจแก้ปัญหาอย่างจริงจัง และจริงใจ</a:t>
            </a:r>
          </a:p>
          <a:p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-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เมื่อเกิดปัญหา ไม่ใช่เพียงแค่คำ ‘ขอโทษ’ พนักงานต้องแสดงถึงความจริงใจ จะช่วยให้ลดอาการ</a:t>
            </a:r>
            <a:endParaRPr lang="en-US" sz="48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หัวร้อนจากลูกค้าและทำให้เขารู้สึกว่าปัญหาของเขาได้รับการรับฟังอย่างแท้จริง</a:t>
            </a:r>
            <a:endParaRPr lang="en-US" sz="48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294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371536" y="1"/>
            <a:ext cx="7916465" cy="1702562"/>
          </a:xfrm>
          <a:custGeom>
            <a:avLst/>
            <a:gdLst/>
            <a:ahLst/>
            <a:cxnLst/>
            <a:rect l="l" t="t" r="r" b="b"/>
            <a:pathLst>
              <a:path w="2677915" h="575928">
                <a:moveTo>
                  <a:pt x="0" y="0"/>
                </a:moveTo>
                <a:lnTo>
                  <a:pt x="2677915" y="0"/>
                </a:lnTo>
                <a:lnTo>
                  <a:pt x="2677915" y="575928"/>
                </a:lnTo>
                <a:lnTo>
                  <a:pt x="0" y="57592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7346" y="1553177"/>
            <a:ext cx="2399072" cy="2409825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479965-5E33-B1B5-81B6-C97CFC274563}"/>
              </a:ext>
            </a:extLst>
          </p:cNvPr>
          <p:cNvSpPr txBox="1"/>
          <p:nvPr/>
        </p:nvSpPr>
        <p:spPr>
          <a:xfrm>
            <a:off x="0" y="385108"/>
            <a:ext cx="18288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1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เทคนิครับมือ </a:t>
            </a:r>
            <a:r>
              <a:rPr lang="en-US" sz="81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Comment </a:t>
            </a:r>
            <a:r>
              <a:rPr lang="th-TH" sz="81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 </a:t>
            </a:r>
            <a:r>
              <a:rPr lang="en-US" sz="8100" b="1" u="sng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Complaint</a:t>
            </a:r>
            <a:endParaRPr lang="en-US" sz="8100" u="sng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DF9DF-E9D6-E6A6-2144-D3F3AC96A682}"/>
              </a:ext>
            </a:extLst>
          </p:cNvPr>
          <p:cNvSpPr txBox="1"/>
          <p:nvPr/>
        </p:nvSpPr>
        <p:spPr>
          <a:xfrm>
            <a:off x="278678" y="2036751"/>
            <a:ext cx="17829147" cy="78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54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แสดงออกด้วยอารมณ์ และภาษาที่เหมาะสม</a:t>
            </a:r>
          </a:p>
          <a:p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</a:t>
            </a:r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การแสดงอารมณ์ ความรู้สึกเข้าอกเข้าใจ และตอบกลับด้วยภาษาที่สุภาพเป็นมิตร และ </a:t>
            </a:r>
          </a:p>
          <a:p>
            <a:pPr>
              <a:spcAft>
                <a:spcPts val="1200"/>
              </a:spcAft>
            </a:pP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ไม่ว่าจะการพูด หรือการเขียน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รวดเร็ว ว่องไว ต่อการแก้ปัญหา</a:t>
            </a:r>
          </a:p>
          <a:p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-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บางปัญหานั้นสามารถแก้ไขได้ในทันที บางเรื่องต้องใช้เวลา แต่ก็ไม่ควรปล่อยไว้ให้เนิ่นนาน  </a:t>
            </a:r>
          </a:p>
          <a:p>
            <a:pPr>
              <a:spcAft>
                <a:spcPts val="1200"/>
              </a:spcAft>
            </a:pP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การให้ลูกค้ารอ ควรกำหนดเวลาที่ชัดเจน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เข้าใจ เข้าถึง และแก้ไขสถานการณ์ได้อย่างมืออาชีพ</a:t>
            </a:r>
          </a:p>
          <a:p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-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นอกจากการทำความเข้าใจลูกค้าเป็นอย่างดีแล้ว พนักงานต้องเข้าถึงเทคโนโลยีในการสื่อสาร </a:t>
            </a:r>
          </a:p>
          <a:p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ข้อจำกัด การใช้งาน การเช้าถึง ติดตาม และมีช่องทาง </a:t>
            </a:r>
            <a:r>
              <a:rPr lang="en-US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Social Media </a:t>
            </a:r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ที่ครอบคลุมและใช้งานได้</a:t>
            </a:r>
          </a:p>
          <a:p>
            <a:r>
              <a:rPr lang="th-TH" sz="48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อย่างมีประสิทธิภาพ หมั่นติดตามกรณีศึกษา เรียนรู้ข้อมูลใหม่ๆ เตรียมการให้พร้อมอยู่เสมอ</a:t>
            </a:r>
            <a:endParaRPr lang="en-US" sz="48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52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881DB2-0D96-17A8-22F6-917A2EB57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8"/>
          <a:stretch/>
        </p:blipFill>
        <p:spPr bwMode="auto">
          <a:xfrm>
            <a:off x="1492400" y="381000"/>
            <a:ext cx="15303199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09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646B2-92DF-16A2-C054-7B7778CAB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C01B896E-E086-A97F-305C-A266A8DCB300}"/>
              </a:ext>
            </a:extLst>
          </p:cNvPr>
          <p:cNvSpPr/>
          <p:nvPr/>
        </p:nvSpPr>
        <p:spPr>
          <a:xfrm>
            <a:off x="11789424" y="518598"/>
            <a:ext cx="7038232" cy="9605528"/>
          </a:xfrm>
          <a:custGeom>
            <a:avLst/>
            <a:gdLst/>
            <a:ahLst/>
            <a:cxnLst/>
            <a:rect l="l" t="t" r="r" b="b"/>
            <a:pathLst>
              <a:path w="7038232" h="9605528">
                <a:moveTo>
                  <a:pt x="0" y="0"/>
                </a:moveTo>
                <a:lnTo>
                  <a:pt x="7038232" y="0"/>
                </a:lnTo>
                <a:lnTo>
                  <a:pt x="7038232" y="9605528"/>
                </a:lnTo>
                <a:lnTo>
                  <a:pt x="0" y="960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24CD32-75E9-38F3-56EE-15A187AAF57D}"/>
              </a:ext>
            </a:extLst>
          </p:cNvPr>
          <p:cNvSpPr/>
          <p:nvPr/>
        </p:nvSpPr>
        <p:spPr>
          <a:xfrm>
            <a:off x="976354" y="3086100"/>
            <a:ext cx="923041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10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ตัวอย่าง </a:t>
            </a:r>
            <a:r>
              <a:rPr lang="en-US" sz="10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Script </a:t>
            </a:r>
            <a:endParaRPr lang="th-TH" sz="10800" b="1" dirty="0">
              <a:solidFill>
                <a:srgbClr val="0070C0"/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  <a:p>
            <a:pPr algn="ctr"/>
            <a:r>
              <a:rPr lang="th-TH" sz="10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ในสถานการณ์ที่พบบ่อย</a:t>
            </a:r>
            <a:endParaRPr lang="en-US" sz="10800" dirty="0"/>
          </a:p>
        </p:txBody>
      </p:sp>
    </p:spTree>
    <p:extLst>
      <p:ext uri="{BB962C8B-B14F-4D97-AF65-F5344CB8AC3E}">
        <p14:creationId xmlns:p14="http://schemas.microsoft.com/office/powerpoint/2010/main" val="1256301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9DA48-E0FA-5024-A72D-BE410EC44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9A0D6B0-5B74-3CD7-8B19-D50AFE770F0B}"/>
              </a:ext>
            </a:extLst>
          </p:cNvPr>
          <p:cNvSpPr/>
          <p:nvPr/>
        </p:nvSpPr>
        <p:spPr>
          <a:xfrm>
            <a:off x="609600" y="3912393"/>
            <a:ext cx="171102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วิธีตอบลูกค้าที่โกรธ หรือไม่พอใจ</a:t>
            </a:r>
            <a:endParaRPr lang="en-US" sz="8800" b="1" dirty="0">
              <a:solidFill>
                <a:srgbClr val="0070C0"/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  <a:p>
            <a:pPr algn="ctr"/>
            <a:r>
              <a:rPr lang="th-TH" sz="66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หลักการ: ฟังอย่างตั้งใจ + แสดงความเข้าใจ + ให้ความมั่นใจว่าจะช่วยแก้ไข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05302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172929" y="171181"/>
            <a:ext cx="2817879" cy="281786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6315" r="-36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CE28483F-FBC7-0E6F-EE83-3C26107261D1}"/>
              </a:ext>
            </a:extLst>
          </p:cNvPr>
          <p:cNvSpPr txBox="1"/>
          <p:nvPr/>
        </p:nvSpPr>
        <p:spPr>
          <a:xfrm>
            <a:off x="297193" y="1580115"/>
            <a:ext cx="13987670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th-TH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 ประเภทของลูกค้าบน </a:t>
            </a:r>
            <a:r>
              <a:rPr lang="en-US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SOCIAL MEDIA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E65AC8-F098-38AA-28FB-5178D611C919}"/>
              </a:ext>
            </a:extLst>
          </p:cNvPr>
          <p:cNvGrpSpPr/>
          <p:nvPr/>
        </p:nvGrpSpPr>
        <p:grpSpPr>
          <a:xfrm>
            <a:off x="-61990" y="3245768"/>
            <a:ext cx="3799454" cy="6126827"/>
            <a:chOff x="-41327" y="2163845"/>
            <a:chExt cx="2532969" cy="4084551"/>
          </a:xfrm>
        </p:grpSpPr>
        <p:grpSp>
          <p:nvGrpSpPr>
            <p:cNvPr id="75" name="Group 2">
              <a:extLst>
                <a:ext uri="{FF2B5EF4-FFF2-40B4-BE49-F238E27FC236}">
                  <a16:creationId xmlns:a16="http://schemas.microsoft.com/office/drawing/2014/main" id="{3DACE941-0B76-0441-1A9B-87AD6D3311C3}"/>
                </a:ext>
              </a:extLst>
            </p:cNvPr>
            <p:cNvGrpSpPr/>
            <p:nvPr/>
          </p:nvGrpSpPr>
          <p:grpSpPr>
            <a:xfrm>
              <a:off x="16625" y="2163845"/>
              <a:ext cx="2432304" cy="4084551"/>
              <a:chOff x="-1" y="-1"/>
              <a:chExt cx="1877122" cy="2008606"/>
            </a:xfrm>
          </p:grpSpPr>
          <p:sp>
            <p:nvSpPr>
              <p:cNvPr id="76" name="Freeform 3">
                <a:extLst>
                  <a:ext uri="{FF2B5EF4-FFF2-40B4-BE49-F238E27FC236}">
                    <a16:creationId xmlns:a16="http://schemas.microsoft.com/office/drawing/2014/main" id="{91784577-AD6D-96A7-7B41-C32E83CBE22E}"/>
                  </a:ext>
                </a:extLst>
              </p:cNvPr>
              <p:cNvSpPr/>
              <p:nvPr/>
            </p:nvSpPr>
            <p:spPr>
              <a:xfrm>
                <a:off x="-1" y="-1"/>
                <a:ext cx="1877122" cy="2008606"/>
              </a:xfrm>
              <a:custGeom>
                <a:avLst/>
                <a:gdLst/>
                <a:ahLst/>
                <a:cxnLst/>
                <a:rect l="l" t="t" r="r" b="b"/>
                <a:pathLst>
                  <a:path w="1862231" h="2008606">
                    <a:moveTo>
                      <a:pt x="0" y="0"/>
                    </a:moveTo>
                    <a:lnTo>
                      <a:pt x="1862231" y="0"/>
                    </a:lnTo>
                    <a:lnTo>
                      <a:pt x="1862231" y="2008606"/>
                    </a:lnTo>
                    <a:lnTo>
                      <a:pt x="0" y="2008606"/>
                    </a:lnTo>
                    <a:close/>
                  </a:path>
                </a:pathLst>
              </a:custGeom>
              <a:solidFill>
                <a:srgbClr val="BFD1A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TextBox 18">
              <a:extLst>
                <a:ext uri="{FF2B5EF4-FFF2-40B4-BE49-F238E27FC236}">
                  <a16:creationId xmlns:a16="http://schemas.microsoft.com/office/drawing/2014/main" id="{CFB766C8-05DA-313F-76DA-6853B85A6040}"/>
                </a:ext>
              </a:extLst>
            </p:cNvPr>
            <p:cNvSpPr txBox="1"/>
            <p:nvPr/>
          </p:nvSpPr>
          <p:spPr>
            <a:xfrm>
              <a:off x="-41327" y="3970706"/>
              <a:ext cx="2532969" cy="705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68"/>
                </a:lnSpc>
              </a:pPr>
              <a:r>
                <a:rPr lang="en-US" sz="3600" b="1" spc="54" dirty="0">
                  <a:solidFill>
                    <a:srgbClr val="191919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Meek Customer</a:t>
              </a:r>
            </a:p>
            <a:p>
              <a:pPr algn="ctr">
                <a:lnSpc>
                  <a:spcPts val="4068"/>
                </a:lnSpc>
              </a:pPr>
              <a:r>
                <a:rPr lang="th-TH" sz="3600" spc="54" dirty="0">
                  <a:solidFill>
                    <a:srgbClr val="191919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ลูกค้าขี้บ่น</a:t>
              </a:r>
              <a:endParaRPr lang="en-US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7E5D68-5186-6992-31AE-EDC7BA662C1C}"/>
              </a:ext>
            </a:extLst>
          </p:cNvPr>
          <p:cNvGrpSpPr/>
          <p:nvPr/>
        </p:nvGrpSpPr>
        <p:grpSpPr>
          <a:xfrm>
            <a:off x="3609326" y="4160171"/>
            <a:ext cx="3799454" cy="6126827"/>
            <a:chOff x="2406217" y="2773447"/>
            <a:chExt cx="2532969" cy="4084551"/>
          </a:xfrm>
        </p:grpSpPr>
        <p:sp>
          <p:nvSpPr>
            <p:cNvPr id="74" name="Freeform 3">
              <a:extLst>
                <a:ext uri="{FF2B5EF4-FFF2-40B4-BE49-F238E27FC236}">
                  <a16:creationId xmlns:a16="http://schemas.microsoft.com/office/drawing/2014/main" id="{405A7CE4-0539-979C-BA99-0557BFD6DFCF}"/>
                </a:ext>
              </a:extLst>
            </p:cNvPr>
            <p:cNvSpPr/>
            <p:nvPr/>
          </p:nvSpPr>
          <p:spPr>
            <a:xfrm>
              <a:off x="2448929" y="2773447"/>
              <a:ext cx="2432304" cy="4084551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solidFill>
              <a:srgbClr val="F3C5B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18">
              <a:extLst>
                <a:ext uri="{FF2B5EF4-FFF2-40B4-BE49-F238E27FC236}">
                  <a16:creationId xmlns:a16="http://schemas.microsoft.com/office/drawing/2014/main" id="{B101DEBB-847C-FD9F-4453-C4D05DD394FD}"/>
                </a:ext>
              </a:extLst>
            </p:cNvPr>
            <p:cNvSpPr txBox="1"/>
            <p:nvPr/>
          </p:nvSpPr>
          <p:spPr>
            <a:xfrm>
              <a:off x="2406217" y="4763302"/>
              <a:ext cx="2532969" cy="705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68"/>
                </a:lnSpc>
              </a:pPr>
              <a:r>
                <a:rPr lang="en-US" sz="3600" b="1" spc="54" dirty="0">
                  <a:solidFill>
                    <a:srgbClr val="191919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Aggressive Customer</a:t>
              </a:r>
            </a:p>
            <a:p>
              <a:pPr algn="ctr">
                <a:lnSpc>
                  <a:spcPts val="4068"/>
                </a:lnSpc>
              </a:pPr>
              <a:r>
                <a:rPr lang="th-TH" sz="3600" spc="54" dirty="0">
                  <a:solidFill>
                    <a:srgbClr val="191919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ลูกค้าโมโหโวยวาย</a:t>
              </a:r>
              <a:endParaRPr lang="en-US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228A4-93A9-D94A-D997-576AD3A3D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E2B575C8-5679-464D-B1D8-2A815F4F6DDC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F14FABF5-882E-04AC-8095-826EAF6A31AE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FEBA06-2741-9487-AF94-9454AF2F3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480170"/>
              </p:ext>
            </p:extLst>
          </p:nvPr>
        </p:nvGraphicFramePr>
        <p:xfrm>
          <a:off x="502153" y="906517"/>
          <a:ext cx="17300022" cy="8096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12847">
                  <a:extLst>
                    <a:ext uri="{9D8B030D-6E8A-4147-A177-3AD203B41FA5}">
                      <a16:colId xmlns:a16="http://schemas.microsoft.com/office/drawing/2014/main" val="2014304845"/>
                    </a:ext>
                  </a:extLst>
                </a:gridCol>
                <a:gridCol w="12087175">
                  <a:extLst>
                    <a:ext uri="{9D8B030D-6E8A-4147-A177-3AD203B41FA5}">
                      <a16:colId xmlns:a16="http://schemas.microsoft.com/office/drawing/2014/main" val="139128191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สถานการณ์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Script </a:t>
                      </a:r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การพูด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532140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ลูกค้าพูดเสียงดัง / ต่อว่า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“ขออภัยจริง ๆ ค่ะที่ทำให้ไม่สะดวก ดิฉันเข้าใจความรู้สึกของ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คุณลูกค้านะคะ ขออนุญาตตรวจสอบให้ทันทีเลยค่ะ เพื่อจะได้แก้ไข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ให้เร็วที่สุดค่ะ”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024596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ลูกค้าพูดซ้ำ ๆ ด้วยความไม่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พอใจ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“เข้าใจเลยค่ะว่าคุณลูกค้าต้องรู้สึกไม่สบายใจแน่ ๆ ที่เรื่องนี้ยังไม่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เรียบร้อย เดี๋ยวดิฉันจะตรวจสอบให้ละเอียดอีกครั้งนะคะ เพื่อให้ได้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คำตอบที่ชัดเจนที่สุดค่ะ”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1102085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ลูกค้าพูดว่า “ทำไมต้องรอ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นาน / ไม่มีใครช่วย”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 ขออภัยที่ต้องรอนานนะคะ ตอนนี้ดิฉันกำลังเร่งตรวจสอบให้โดย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ตรงเลยค่ะ เพื่อให้คุณลูกค้าได้รับการแก้ไขเร็วที่สุดค่ะ”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6734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749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FA9C-67E8-720A-667F-D365A1738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76233D90-7438-F88A-4FD6-CADEFD77C96D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D58C3818-AA37-335A-4B9C-4291C8C050C7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C79562-87E2-54E8-7FFD-C79A9C8A7ECC}"/>
              </a:ext>
            </a:extLst>
          </p:cNvPr>
          <p:cNvGraphicFramePr>
            <a:graphicFrameLocks noGrp="1"/>
          </p:cNvGraphicFramePr>
          <p:nvPr/>
        </p:nvGraphicFramePr>
        <p:xfrm>
          <a:off x="502153" y="906517"/>
          <a:ext cx="17300022" cy="8096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12847">
                  <a:extLst>
                    <a:ext uri="{9D8B030D-6E8A-4147-A177-3AD203B41FA5}">
                      <a16:colId xmlns:a16="http://schemas.microsoft.com/office/drawing/2014/main" val="2014304845"/>
                    </a:ext>
                  </a:extLst>
                </a:gridCol>
                <a:gridCol w="12087175">
                  <a:extLst>
                    <a:ext uri="{9D8B030D-6E8A-4147-A177-3AD203B41FA5}">
                      <a16:colId xmlns:a16="http://schemas.microsoft.com/office/drawing/2014/main" val="139128191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สถานการณ์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Script </a:t>
                      </a:r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การพูด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532140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ลูกค้าพูดเสียงดัง / ต่อว่า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“ขออภัยจริง ๆ ค่ะที่ทำให้ไม่สะดวก ดิฉันเข้าใจความรู้สึกของ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คุณลูกค้านะคะ ขออนุญาตตรวจสอบให้ทันทีเลยค่ะ เพื่อจะได้แก้ไข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ให้เร็วที่สุดค่ะ”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024596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ลูกค้าพูดซ้ำ ๆ ด้วยความไม่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พอใจ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“เข้าใจเลยค่ะว่าคุณลูกค้าต้องรู้สึกไม่สบายใจแน่ ๆ ที่เรื่องนี้ยังไม่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เรียบร้อย เดี๋ยวดิฉันจะตรวจสอบให้ละเอียดอีกครั้งนะคะ เพื่อให้ได้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คำตอบที่ชัดเจนที่สุดค่ะ”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1102085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ลูกค้าพูดว่า “ทำไมต้องรอ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นาน / ไม่มีใครช่วย”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 ขออภัยที่ต้องรอนานนะคะ ตอนนี้ดิฉันกำลังเร่งตรวจสอบให้โดย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 ตรงเลยค่ะ เพื่อให้คุณลูกค้าได้รับการแก้ไขเร็วที่สุดค่ะ”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6734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065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4B4BD-622A-121E-8103-CDB7DAE40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528FE596-CFF1-37DF-6104-FD1F6CCB20B4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CDB67343-ADCD-3B1D-DDC6-C6703C34FE5E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pic>
        <p:nvPicPr>
          <p:cNvPr id="1028" name="Picture 4" descr="Tips Special Lineal color icon | Freepik">
            <a:extLst>
              <a:ext uri="{FF2B5EF4-FFF2-40B4-BE49-F238E27FC236}">
                <a16:creationId xmlns:a16="http://schemas.microsoft.com/office/drawing/2014/main" id="{8BC3548A-0668-095A-9040-62E63D8E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48991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2786BE-24FA-2F30-70B2-85D659AF94C5}"/>
              </a:ext>
            </a:extLst>
          </p:cNvPr>
          <p:cNvSpPr/>
          <p:nvPr/>
        </p:nvSpPr>
        <p:spPr>
          <a:xfrm>
            <a:off x="6090557" y="1886991"/>
            <a:ext cx="1188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ใช้วิธีพูดที่ “เข้าใจ + ตั้งใจช่วย” เช่น </a:t>
            </a:r>
            <a:endParaRPr lang="en-US" sz="66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</a:t>
            </a:r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“เข้าใจค่ะ”, “ขออภัยจริง ๆ ค่ะ”, </a:t>
            </a:r>
            <a:endParaRPr lang="en-US" sz="66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</a:t>
            </a:r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“เดี๋ยวดิฉันตรวจสอบให้ทันทีเลยนะคะ”</a:t>
            </a:r>
            <a:endParaRPr lang="en-US" sz="66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9F199D-C3DF-F092-4FDA-6CC6FB0C5946}"/>
              </a:ext>
            </a:extLst>
          </p:cNvPr>
          <p:cNvSpPr/>
          <p:nvPr/>
        </p:nvSpPr>
        <p:spPr>
          <a:xfrm>
            <a:off x="6090557" y="5676900"/>
            <a:ext cx="11887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หลีกเลี่ยงคำว่า “ไม่รู้ค่ะ”, </a:t>
            </a:r>
            <a:endParaRPr lang="en-US" sz="66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</a:t>
            </a:r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“ไม่เกี่ยวกับดิฉันค่ะ”, “ต้องรออย่างเดียวค่ะ”</a:t>
            </a:r>
            <a:endParaRPr lang="en-US" sz="4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387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C5CE-B1BB-B321-4F36-3A688701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59A99D-57FD-BFDE-A5F2-717AADCA9B21}"/>
              </a:ext>
            </a:extLst>
          </p:cNvPr>
          <p:cNvSpPr/>
          <p:nvPr/>
        </p:nvSpPr>
        <p:spPr>
          <a:xfrm>
            <a:off x="609600" y="3912393"/>
            <a:ext cx="171102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วิธีอธิบายเมื่อต้องใช้เวลา / ยังแก้ปัญหาไม่ได้ทันที</a:t>
            </a:r>
            <a:endParaRPr lang="en-US" sz="8800" b="1" dirty="0">
              <a:solidFill>
                <a:srgbClr val="0070C0"/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  <a:p>
            <a:pPr algn="ctr"/>
            <a:r>
              <a:rPr lang="th-TH" sz="66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หลักการ: ชี้แจงเหตุผล + บอกระยะเวลา + ให้ทางเลือก / การติดตามผล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391391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6276-E8C6-0954-3DCD-1C7B5A1E3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2FEE7156-D011-D3C6-B57D-B0E54745DC55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1A6D64D7-0632-AC20-4EBC-6471F6935FB0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E81918-EF38-0E2C-A96A-541E0ADF7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617577"/>
              </p:ext>
            </p:extLst>
          </p:nvPr>
        </p:nvGraphicFramePr>
        <p:xfrm>
          <a:off x="623491" y="1745491"/>
          <a:ext cx="17300022" cy="5524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12847">
                  <a:extLst>
                    <a:ext uri="{9D8B030D-6E8A-4147-A177-3AD203B41FA5}">
                      <a16:colId xmlns:a16="http://schemas.microsoft.com/office/drawing/2014/main" val="2014304845"/>
                    </a:ext>
                  </a:extLst>
                </a:gridCol>
                <a:gridCol w="12087175">
                  <a:extLst>
                    <a:ext uri="{9D8B030D-6E8A-4147-A177-3AD203B41FA5}">
                      <a16:colId xmlns:a16="http://schemas.microsoft.com/office/drawing/2014/main" val="139128191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สถานการณ์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Script </a:t>
                      </a:r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การพูด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532140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ระบบขัดข้อง / ต้องรอ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ตรวจสอบ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“ตอนนี้ระบบกำลังอยู่ระหว่างการตรวจสอบค่ะ ดิฉันขอเวลาตรวจสอบ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จะติดต่อกลับพร้อมผลให้ทันทีนะคะ”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024596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ต้องส่งต่อให้ฝ่ายอื่น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“กรณีนี้จำเป็นต้องให้ฝ่ายเทคนิคตรวจสอบเพิ่มเติมค่ะ ดิฉันจะส่งเรื่อง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ให้ภายในวันนี้ และแจ้งผลกลับโดยเร็วที่สุดนะคะ”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1102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788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EB94B-4803-C56D-A5BA-68ECD6B5A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230A474B-5A76-63CE-80A2-39E95410B3C8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7ECF4E0C-F8A0-E2F0-9A1F-05CAE019274B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C53732-4CE9-BED8-8EB0-12199EF82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625759"/>
              </p:ext>
            </p:extLst>
          </p:nvPr>
        </p:nvGraphicFramePr>
        <p:xfrm>
          <a:off x="502153" y="1602616"/>
          <a:ext cx="17300022" cy="5810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12847">
                  <a:extLst>
                    <a:ext uri="{9D8B030D-6E8A-4147-A177-3AD203B41FA5}">
                      <a16:colId xmlns:a16="http://schemas.microsoft.com/office/drawing/2014/main" val="2014304845"/>
                    </a:ext>
                  </a:extLst>
                </a:gridCol>
                <a:gridCol w="12087175">
                  <a:extLst>
                    <a:ext uri="{9D8B030D-6E8A-4147-A177-3AD203B41FA5}">
                      <a16:colId xmlns:a16="http://schemas.microsoft.com/office/drawing/2014/main" val="139128191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สถานการณ์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Script </a:t>
                      </a:r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การพูด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532140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ยังไม่มีคำตอบแน่ชัด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“ตอนนี้ยังไม่ได้รับข้อมูลยืนยันจากฝ่ายที่เกี่ยวข้องค่ะ แต่ดิฉันจะ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ติดตามเรื่องนี้ต่อเนื่อง และแจ้งให้ทราบทันทีที่มีความคืบหน้านะคะ”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024596"/>
                  </a:ext>
                </a:extLst>
              </a:tr>
              <a:tr h="2241163"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ลูกค้าต้องการคำตอบทันที 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แต่ระบบไม่พร้อม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“เข้าใจเลยค่ะว่าคุณลูกค้าอยากทราบตอนนี้ แต่เพื่อให้ข้อมูลถูกต้อง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ที่สุด ดิฉันขอเวลาเช็กกับฝ่ายข้อมูลก่อนนะคะ 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แล้วจะรีบแจ้งกลับให้ค่ะ”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1102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845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FFF80-B769-6853-D3B1-6DE20EC4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7EDE2FFF-8B0B-9CB4-E231-4501BF7007D2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C850547A-EB61-E4DB-7F87-511A15062486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pic>
        <p:nvPicPr>
          <p:cNvPr id="1028" name="Picture 4" descr="Tips Special Lineal color icon | Freepik">
            <a:extLst>
              <a:ext uri="{FF2B5EF4-FFF2-40B4-BE49-F238E27FC236}">
                <a16:creationId xmlns:a16="http://schemas.microsoft.com/office/drawing/2014/main" id="{1323572A-CA96-78B0-4216-910D9D72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48991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88B186-8EAC-CE9B-A0F6-8E79EB3F1223}"/>
              </a:ext>
            </a:extLst>
          </p:cNvPr>
          <p:cNvSpPr/>
          <p:nvPr/>
        </p:nvSpPr>
        <p:spPr>
          <a:xfrm>
            <a:off x="6090557" y="1886991"/>
            <a:ext cx="1188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บอก “กรอบเวลา” ชัดเจน เช่น 10 นาที / </a:t>
            </a:r>
          </a:p>
          <a:p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ภายในวันนี้ / ไม่เกิน 24 ชม. </a:t>
            </a:r>
          </a:p>
          <a:p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ถ้าสามารถบอกได้</a:t>
            </a:r>
            <a:endParaRPr lang="en-US" sz="66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257D8-163F-8384-C84B-632A1079405C}"/>
              </a:ext>
            </a:extLst>
          </p:cNvPr>
          <p:cNvSpPr/>
          <p:nvPr/>
        </p:nvSpPr>
        <p:spPr>
          <a:xfrm>
            <a:off x="6090557" y="5676900"/>
            <a:ext cx="11887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ใช้คำที่ให้ความมั่นใจ เช่น “จะติดตามให้ค่ะ”, </a:t>
            </a:r>
          </a:p>
          <a:p>
            <a:r>
              <a:rPr lang="th-TH" sz="66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“จะไม่ปล่อยให้เรื่องนี้ค้างแน่นอนค่ะ”</a:t>
            </a:r>
            <a:endParaRPr lang="en-US" sz="4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36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DD552-2D16-5562-86ED-EB7E52EFD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0F4EE0-D65D-358E-7579-6DE112DE7EF5}"/>
              </a:ext>
            </a:extLst>
          </p:cNvPr>
          <p:cNvSpPr/>
          <p:nvPr/>
        </p:nvSpPr>
        <p:spPr>
          <a:xfrm>
            <a:off x="609600" y="3912393"/>
            <a:ext cx="171102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สรุปบทสนทนาก่อนจบสาย (เพื่อสร้างความมั่นใจ)</a:t>
            </a:r>
          </a:p>
          <a:p>
            <a:pPr algn="ctr"/>
            <a:r>
              <a:rPr lang="th-TH" sz="66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ใช้ได้ทุกสถานการณ์ก่อนวางสาย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218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34F8A-12B7-4BBA-858C-DF88CF62B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404CB3A7-6E89-CA43-20FF-325E09AFC465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E19A64FF-53AE-18CF-5717-9F14BAC180E9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A8AD23-5799-2781-5844-8C0BA08B4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269569"/>
              </p:ext>
            </p:extLst>
          </p:nvPr>
        </p:nvGraphicFramePr>
        <p:xfrm>
          <a:off x="533400" y="3158560"/>
          <a:ext cx="17178684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78684">
                  <a:extLst>
                    <a:ext uri="{9D8B030D-6E8A-4147-A177-3AD203B41FA5}">
                      <a16:colId xmlns:a16="http://schemas.microsoft.com/office/drawing/2014/main" val="139128191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ตัวอย่าง </a:t>
                      </a:r>
                      <a:r>
                        <a:rPr lang="en-US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Script: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532140"/>
                  </a:ext>
                </a:extLst>
              </a:tr>
              <a:tr h="2000250"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“ ขอสรุปรายละเอียดนะคะ ตอนนี้ดิฉันได้ส่งเรื่องให้ฝ่ายเทคนิคตรวจสอบแล้ว และจะโทรแจ้งผล  </a:t>
                      </a:r>
                    </a:p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  ความคืบหน้าให้ทราบโดยเร็วที่สุด ขออภัยในความไม่สะดวกอีกครั้งนะคะ 🙏”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024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216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348E3-8996-C9B1-FCBC-61E925FE7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847DCCF-9CEF-57FC-10AC-C63F2DAF30D8}"/>
              </a:ext>
            </a:extLst>
          </p:cNvPr>
          <p:cNvSpPr/>
          <p:nvPr/>
        </p:nvSpPr>
        <p:spPr>
          <a:xfrm>
            <a:off x="609600" y="3912393"/>
            <a:ext cx="171102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วิธีพูดเชิงบวกที่ใช้ได้ตลอดการสนทนา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55825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/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0" y="271581"/>
            <a:ext cx="182880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Aggressive Customer</a:t>
            </a:r>
            <a:r>
              <a:rPr lang="th-TH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algn="ctr"/>
            <a:r>
              <a:rPr lang="th-TH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ลูกค้าโมโหโวยวาย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2BE08C08-3ED3-5259-C58B-D03907C02E65}"/>
              </a:ext>
            </a:extLst>
          </p:cNvPr>
          <p:cNvGrpSpPr/>
          <p:nvPr/>
        </p:nvGrpSpPr>
        <p:grpSpPr>
          <a:xfrm>
            <a:off x="-1" y="3018923"/>
            <a:ext cx="18287999" cy="6623841"/>
            <a:chOff x="-1" y="-1"/>
            <a:chExt cx="1877122" cy="2008606"/>
          </a:xfrm>
          <a:solidFill>
            <a:srgbClr val="F3C5B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EB825F-BFF9-3566-8FD2-8B0CA7539054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00D089-B4DA-0BD0-B6BD-FCC12F35DD1A}"/>
              </a:ext>
            </a:extLst>
          </p:cNvPr>
          <p:cNvSpPr txBox="1"/>
          <p:nvPr/>
        </p:nvSpPr>
        <p:spPr>
          <a:xfrm>
            <a:off x="173632" y="3319229"/>
            <a:ext cx="1794073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ลูกค้าประเภทนี้จะมีอารมณ์รุนแรง แสดงออกด้วยคำหยาบคายหรือการบรรยายความรู้สึกที่มีการเสียดสี 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มีการใช้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Emoji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สติ๊กเกอร์ รวมถึงการส่งภาพเพื่อประจาน โดยส่วนมากจะมีการพิมพ์ข้อความ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แสดงความรู้สึกออกมาดังนี้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 - แย่มาก !!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 - ห่วย !!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 - ด่าหยาบคายต่างๆ เช่น “กู” “มึง”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- ประชดประชันต่างๆ เช่น “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ตอบเหมือน </a:t>
            </a:r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copy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”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“ นี่คุยกับคนอยู่เหรอ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”</a:t>
            </a:r>
          </a:p>
          <a:p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Emoji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หรือ สติ๊กเกอร์ที่แสดงอารมณ์โกรธ</a:t>
            </a:r>
          </a:p>
          <a:p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ลูกค้าเหล่านี้ต้องการการดูแลแบบพิเศษและต้องตอบอย่างรวดเร็วเพราะจะรู้สึกว่าตนเองสำคัญ</a:t>
            </a:r>
            <a:endParaRPr lang="en-US" sz="42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99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15B8F-5785-0817-29EB-BECF02CF0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1C55BE51-BFB0-5CD4-141E-E2739DF12404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12FDD468-0518-DB44-17FC-B6966B67CCF1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13F92B-44A2-4980-E608-4D712DE8A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624389"/>
              </p:ext>
            </p:extLst>
          </p:nvPr>
        </p:nvGraphicFramePr>
        <p:xfrm>
          <a:off x="502153" y="1602616"/>
          <a:ext cx="17300022" cy="628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1047">
                  <a:extLst>
                    <a:ext uri="{9D8B030D-6E8A-4147-A177-3AD203B41FA5}">
                      <a16:colId xmlns:a16="http://schemas.microsoft.com/office/drawing/2014/main" val="2014304845"/>
                    </a:ext>
                  </a:extLst>
                </a:gridCol>
                <a:gridCol w="11248975">
                  <a:extLst>
                    <a:ext uri="{9D8B030D-6E8A-4147-A177-3AD203B41FA5}">
                      <a16:colId xmlns:a16="http://schemas.microsoft.com/office/drawing/2014/main" val="139128191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แทนที่จะพูดว่า…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54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ลองพูดแบบนี้แทน</a:t>
                      </a:r>
                      <a:endParaRPr lang="en-US" sz="54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532140"/>
                  </a:ext>
                </a:extLst>
              </a:tr>
              <a:tr h="1407284"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 ไม่ทราบค่ะ 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 ขออนุญาตตรวจสอบข้อมูลเพื่อความถูกต้อง ให้ก่อนนะคะ 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024596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 รอสักครู่ 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 ขออนุญาตตรวจสอบให้นะคะ กรุณารอสักครู่ค่ะ 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1102085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 ระบบล่มค่ะ 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480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“ ตอนนี้ระบบกำลังปรับปรุงค่ะ ขออภัยในความไม่สะดวกค่ะ ”</a:t>
                      </a:r>
                      <a:endParaRPr lang="en-US" sz="4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457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6694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76E69-A74D-24B3-5E30-29C1521D1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74CB1935-0485-6D9E-ED95-F7233477B871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43EAC742-042C-F535-B902-DFEDEFE46A4B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8AFE4-427A-4532-FFB9-751BDA29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659" y="1460588"/>
            <a:ext cx="13696682" cy="742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31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8C3FB-A647-6D5B-BEF8-F13C45766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4A46930C-3ECD-D660-5CF4-CB40D475AAFF}"/>
              </a:ext>
            </a:extLst>
          </p:cNvPr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C734521E-EA0E-F66A-FF34-1D07477AC5B9}"/>
              </a:ext>
            </a:extLst>
          </p:cNvPr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D8ADEE4-8777-3105-6F7E-A2AD295BE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56" y="1516656"/>
            <a:ext cx="7253687" cy="72536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D5EBDC-A3DD-D22D-4853-9CF98BC04AF0}"/>
              </a:ext>
            </a:extLst>
          </p:cNvPr>
          <p:cNvSpPr/>
          <p:nvPr/>
        </p:nvSpPr>
        <p:spPr>
          <a:xfrm>
            <a:off x="713686" y="305425"/>
            <a:ext cx="171102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แบบประเมินการฝึกอบรม</a:t>
            </a:r>
            <a:endParaRPr lang="en-US" sz="6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9548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C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22036" y="4901816"/>
            <a:ext cx="2437264" cy="4498305"/>
          </a:xfrm>
          <a:custGeom>
            <a:avLst/>
            <a:gdLst/>
            <a:ahLst/>
            <a:cxnLst/>
            <a:rect l="l" t="t" r="r" b="b"/>
            <a:pathLst>
              <a:path w="2437264" h="4498305">
                <a:moveTo>
                  <a:pt x="0" y="0"/>
                </a:moveTo>
                <a:lnTo>
                  <a:pt x="2437264" y="0"/>
                </a:lnTo>
                <a:lnTo>
                  <a:pt x="2437264" y="4498305"/>
                </a:lnTo>
                <a:lnTo>
                  <a:pt x="0" y="449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427192"/>
            <a:ext cx="12936187" cy="212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156"/>
              </a:lnSpc>
            </a:pPr>
            <a:r>
              <a:rPr lang="en-US" sz="15242" spc="-472">
                <a:solidFill>
                  <a:srgbClr val="000000"/>
                </a:solidFill>
                <a:latin typeface="Public Sans Bold"/>
              </a:rPr>
              <a:t>Thank you.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8640229"/>
            <a:ext cx="759893" cy="75989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140" y="0"/>
                  </a:moveTo>
                  <a:lnTo>
                    <a:pt x="588660" y="0"/>
                  </a:lnTo>
                  <a:cubicBezTo>
                    <a:pt x="648106" y="0"/>
                    <a:pt x="705117" y="23615"/>
                    <a:pt x="747151" y="65649"/>
                  </a:cubicBezTo>
                  <a:cubicBezTo>
                    <a:pt x="789185" y="107683"/>
                    <a:pt x="812800" y="164694"/>
                    <a:pt x="812800" y="224140"/>
                  </a:cubicBezTo>
                  <a:lnTo>
                    <a:pt x="812800" y="588660"/>
                  </a:lnTo>
                  <a:cubicBezTo>
                    <a:pt x="812800" y="648106"/>
                    <a:pt x="789185" y="705117"/>
                    <a:pt x="747151" y="747151"/>
                  </a:cubicBezTo>
                  <a:cubicBezTo>
                    <a:pt x="705117" y="789185"/>
                    <a:pt x="648106" y="812800"/>
                    <a:pt x="588660" y="812800"/>
                  </a:cubicBezTo>
                  <a:lnTo>
                    <a:pt x="224140" y="812800"/>
                  </a:lnTo>
                  <a:cubicBezTo>
                    <a:pt x="164694" y="812800"/>
                    <a:pt x="107683" y="789185"/>
                    <a:pt x="65649" y="747151"/>
                  </a:cubicBezTo>
                  <a:cubicBezTo>
                    <a:pt x="23615" y="705117"/>
                    <a:pt x="0" y="648106"/>
                    <a:pt x="0" y="588660"/>
                  </a:cubicBezTo>
                  <a:lnTo>
                    <a:pt x="0" y="224140"/>
                  </a:lnTo>
                  <a:cubicBezTo>
                    <a:pt x="0" y="164694"/>
                    <a:pt x="23615" y="107683"/>
                    <a:pt x="65649" y="65649"/>
                  </a:cubicBezTo>
                  <a:cubicBezTo>
                    <a:pt x="107683" y="23615"/>
                    <a:pt x="164694" y="0"/>
                    <a:pt x="22414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00122" y="8841105"/>
            <a:ext cx="417048" cy="358140"/>
          </a:xfrm>
          <a:custGeom>
            <a:avLst/>
            <a:gdLst/>
            <a:ahLst/>
            <a:cxnLst/>
            <a:rect l="l" t="t" r="r" b="b"/>
            <a:pathLst>
              <a:path w="417048" h="358140">
                <a:moveTo>
                  <a:pt x="0" y="0"/>
                </a:moveTo>
                <a:lnTo>
                  <a:pt x="417049" y="0"/>
                </a:lnTo>
                <a:lnTo>
                  <a:pt x="417049" y="358140"/>
                </a:lnTo>
                <a:lnTo>
                  <a:pt x="0" y="358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024394" y="8752046"/>
            <a:ext cx="9964406" cy="536257"/>
            <a:chOff x="0" y="0"/>
            <a:chExt cx="13285875" cy="715010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3285875" cy="327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19"/>
                </a:lnSpc>
              </a:pPr>
              <a:r>
                <a:rPr lang="en-US" sz="1599" spc="-49">
                  <a:solidFill>
                    <a:srgbClr val="000000"/>
                  </a:solidFill>
                  <a:latin typeface="Public Sans"/>
                </a:rPr>
                <a:t>Social Media Policy: Guidance For Responsible Online Conduct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7985"/>
              <a:ext cx="13285875" cy="327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19"/>
                </a:lnSpc>
              </a:pPr>
              <a:r>
                <a:rPr lang="en-US" sz="1599" spc="-49">
                  <a:solidFill>
                    <a:srgbClr val="000000"/>
                  </a:solidFill>
                  <a:latin typeface="Public Sans"/>
                </a:rPr>
                <a:t>September 30, 2023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172929" y="171181"/>
            <a:ext cx="2817879" cy="281786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6315" r="-36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" name="Group 2">
            <a:extLst>
              <a:ext uri="{FF2B5EF4-FFF2-40B4-BE49-F238E27FC236}">
                <a16:creationId xmlns:a16="http://schemas.microsoft.com/office/drawing/2014/main" id="{E6125C6B-6A15-AE43-5947-4E39913515CC}"/>
              </a:ext>
            </a:extLst>
          </p:cNvPr>
          <p:cNvGrpSpPr/>
          <p:nvPr/>
        </p:nvGrpSpPr>
        <p:grpSpPr>
          <a:xfrm>
            <a:off x="7319772" y="3245767"/>
            <a:ext cx="3648456" cy="6126827"/>
            <a:chOff x="-1" y="-1"/>
            <a:chExt cx="1877122" cy="2008606"/>
          </a:xfrm>
          <a:solidFill>
            <a:srgbClr val="C8E6E0"/>
          </a:solidFill>
        </p:grpSpPr>
        <p:sp>
          <p:nvSpPr>
            <p:cNvPr id="72" name="Freeform 3">
              <a:extLst>
                <a:ext uri="{FF2B5EF4-FFF2-40B4-BE49-F238E27FC236}">
                  <a16:creationId xmlns:a16="http://schemas.microsoft.com/office/drawing/2014/main" id="{8D4C5DBD-BC43-F094-2CF4-D8716414D282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Freeform 3">
            <a:extLst>
              <a:ext uri="{FF2B5EF4-FFF2-40B4-BE49-F238E27FC236}">
                <a16:creationId xmlns:a16="http://schemas.microsoft.com/office/drawing/2014/main" id="{405A7CE4-0539-979C-BA99-0557BFD6DFCF}"/>
              </a:ext>
            </a:extLst>
          </p:cNvPr>
          <p:cNvSpPr/>
          <p:nvPr/>
        </p:nvSpPr>
        <p:spPr>
          <a:xfrm>
            <a:off x="3673394" y="4160171"/>
            <a:ext cx="3648456" cy="6126827"/>
          </a:xfrm>
          <a:custGeom>
            <a:avLst/>
            <a:gdLst/>
            <a:ahLst/>
            <a:cxnLst/>
            <a:rect l="l" t="t" r="r" b="b"/>
            <a:pathLst>
              <a:path w="1862231" h="2008606">
                <a:moveTo>
                  <a:pt x="0" y="0"/>
                </a:moveTo>
                <a:lnTo>
                  <a:pt x="1862231" y="0"/>
                </a:lnTo>
                <a:lnTo>
                  <a:pt x="1862231" y="2008606"/>
                </a:lnTo>
                <a:lnTo>
                  <a:pt x="0" y="2008606"/>
                </a:lnTo>
                <a:close/>
              </a:path>
            </a:pathLst>
          </a:custGeom>
          <a:solidFill>
            <a:srgbClr val="F3C5B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5" name="Group 2">
            <a:extLst>
              <a:ext uri="{FF2B5EF4-FFF2-40B4-BE49-F238E27FC236}">
                <a16:creationId xmlns:a16="http://schemas.microsoft.com/office/drawing/2014/main" id="{3DACE941-0B76-0441-1A9B-87AD6D3311C3}"/>
              </a:ext>
            </a:extLst>
          </p:cNvPr>
          <p:cNvGrpSpPr/>
          <p:nvPr/>
        </p:nvGrpSpPr>
        <p:grpSpPr>
          <a:xfrm>
            <a:off x="24938" y="3245768"/>
            <a:ext cx="3648456" cy="6126827"/>
            <a:chOff x="-1" y="-1"/>
            <a:chExt cx="1877122" cy="2008606"/>
          </a:xfrm>
        </p:grpSpPr>
        <p:sp>
          <p:nvSpPr>
            <p:cNvPr id="76" name="Freeform 3">
              <a:extLst>
                <a:ext uri="{FF2B5EF4-FFF2-40B4-BE49-F238E27FC236}">
                  <a16:creationId xmlns:a16="http://schemas.microsoft.com/office/drawing/2014/main" id="{91784577-AD6D-96A7-7B41-C32E83CBE22E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solidFill>
              <a:srgbClr val="BFD1A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CE28483F-FBC7-0E6F-EE83-3C26107261D1}"/>
              </a:ext>
            </a:extLst>
          </p:cNvPr>
          <p:cNvSpPr txBox="1"/>
          <p:nvPr/>
        </p:nvSpPr>
        <p:spPr>
          <a:xfrm>
            <a:off x="297193" y="1580115"/>
            <a:ext cx="13987670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th-TH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 ประเภทของลูกค้าบน </a:t>
            </a:r>
            <a:r>
              <a:rPr lang="en-US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SOCIAL MEDIA</a:t>
            </a:r>
          </a:p>
        </p:txBody>
      </p:sp>
      <p:sp>
        <p:nvSpPr>
          <p:cNvPr id="78" name="TextBox 18">
            <a:extLst>
              <a:ext uri="{FF2B5EF4-FFF2-40B4-BE49-F238E27FC236}">
                <a16:creationId xmlns:a16="http://schemas.microsoft.com/office/drawing/2014/main" id="{CFB766C8-05DA-313F-76DA-6853B85A6040}"/>
              </a:ext>
            </a:extLst>
          </p:cNvPr>
          <p:cNvSpPr txBox="1"/>
          <p:nvPr/>
        </p:nvSpPr>
        <p:spPr>
          <a:xfrm>
            <a:off x="-61990" y="5956060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Meek Customer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ลูกค้าขี้บ่น</a:t>
            </a:r>
            <a:endParaRPr lang="en-US" sz="36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9" name="TextBox 18">
            <a:extLst>
              <a:ext uri="{FF2B5EF4-FFF2-40B4-BE49-F238E27FC236}">
                <a16:creationId xmlns:a16="http://schemas.microsoft.com/office/drawing/2014/main" id="{B101DEBB-847C-FD9F-4453-C4D05DD394FD}"/>
              </a:ext>
            </a:extLst>
          </p:cNvPr>
          <p:cNvSpPr txBox="1"/>
          <p:nvPr/>
        </p:nvSpPr>
        <p:spPr>
          <a:xfrm>
            <a:off x="3609326" y="7144953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Aggressive Customer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ลูกค้าโมโหโวยวาย</a:t>
            </a:r>
            <a:endParaRPr lang="en-US" sz="36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0" name="TextBox 18">
            <a:extLst>
              <a:ext uri="{FF2B5EF4-FFF2-40B4-BE49-F238E27FC236}">
                <a16:creationId xmlns:a16="http://schemas.microsoft.com/office/drawing/2014/main" id="{D373FC1D-E7DC-327A-69B6-60A447B83E21}"/>
              </a:ext>
            </a:extLst>
          </p:cNvPr>
          <p:cNvSpPr txBox="1"/>
          <p:nvPr/>
        </p:nvSpPr>
        <p:spPr>
          <a:xfrm>
            <a:off x="7257782" y="6097552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High-Roller Customer</a:t>
            </a:r>
            <a:endParaRPr lang="th-TH" sz="3600" b="1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ลูกค้าเจ้ายศเจ้าอย่าง</a:t>
            </a:r>
            <a:endParaRPr lang="en-US" sz="30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71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/>
          <p:cNvSpPr txBox="1"/>
          <p:nvPr/>
        </p:nvSpPr>
        <p:spPr>
          <a:xfrm rot="5400000">
            <a:off x="-2842533" y="4357059"/>
            <a:ext cx="6958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pc="836">
                <a:solidFill>
                  <a:srgbClr val="FFFFFF"/>
                </a:solidFill>
                <a:latin typeface="Garet ExtraBold"/>
              </a:rPr>
              <a:t>COMPANY PROFILE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3633" y="8903087"/>
            <a:ext cx="899717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1799" spc="201">
                <a:solidFill>
                  <a:srgbClr val="FFFFFF"/>
                </a:solidFill>
                <a:latin typeface="Garet ExtraBold"/>
              </a:rPr>
              <a:t>15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0" y="271581"/>
            <a:ext cx="182880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High-Roller Customer</a:t>
            </a:r>
          </a:p>
          <a:p>
            <a:pPr algn="ctr"/>
            <a:r>
              <a:rPr lang="th-TH" sz="8100" b="1" u="sng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ลูกค้าเจ้ายศเจ้าอย่าง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2BE08C08-3ED3-5259-C58B-D03907C02E65}"/>
              </a:ext>
            </a:extLst>
          </p:cNvPr>
          <p:cNvGrpSpPr/>
          <p:nvPr/>
        </p:nvGrpSpPr>
        <p:grpSpPr>
          <a:xfrm>
            <a:off x="-1" y="3018923"/>
            <a:ext cx="18287999" cy="6623841"/>
            <a:chOff x="-1" y="-1"/>
            <a:chExt cx="1877122" cy="2008606"/>
          </a:xfrm>
          <a:solidFill>
            <a:srgbClr val="C8E6E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EB825F-BFF9-3566-8FD2-8B0CA7539054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00D089-B4DA-0BD0-B6BD-FCC12F35DD1A}"/>
              </a:ext>
            </a:extLst>
          </p:cNvPr>
          <p:cNvSpPr txBox="1"/>
          <p:nvPr/>
        </p:nvSpPr>
        <p:spPr>
          <a:xfrm>
            <a:off x="173632" y="3680876"/>
            <a:ext cx="1794073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ลูกค้าประเภทนี้มักแสดงความเอาแต่ใจตนเองเป็นที่ตั้งและบังคับให้ทาตามที่ตนเองต้องการ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โดยประโยคส่วนใหญ่ที่</a:t>
            </a:r>
            <a:endParaRPr lang="en-US" sz="4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สามารถพบได้มีดังนี้</a:t>
            </a:r>
            <a:endParaRPr lang="en-US" sz="4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ราคาสูงขนาดนี้ ถ้าไม่มีบริการนี้ให้ ผมขอเงินคืน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”</a:t>
            </a:r>
          </a:p>
          <a:p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en-US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ยังไงเรื่องที่ถามไป ต้องได้คำตอบวันนี้นะ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ทำไมต้องรอ ทำไมไม่ได้ ฉันจ่ายเงินแล้วนะ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   - “ ต้องวันนี้เท่านั้น ”</a:t>
            </a:r>
          </a:p>
          <a:p>
            <a:r>
              <a:rPr lang="th-TH" sz="4200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ลูกค้าประเภทนี้ชอบความรู้สึกที่ตนเองพิเศษกว่าคนอื่น ต้องการความใส่ใจมากกว่าคนอื่นๆ การตอบจึงควร</a:t>
            </a:r>
          </a:p>
          <a:p>
            <a:r>
              <a:rPr lang="th-TH" sz="4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  ตอบด้วยความรวดเร็ว ถูกต้องและแก้ไขปัญหานั้นให้เลยทันที</a:t>
            </a:r>
            <a:endParaRPr lang="en-US" sz="42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71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172929" y="171181"/>
            <a:ext cx="2817879" cy="281786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6315" r="-36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2">
            <a:extLst>
              <a:ext uri="{FF2B5EF4-FFF2-40B4-BE49-F238E27FC236}">
                <a16:creationId xmlns:a16="http://schemas.microsoft.com/office/drawing/2014/main" id="{8571B478-4BC8-95E5-6ABE-57AB42766C7B}"/>
              </a:ext>
            </a:extLst>
          </p:cNvPr>
          <p:cNvGrpSpPr/>
          <p:nvPr/>
        </p:nvGrpSpPr>
        <p:grpSpPr>
          <a:xfrm>
            <a:off x="10970306" y="4160173"/>
            <a:ext cx="3648456" cy="6126827"/>
            <a:chOff x="-1" y="-1"/>
            <a:chExt cx="1877122" cy="2008606"/>
          </a:xfrm>
          <a:solidFill>
            <a:srgbClr val="FFFF99"/>
          </a:solidFill>
        </p:grpSpPr>
        <p:sp>
          <p:nvSpPr>
            <p:cNvPr id="70" name="Freeform 3">
              <a:extLst>
                <a:ext uri="{FF2B5EF4-FFF2-40B4-BE49-F238E27FC236}">
                  <a16:creationId xmlns:a16="http://schemas.microsoft.com/office/drawing/2014/main" id="{9A1FFA9C-1ECC-EDA4-1295-FBB272B44DFE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" name="Group 2">
            <a:extLst>
              <a:ext uri="{FF2B5EF4-FFF2-40B4-BE49-F238E27FC236}">
                <a16:creationId xmlns:a16="http://schemas.microsoft.com/office/drawing/2014/main" id="{E6125C6B-6A15-AE43-5947-4E39913515CC}"/>
              </a:ext>
            </a:extLst>
          </p:cNvPr>
          <p:cNvGrpSpPr/>
          <p:nvPr/>
        </p:nvGrpSpPr>
        <p:grpSpPr>
          <a:xfrm>
            <a:off x="7319772" y="3245767"/>
            <a:ext cx="3648456" cy="6126827"/>
            <a:chOff x="-1" y="-1"/>
            <a:chExt cx="1877122" cy="2008606"/>
          </a:xfrm>
          <a:solidFill>
            <a:srgbClr val="C8E6E0"/>
          </a:solidFill>
        </p:grpSpPr>
        <p:sp>
          <p:nvSpPr>
            <p:cNvPr id="72" name="Freeform 3">
              <a:extLst>
                <a:ext uri="{FF2B5EF4-FFF2-40B4-BE49-F238E27FC236}">
                  <a16:creationId xmlns:a16="http://schemas.microsoft.com/office/drawing/2014/main" id="{8D4C5DBD-BC43-F094-2CF4-D8716414D282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Freeform 3">
            <a:extLst>
              <a:ext uri="{FF2B5EF4-FFF2-40B4-BE49-F238E27FC236}">
                <a16:creationId xmlns:a16="http://schemas.microsoft.com/office/drawing/2014/main" id="{405A7CE4-0539-979C-BA99-0557BFD6DFCF}"/>
              </a:ext>
            </a:extLst>
          </p:cNvPr>
          <p:cNvSpPr/>
          <p:nvPr/>
        </p:nvSpPr>
        <p:spPr>
          <a:xfrm>
            <a:off x="3673394" y="4160171"/>
            <a:ext cx="3648456" cy="6126827"/>
          </a:xfrm>
          <a:custGeom>
            <a:avLst/>
            <a:gdLst/>
            <a:ahLst/>
            <a:cxnLst/>
            <a:rect l="l" t="t" r="r" b="b"/>
            <a:pathLst>
              <a:path w="1862231" h="2008606">
                <a:moveTo>
                  <a:pt x="0" y="0"/>
                </a:moveTo>
                <a:lnTo>
                  <a:pt x="1862231" y="0"/>
                </a:lnTo>
                <a:lnTo>
                  <a:pt x="1862231" y="2008606"/>
                </a:lnTo>
                <a:lnTo>
                  <a:pt x="0" y="2008606"/>
                </a:lnTo>
                <a:close/>
              </a:path>
            </a:pathLst>
          </a:custGeom>
          <a:solidFill>
            <a:srgbClr val="F3C5B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5" name="Group 2">
            <a:extLst>
              <a:ext uri="{FF2B5EF4-FFF2-40B4-BE49-F238E27FC236}">
                <a16:creationId xmlns:a16="http://schemas.microsoft.com/office/drawing/2014/main" id="{3DACE941-0B76-0441-1A9B-87AD6D3311C3}"/>
              </a:ext>
            </a:extLst>
          </p:cNvPr>
          <p:cNvGrpSpPr/>
          <p:nvPr/>
        </p:nvGrpSpPr>
        <p:grpSpPr>
          <a:xfrm>
            <a:off x="24938" y="3245768"/>
            <a:ext cx="3648456" cy="6126827"/>
            <a:chOff x="-1" y="-1"/>
            <a:chExt cx="1877122" cy="2008606"/>
          </a:xfrm>
        </p:grpSpPr>
        <p:sp>
          <p:nvSpPr>
            <p:cNvPr id="76" name="Freeform 3">
              <a:extLst>
                <a:ext uri="{FF2B5EF4-FFF2-40B4-BE49-F238E27FC236}">
                  <a16:creationId xmlns:a16="http://schemas.microsoft.com/office/drawing/2014/main" id="{91784577-AD6D-96A7-7B41-C32E83CBE22E}"/>
                </a:ext>
              </a:extLst>
            </p:cNvPr>
            <p:cNvSpPr/>
            <p:nvPr/>
          </p:nvSpPr>
          <p:spPr>
            <a:xfrm>
              <a:off x="-1" y="-1"/>
              <a:ext cx="1877122" cy="2008606"/>
            </a:xfrm>
            <a:custGeom>
              <a:avLst/>
              <a:gdLst/>
              <a:ahLst/>
              <a:cxnLst/>
              <a:rect l="l" t="t" r="r" b="b"/>
              <a:pathLst>
                <a:path w="1862231" h="2008606">
                  <a:moveTo>
                    <a:pt x="0" y="0"/>
                  </a:moveTo>
                  <a:lnTo>
                    <a:pt x="1862231" y="0"/>
                  </a:lnTo>
                  <a:lnTo>
                    <a:pt x="1862231" y="2008606"/>
                  </a:lnTo>
                  <a:lnTo>
                    <a:pt x="0" y="2008606"/>
                  </a:lnTo>
                  <a:close/>
                </a:path>
              </a:pathLst>
            </a:custGeom>
            <a:solidFill>
              <a:srgbClr val="BFD1A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CE28483F-FBC7-0E6F-EE83-3C26107261D1}"/>
              </a:ext>
            </a:extLst>
          </p:cNvPr>
          <p:cNvSpPr txBox="1"/>
          <p:nvPr/>
        </p:nvSpPr>
        <p:spPr>
          <a:xfrm>
            <a:off x="297193" y="1580115"/>
            <a:ext cx="13987670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th-TH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 ประเภทของลูกค้าบน </a:t>
            </a:r>
            <a:r>
              <a:rPr lang="en-US" sz="9000" b="1" spc="-378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SOCIAL MEDIA</a:t>
            </a:r>
          </a:p>
        </p:txBody>
      </p:sp>
      <p:sp>
        <p:nvSpPr>
          <p:cNvPr id="78" name="TextBox 18">
            <a:extLst>
              <a:ext uri="{FF2B5EF4-FFF2-40B4-BE49-F238E27FC236}">
                <a16:creationId xmlns:a16="http://schemas.microsoft.com/office/drawing/2014/main" id="{CFB766C8-05DA-313F-76DA-6853B85A6040}"/>
              </a:ext>
            </a:extLst>
          </p:cNvPr>
          <p:cNvSpPr txBox="1"/>
          <p:nvPr/>
        </p:nvSpPr>
        <p:spPr>
          <a:xfrm>
            <a:off x="-61990" y="5956060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Meek Customer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ลูกค้าขี้บ่น</a:t>
            </a:r>
            <a:endParaRPr lang="en-US" sz="36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9" name="TextBox 18">
            <a:extLst>
              <a:ext uri="{FF2B5EF4-FFF2-40B4-BE49-F238E27FC236}">
                <a16:creationId xmlns:a16="http://schemas.microsoft.com/office/drawing/2014/main" id="{B101DEBB-847C-FD9F-4453-C4D05DD394FD}"/>
              </a:ext>
            </a:extLst>
          </p:cNvPr>
          <p:cNvSpPr txBox="1"/>
          <p:nvPr/>
        </p:nvSpPr>
        <p:spPr>
          <a:xfrm>
            <a:off x="3609326" y="7144953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Aggressive Customer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ลูกค้าโมโหโวยวาย</a:t>
            </a:r>
            <a:endParaRPr lang="en-US" sz="36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0" name="TextBox 18">
            <a:extLst>
              <a:ext uri="{FF2B5EF4-FFF2-40B4-BE49-F238E27FC236}">
                <a16:creationId xmlns:a16="http://schemas.microsoft.com/office/drawing/2014/main" id="{D373FC1D-E7DC-327A-69B6-60A447B83E21}"/>
              </a:ext>
            </a:extLst>
          </p:cNvPr>
          <p:cNvSpPr txBox="1"/>
          <p:nvPr/>
        </p:nvSpPr>
        <p:spPr>
          <a:xfrm>
            <a:off x="7257782" y="6097552"/>
            <a:ext cx="3799454" cy="105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High-Roller Customer</a:t>
            </a:r>
            <a:endParaRPr lang="th-TH" sz="3600" b="1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ลูกค้าเจ้ายศเจ้าอย่าง</a:t>
            </a:r>
            <a:endParaRPr lang="en-US" sz="30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1" name="TextBox 18">
            <a:extLst>
              <a:ext uri="{FF2B5EF4-FFF2-40B4-BE49-F238E27FC236}">
                <a16:creationId xmlns:a16="http://schemas.microsoft.com/office/drawing/2014/main" id="{5B1BEF14-6D1D-578C-D1EF-150DF54269B8}"/>
              </a:ext>
            </a:extLst>
          </p:cNvPr>
          <p:cNvSpPr txBox="1"/>
          <p:nvPr/>
        </p:nvSpPr>
        <p:spPr>
          <a:xfrm>
            <a:off x="10898284" y="7228665"/>
            <a:ext cx="3799454" cy="158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3600" b="1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Opportunist Customer</a:t>
            </a:r>
            <a:endParaRPr lang="th-TH" sz="3600" b="1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ลูกค้าที่มักข่มขู่ </a:t>
            </a:r>
          </a:p>
          <a:p>
            <a:pPr algn="ctr">
              <a:lnSpc>
                <a:spcPts val="4068"/>
              </a:lnSpc>
            </a:pPr>
            <a:r>
              <a:rPr lang="th-TH" sz="3600" spc="54" dirty="0">
                <a:solidFill>
                  <a:srgbClr val="19191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หากไม่ได้ตามต้องการ</a:t>
            </a:r>
            <a:endParaRPr lang="en-US" sz="3600" spc="54" dirty="0">
              <a:solidFill>
                <a:srgbClr val="19191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61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2481</Words>
  <Application>Microsoft Office PowerPoint</Application>
  <PresentationFormat>Custom</PresentationFormat>
  <Paragraphs>357</Paragraphs>
  <Slides>63</Slides>
  <Notes>0</Notes>
  <HiddenSlides>22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FreesiaUPC</vt:lpstr>
      <vt:lpstr>Garet ExtraBold</vt:lpstr>
      <vt:lpstr>Calibri</vt:lpstr>
      <vt:lpstr>Arial</vt:lpstr>
      <vt:lpstr>Public Sans Bold</vt:lpstr>
      <vt:lpstr>Public Sans</vt:lpstr>
      <vt:lpstr>DB HelvethaicaMon X Reg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Yodsak Sangsopit</dc:creator>
  <cp:lastModifiedBy>CPSD-01</cp:lastModifiedBy>
  <cp:revision>12</cp:revision>
  <dcterms:created xsi:type="dcterms:W3CDTF">2006-08-16T00:00:00Z</dcterms:created>
  <dcterms:modified xsi:type="dcterms:W3CDTF">2025-11-05T06:17:37Z</dcterms:modified>
  <dc:identifier>DAFmhrJGztc</dc:identifier>
</cp:coreProperties>
</file>