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524" r:id="rId3"/>
    <p:sldId id="257" r:id="rId4"/>
    <p:sldId id="352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80B"/>
    <a:srgbClr val="3B1807"/>
    <a:srgbClr val="0A2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E7787-1881-4C45-8A0A-98B239B5802F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A55D8-C1A0-42D7-A604-0B1CA58E8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3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A55D8-C1A0-42D7-A604-0B1CA58E81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0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FD21-B422-E3CE-EF63-9FBF58377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78F79-5E06-22E5-1924-6F1C5F0DB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96D3-B393-0F3D-80F0-F8559D73F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4900-6C67-875C-E7F9-668BADB3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48AF3-FCFD-5B0D-1A3D-225CC22AE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1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1FCC-E4FB-7263-FF89-453447A73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98EC6-5008-F609-7CDA-FAAA52E82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53C6E-31F6-208E-209D-11FC15C9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62461-88F3-2D1D-5253-3FD971C7E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46397-CA84-CE55-94F5-FD5EB40C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B02464-444C-ACC3-A328-CA4901166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92324-FC83-834B-F1A4-00EE5EC46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1E9FF-0C4A-3DCA-CBCF-B8754E6DE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EC7DC-A9EA-E9E2-84CD-A5E2B524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0CE5-58B9-E5E5-49A9-81C3561D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0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4A47-E155-1D85-11A6-CD3FB685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8910-5573-8D4B-1854-047594E8B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72496-612E-C5C6-C0DA-F38F48BD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8934C-9C7A-B195-A740-8B2A7DAB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A002-E08C-D021-C79F-D68B57FCF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7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9F8FC-DDA9-2AFB-4851-315E9F0E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59D2A6-6107-2023-C9E4-E2A27E74E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9DD12-CE22-8643-5130-D69A592C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7EE3C-609F-1EC0-D991-457C44783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F3A0E-5E09-2804-D4AA-0B80BCC7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DF7FF-00C7-9244-38A7-A3405B69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0EC0C-785A-F9A1-9E06-B50010423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C72B4-0DAD-BAFE-72F1-B86B6CC48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EE283-31E1-BD50-82E6-B14C5302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2A949-D7B2-7970-7E2A-CFF0015F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1BABF-651F-B7AC-090A-2C899AD3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1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FEE07-346C-BEBE-A1A1-91566B8E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0B3A7-34EC-2D52-07E4-BBE1191E5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93E36-1CE7-A732-DB75-233A8E9BA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8BE15-62BB-44E3-0265-AAF5E3C3B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7CA092-A77A-A28F-0BDC-E7014BB88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C3315C-36CE-394F-0629-2C77C1B8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F4921B-56C8-C372-3CC1-F3727E91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CB8BA-8068-E7B7-237B-1AD9DAC3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E5B49-141F-3C24-349F-B4C5D5B9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7161F-8AFE-61D7-190B-E213F884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9DEBE-8647-ED40-6ADF-DB3D9BF9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A6F10-C5A3-93A9-2011-6690A7F7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D7287-C763-905D-0141-87BCE96F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96FB1-0BFD-8ABB-0870-198AA0BB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5F8FD-350C-085E-6518-1878BFBAC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AE67-7D2B-253A-55BC-E85407FDC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D21A-31DA-5131-F835-669CF18E9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A5C2E-AB47-9125-FCA6-CC8E543CB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66A12-4560-5C91-F913-A6E986C00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3B34-DDBF-D431-1E17-807F5E5A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1F7B6-8396-75DF-15CB-08C36F1D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9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D5905-4BBF-C8B3-D3C1-4D064D39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D41A6-0C38-ED34-9746-F394D433F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D2145-FD7E-DAF0-4FEA-6C4E39D14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C4808-C94C-E8B6-C475-5429FDEF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F9B94-3EDF-4538-97CA-1D5552BF1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E19E7-E985-FE5E-0491-2C71958E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1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655C7-4F70-5552-2972-DF6A4781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05755-56F3-A53E-1E27-E7A873E2C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29B58-0A51-DB0D-6309-444F49D73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5834CB-1BC1-42D3-8E87-2962603DC945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455F1-B3AE-DDB1-42F0-EE6082353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33847-4DB9-914F-1529-2EC97071D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64E38-963D-4163-A3F1-6D6B2AE1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orking in a call center&#10;&#10;AI-generated content may be incorrect.">
            <a:extLst>
              <a:ext uri="{FF2B5EF4-FFF2-40B4-BE49-F238E27FC236}">
                <a16:creationId xmlns:a16="http://schemas.microsoft.com/office/drawing/2014/main" id="{9BC06FEB-E1F2-EFA7-8076-26D9CEF3D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98"/>
            <a:ext cx="12287250" cy="6911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26D6E-4C9E-CEAF-DC72-8CE95221CECF}"/>
              </a:ext>
            </a:extLst>
          </p:cNvPr>
          <p:cNvSpPr txBox="1"/>
          <p:nvPr/>
        </p:nvSpPr>
        <p:spPr>
          <a:xfrm>
            <a:off x="5923249" y="4719484"/>
            <a:ext cx="6268751" cy="175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Effective Closing </a:t>
            </a:r>
          </a:p>
          <a:p>
            <a:r>
              <a:rPr lang="en-US" sz="5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and Sales skill</a:t>
            </a:r>
          </a:p>
        </p:txBody>
      </p:sp>
    </p:spTree>
    <p:extLst>
      <p:ext uri="{BB962C8B-B14F-4D97-AF65-F5344CB8AC3E}">
        <p14:creationId xmlns:p14="http://schemas.microsoft.com/office/powerpoint/2010/main" val="367436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0BD4E7-B0F1-054E-C0B7-9AA070A8AFD8}"/>
              </a:ext>
            </a:extLst>
          </p:cNvPr>
          <p:cNvSpPr txBox="1"/>
          <p:nvPr/>
        </p:nvSpPr>
        <p:spPr>
          <a:xfrm>
            <a:off x="1964691" y="4274583"/>
            <a:ext cx="28073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ความสามารถในการปรับตัว </a:t>
            </a:r>
            <a:endParaRPr lang="en-US" sz="16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    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Adaptability)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A3948-49DE-9B2A-44BE-89119EA165DD}"/>
              </a:ext>
            </a:extLst>
          </p:cNvPr>
          <p:cNvSpPr txBox="1"/>
          <p:nvPr/>
        </p:nvSpPr>
        <p:spPr>
          <a:xfrm>
            <a:off x="1691975" y="4959619"/>
            <a:ext cx="3352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มีความยืดหยุ่นและพร้อมที่จะปรับตัวให้เข้ากับสถานการณ์และลูกค้าที่แตกต่างกัน 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C281F-06EF-A29D-17EF-760048B25E38}"/>
              </a:ext>
            </a:extLst>
          </p:cNvPr>
          <p:cNvSpPr txBox="1"/>
          <p:nvPr/>
        </p:nvSpPr>
        <p:spPr>
          <a:xfrm>
            <a:off x="7845884" y="422557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       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การบริหารเวลา </a:t>
            </a:r>
            <a:endParaRPr lang="en-US" sz="16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Time Management)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3E3E4-5AC0-B38D-0256-9CE0B6997D5C}"/>
              </a:ext>
            </a:extLst>
          </p:cNvPr>
          <p:cNvSpPr txBox="1"/>
          <p:nvPr/>
        </p:nvSpPr>
        <p:spPr>
          <a:xfrm>
            <a:off x="7589418" y="4959619"/>
            <a:ext cx="28073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   สามารถจัดการงานต่างๆ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 ได้อย่างเป็นระบบและตรงต่อเวลา 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7170" name="Picture 2" descr="ผู้หญิงเยี่ยมชมสํานักงานเทศบาล">
            <a:extLst>
              <a:ext uri="{FF2B5EF4-FFF2-40B4-BE49-F238E27FC236}">
                <a16:creationId xmlns:a16="http://schemas.microsoft.com/office/drawing/2014/main" id="{8AA13C18-A5D3-75EB-869B-FCF99608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6" y="958470"/>
            <a:ext cx="4823779" cy="32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นักธุรกิจหญิงตรวจสอบเวลาขณะถืออาหารกลับบ้านในสํานักงาน - เวลา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3293B441-652D-7B95-D7D2-5CF220C0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737" y="958469"/>
            <a:ext cx="4823779" cy="32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3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4" name="Picture 2" descr="คนคํานวณการเงินด้วยบ้านต้นแบบและเหรียญบนโต๊ะ - องค์ประกอบ 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D64A1F63-569A-2FBF-60CC-7FAF5D88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F973E-59EA-7294-8EE7-263724A99C99}"/>
              </a:ext>
            </a:extLst>
          </p:cNvPr>
          <p:cNvSpPr txBox="1"/>
          <p:nvPr/>
        </p:nvSpPr>
        <p:spPr>
          <a:xfrm>
            <a:off x="844216" y="1725125"/>
            <a:ext cx="10503568" cy="23384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องค์ประกอบของการขายที่มีประสิทธิภาพ</a:t>
            </a:r>
            <a:endParaRPr lang="en-US" sz="3200" b="1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2000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(Effective Selling Components)</a:t>
            </a:r>
            <a:endParaRPr lang="en-US" sz="2000" b="1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4196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86DDBC4-D03F-5F27-7931-F6F33AD6C785}"/>
              </a:ext>
            </a:extLst>
          </p:cNvPr>
          <p:cNvSpPr txBox="1"/>
          <p:nvPr/>
        </p:nvSpPr>
        <p:spPr>
          <a:xfrm>
            <a:off x="6096000" y="2101118"/>
            <a:ext cx="6096000" cy="968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กำหนดกลุ่มเป้าหมาย</a:t>
            </a:r>
            <a:endParaRPr lang="en-US" b="0" i="0" dirty="0">
              <a:solidFill>
                <a:srgbClr val="001D35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วิเคราะห์และระบุกลุ่มลูกค้าเป้าหมายเพื่อมุ่งเน้นการเข้าหาลูกค้าได้อย่างตรงจุด 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90FCF01-F169-2465-DADF-B50589462425}"/>
              </a:ext>
            </a:extLst>
          </p:cNvPr>
          <p:cNvSpPr/>
          <p:nvPr/>
        </p:nvSpPr>
        <p:spPr>
          <a:xfrm>
            <a:off x="5305175" y="428370"/>
            <a:ext cx="614363" cy="6143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253764-8111-42FC-4268-0AD5F63AA6E5}"/>
              </a:ext>
            </a:extLst>
          </p:cNvPr>
          <p:cNvSpPr/>
          <p:nvPr/>
        </p:nvSpPr>
        <p:spPr>
          <a:xfrm>
            <a:off x="5334878" y="1899600"/>
            <a:ext cx="614363" cy="6143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DF41C2-9DDF-98B0-A020-516C7808E677}"/>
              </a:ext>
            </a:extLst>
          </p:cNvPr>
          <p:cNvSpPr/>
          <p:nvPr/>
        </p:nvSpPr>
        <p:spPr>
          <a:xfrm>
            <a:off x="5334878" y="3429000"/>
            <a:ext cx="614363" cy="61436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9DACB-1748-40BC-ED76-B23E9E62DDC5}"/>
              </a:ext>
            </a:extLst>
          </p:cNvPr>
          <p:cNvSpPr txBox="1"/>
          <p:nvPr/>
        </p:nvSpPr>
        <p:spPr>
          <a:xfrm>
            <a:off x="6096000" y="6325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กำหนดเป้าหมาย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DD2587-0B6F-3B94-DC76-DA6F17771CDE}"/>
              </a:ext>
            </a:extLst>
          </p:cNvPr>
          <p:cNvSpPr txBox="1"/>
          <p:nvPr/>
        </p:nvSpPr>
        <p:spPr>
          <a:xfrm>
            <a:off x="6071937" y="10587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ต</a:t>
            </a:r>
            <a:r>
              <a:rPr lang="th-TH" sz="1600" dirty="0">
                <a:solidFill>
                  <a:srgbClr val="001D35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ั้ง</a:t>
            </a:r>
            <a:r>
              <a:rPr lang="th-TH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เป้าหมายที่ชัดเจนและวัดผลได้ เช่น ยอดขายรายเดือน รายไตรมาส หรือรายปี 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CB6DF-DC2F-8085-417F-F1FF1F71899A}"/>
              </a:ext>
            </a:extLst>
          </p:cNvPr>
          <p:cNvSpPr txBox="1"/>
          <p:nvPr/>
        </p:nvSpPr>
        <p:spPr>
          <a:xfrm>
            <a:off x="6096000" y="3550636"/>
            <a:ext cx="6096000" cy="1083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th-TH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การพัฒนากลยุทธ์</a:t>
            </a:r>
            <a:r>
              <a:rPr lang="th-TH" b="1" dirty="0">
                <a:solidFill>
                  <a:srgbClr val="001D35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th-TH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สร้างกลยุทธ์ในการเข้าถึงลูกค้าการสร้างความสัมพันธ์</a:t>
            </a:r>
            <a:r>
              <a:rPr lang="en-US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และการนำเสนอผลิตภัณฑ์บริการ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418D953-2ABC-9960-B152-82ECBC74676E}"/>
              </a:ext>
            </a:extLst>
          </p:cNvPr>
          <p:cNvSpPr/>
          <p:nvPr/>
        </p:nvSpPr>
        <p:spPr>
          <a:xfrm>
            <a:off x="0" y="0"/>
            <a:ext cx="5000375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            </a:t>
            </a:r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การวางแผนการขาย</a:t>
            </a:r>
            <a:endParaRPr lang="en-US" sz="24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           </a:t>
            </a:r>
            <a:r>
              <a:rPr lang="th-TH" sz="1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1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Sales Planning)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76AFF9F-4F7A-C0A2-5589-095EC41745B2}"/>
              </a:ext>
            </a:extLst>
          </p:cNvPr>
          <p:cNvSpPr/>
          <p:nvPr/>
        </p:nvSpPr>
        <p:spPr>
          <a:xfrm>
            <a:off x="5385387" y="4958400"/>
            <a:ext cx="614363" cy="61436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529C2A-6FB2-CE30-6BB9-D743300BF49A}"/>
              </a:ext>
            </a:extLst>
          </p:cNvPr>
          <p:cNvSpPr txBox="1"/>
          <p:nvPr/>
        </p:nvSpPr>
        <p:spPr>
          <a:xfrm>
            <a:off x="6047874" y="5134167"/>
            <a:ext cx="6144126" cy="109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th-TH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</a:t>
            </a:r>
            <a:r>
              <a:rPr lang="th-TH" b="1" dirty="0">
                <a:solidFill>
                  <a:srgbClr val="001D35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วิเคราห์ข้อมูล</a:t>
            </a:r>
          </a:p>
          <a:p>
            <a:pPr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</a:pPr>
            <a:r>
              <a:rPr lang="th-TH" sz="1600" dirty="0">
                <a:solidFill>
                  <a:srgbClr val="0A2D3C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ความพึงพอใจของลูกค้า เพื่อหารูปแบบวิธีการ และ แนวโน้มที่จะเกิดขึ้นเพื่อสร้างความต้องการของลูกค้า</a:t>
            </a:r>
            <a:endParaRPr lang="th-TH" sz="1600" b="1" dirty="0">
              <a:solidFill>
                <a:srgbClr val="0A2D3C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231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FEF702-28EE-0B40-4218-7FA2D64B1F08}"/>
              </a:ext>
            </a:extLst>
          </p:cNvPr>
          <p:cNvSpPr/>
          <p:nvPr/>
        </p:nvSpPr>
        <p:spPr>
          <a:xfrm>
            <a:off x="0" y="-1"/>
            <a:ext cx="5000375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          </a:t>
            </a:r>
            <a:r>
              <a:rPr lang="en-US" sz="2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กระบวนการขาย</a:t>
            </a:r>
            <a:endParaRPr lang="en-US" sz="24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                  </a:t>
            </a:r>
            <a:r>
              <a:rPr lang="th-TH" sz="16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sales process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sz="1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DF7362-59D4-5B05-CD58-A1E97F46DD9C}"/>
              </a:ext>
            </a:extLst>
          </p:cNvPr>
          <p:cNvSpPr/>
          <p:nvPr/>
        </p:nvSpPr>
        <p:spPr>
          <a:xfrm>
            <a:off x="5481635" y="444411"/>
            <a:ext cx="614363" cy="6143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874614-0603-06FB-075B-533C137AE421}"/>
              </a:ext>
            </a:extLst>
          </p:cNvPr>
          <p:cNvSpPr/>
          <p:nvPr/>
        </p:nvSpPr>
        <p:spPr>
          <a:xfrm>
            <a:off x="5481635" y="1627521"/>
            <a:ext cx="614363" cy="6143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4BD69B-3985-B748-F25B-1559479AFA22}"/>
              </a:ext>
            </a:extLst>
          </p:cNvPr>
          <p:cNvSpPr/>
          <p:nvPr/>
        </p:nvSpPr>
        <p:spPr>
          <a:xfrm>
            <a:off x="5513717" y="2795835"/>
            <a:ext cx="614363" cy="61436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F8CD7-0AF3-9405-3FD8-423FFB6FF05C}"/>
              </a:ext>
            </a:extLst>
          </p:cNvPr>
          <p:cNvSpPr txBox="1"/>
          <p:nvPr/>
        </p:nvSpPr>
        <p:spPr>
          <a:xfrm>
            <a:off x="6280483" y="444411"/>
            <a:ext cx="6144126" cy="73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sz="1600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การเตรียมการ (</a:t>
            </a:r>
            <a:r>
              <a:rPr lang="en-US" sz="1600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Preparation)</a:t>
            </a:r>
            <a:endParaRPr lang="en-US" sz="1600" b="0" i="0" dirty="0">
              <a:solidFill>
                <a:srgbClr val="001D35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ศึกษาข้อมูลของลูกค้าและผลิตภัณฑ์อย่างละเอียดก่อนการติดต่อ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D83C6F-9214-9524-40A0-616E91E38AAB}"/>
              </a:ext>
            </a:extLst>
          </p:cNvPr>
          <p:cNvSpPr txBox="1"/>
          <p:nvPr/>
        </p:nvSpPr>
        <p:spPr>
          <a:xfrm>
            <a:off x="6280483" y="1716100"/>
            <a:ext cx="6376736" cy="74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sz="1600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การค้นหาลูกค้า (</a:t>
            </a:r>
            <a:r>
              <a:rPr lang="en-US" sz="1600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Prospecting)</a:t>
            </a:r>
            <a:r>
              <a:rPr lang="en-US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 </a:t>
            </a:r>
          </a:p>
          <a:p>
            <a:pPr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การค้นหาและระบุลูกค้าเป้าหมายใหม่ๆ 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036E006-6E7E-8552-21B5-478749B47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862" y="2461176"/>
            <a:ext cx="5334001" cy="15634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การเข้าถึง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(Approach)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ติดต่อลูกค้าเป้าหมายและเริ่มต้นการสนทนาเพื่อสร้างความสัมพันธ์และความน่าเชื่อถือ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9A3218-43B5-838C-7D1F-039A83D9CB5E}"/>
              </a:ext>
            </a:extLst>
          </p:cNvPr>
          <p:cNvSpPr/>
          <p:nvPr/>
        </p:nvSpPr>
        <p:spPr>
          <a:xfrm>
            <a:off x="5574630" y="3978945"/>
            <a:ext cx="614363" cy="61436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CD85114-1BE9-2A57-096F-2A56FB1844E1}"/>
              </a:ext>
            </a:extLst>
          </p:cNvPr>
          <p:cNvSpPr/>
          <p:nvPr/>
        </p:nvSpPr>
        <p:spPr>
          <a:xfrm>
            <a:off x="5604336" y="5230479"/>
            <a:ext cx="614363" cy="61436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8073559-C29B-48C6-93CF-D847C1598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372" y="3709293"/>
            <a:ext cx="5171287" cy="15634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การนำเสนอโซลูชัน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(Presentation/Solution)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kumimoji="0" lang="th-TH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นำเสนอสินค้าหรือบริการที่ตอบสนองความต้องการของลูกค้า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kumimoji="0" lang="th-TH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พร้อมแสดงให้เห็นถึงคุณค่าของผลิตภัณฑ์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F4C975-5B74-1827-06CB-2AF99E2DB019}"/>
              </a:ext>
            </a:extLst>
          </p:cNvPr>
          <p:cNvSpPr txBox="1"/>
          <p:nvPr/>
        </p:nvSpPr>
        <p:spPr>
          <a:xfrm>
            <a:off x="6280483" y="5352994"/>
            <a:ext cx="6376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การจัดการกับข้อโต้แย้ง (</a:t>
            </a:r>
            <a:r>
              <a:rPr lang="en-US" sz="1600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Handling Objections</a:t>
            </a:r>
            <a:r>
              <a:rPr lang="en-US" b="1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</a:p>
          <a:p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00CD94-7EBB-434C-9115-9DF676D892D1}"/>
              </a:ext>
            </a:extLst>
          </p:cNvPr>
          <p:cNvSpPr txBox="1"/>
          <p:nvPr/>
        </p:nvSpPr>
        <p:spPr>
          <a:xfrm>
            <a:off x="6280483" y="5706937"/>
            <a:ext cx="6376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รับฟังปัญหาหรือความกังวลลังเลใจของลูกค้าและให้ข้อมูล</a:t>
            </a:r>
            <a:endParaRPr lang="en-US" sz="1600" b="0" i="0" dirty="0">
              <a:solidFill>
                <a:srgbClr val="001D35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หรือวิธีการแก้ไขเพื่อสร้างความเชื่อมั่นไว้วางใจ 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807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D4DB72-1F63-796C-0E1E-B803F5410D0A}"/>
              </a:ext>
            </a:extLst>
          </p:cNvPr>
          <p:cNvSpPr/>
          <p:nvPr/>
        </p:nvSpPr>
        <p:spPr>
          <a:xfrm>
            <a:off x="0" y="-1"/>
            <a:ext cx="5000375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          </a:t>
            </a:r>
            <a:r>
              <a:rPr lang="en-US" sz="2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sz="2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กระบวนการขาย</a:t>
            </a:r>
            <a:endParaRPr lang="en-US" sz="24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                  </a:t>
            </a:r>
            <a:r>
              <a:rPr lang="th-TH" sz="1600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sales process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sz="1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85FA63-8552-837B-E222-4C9211F1889D}"/>
              </a:ext>
            </a:extLst>
          </p:cNvPr>
          <p:cNvSpPr/>
          <p:nvPr/>
        </p:nvSpPr>
        <p:spPr>
          <a:xfrm>
            <a:off x="5788818" y="2048622"/>
            <a:ext cx="614363" cy="614363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43BEB0-494D-F90E-B2D5-2F7674359F6B}"/>
              </a:ext>
            </a:extLst>
          </p:cNvPr>
          <p:cNvSpPr/>
          <p:nvPr/>
        </p:nvSpPr>
        <p:spPr>
          <a:xfrm>
            <a:off x="5754352" y="3580653"/>
            <a:ext cx="614363" cy="61436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2C991-C6E5-1824-1634-48DD8781AFDE}"/>
              </a:ext>
            </a:extLst>
          </p:cNvPr>
          <p:cNvSpPr txBox="1"/>
          <p:nvPr/>
        </p:nvSpPr>
        <p:spPr>
          <a:xfrm>
            <a:off x="6451307" y="2172191"/>
            <a:ext cx="6144126" cy="737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การปิดการขาย (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Closing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</a:p>
          <a:p>
            <a:pPr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</a:pP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สรุปข้อตกลงและโน้มน้าวทำให้ลูกค้าตัดสินใจซื้อ</a:t>
            </a:r>
            <a:endParaRPr lang="en-US" sz="1800" b="0" i="0" dirty="0">
              <a:solidFill>
                <a:srgbClr val="001D35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D49081D-7C13-2EE8-CD5C-2D1521855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307" y="2519788"/>
            <a:ext cx="65" cy="5478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B9808E-A862-F279-ED4E-E09B46C310D3}"/>
              </a:ext>
            </a:extLst>
          </p:cNvPr>
          <p:cNvSpPr txBox="1"/>
          <p:nvPr/>
        </p:nvSpPr>
        <p:spPr>
          <a:xfrm>
            <a:off x="6476248" y="3738004"/>
            <a:ext cx="63446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การติดตามผล (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Follow-Up)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ติดต่อลูกค้าหลังการขาย เพื่อสร้างความพึงพอใจในระยะยาว 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และหาโอกาสในการขายเพิ่ม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8565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กราฟธุรกิจพร้อมลูกศรขึ้น กราฟแผนภาพทางการเงินและแผนภูมิตลาดหุ้นกําไร กราฟการเติบโตของธ�">
            <a:extLst>
              <a:ext uri="{FF2B5EF4-FFF2-40B4-BE49-F238E27FC236}">
                <a16:creationId xmlns:a16="http://schemas.microsoft.com/office/drawing/2014/main" id="{94A41D24-EC74-E49A-1DDA-E68E3185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"/>
          <a:stretch>
            <a:fillRect/>
          </a:stretch>
        </p:blipFill>
        <p:spPr bwMode="auto">
          <a:xfrm>
            <a:off x="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235D44-BEAB-3560-ACD0-9D917605A969}"/>
              </a:ext>
            </a:extLst>
          </p:cNvPr>
          <p:cNvSpPr txBox="1"/>
          <p:nvPr/>
        </p:nvSpPr>
        <p:spPr>
          <a:xfrm>
            <a:off x="2153264" y="2934928"/>
            <a:ext cx="7757651" cy="108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  </a:t>
            </a:r>
            <a:r>
              <a:rPr lang="en-US" sz="3200" b="1" dirty="0" err="1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เทคนิคปิดการขาย</a:t>
            </a:r>
            <a:endParaRPr lang="en-US" sz="3200" b="1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  </a:t>
            </a:r>
            <a:r>
              <a:rPr lang="en-US" sz="2000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(Sales Closing)</a:t>
            </a:r>
            <a:endParaRPr lang="en-US" sz="2000" b="1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792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57C9421-A34E-12E7-C346-76295CBFAA91}"/>
              </a:ext>
            </a:extLst>
          </p:cNvPr>
          <p:cNvSpPr txBox="1"/>
          <p:nvPr/>
        </p:nvSpPr>
        <p:spPr>
          <a:xfrm>
            <a:off x="3971343" y="43936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ถามคำถามเพื่อนำไปสู่การตัดสินใจ</a:t>
            </a:r>
            <a:endParaRPr lang="en-US" sz="2400" b="1" dirty="0">
              <a:solidFill>
                <a:srgbClr val="1F1F1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C20D6-C3FC-3738-2425-5661B7D9EFEB}"/>
              </a:ext>
            </a:extLst>
          </p:cNvPr>
          <p:cNvSpPr txBox="1"/>
          <p:nvPr/>
        </p:nvSpPr>
        <p:spPr>
          <a:xfrm>
            <a:off x="3486854" y="520225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“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คุณอยากเริ่มต้นใช้สินค้าเลยวันนี้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หรือสะดวกให้จัดส่งพรุ่งนี้ครับ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? “</a:t>
            </a:r>
          </a:p>
          <a:p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“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ในบรรดาแพ็กเกจที่มี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600" dirty="0" err="1">
                <a:latin typeface="Prompt" panose="00000500000000000000" pitchFamily="2" charset="-34"/>
                <a:cs typeface="Prompt" panose="00000500000000000000" pitchFamily="2" charset="-34"/>
              </a:rPr>
              <a:t>คุณคิดว่าแบบไหนคุ้มค่าที่สุดสำหรับคุณครับ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? “</a:t>
            </a:r>
          </a:p>
        </p:txBody>
      </p:sp>
      <p:pic>
        <p:nvPicPr>
          <p:cNvPr id="12293" name="Picture 5" descr="business partners discuss commercial deal, contract details at formal meeting - ตัดสินใจ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06CF4427-678F-6920-19C0-9576A2FB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54" y="1075854"/>
            <a:ext cx="5671894" cy="372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2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2358E2-3CB9-695F-B7FB-DDFC718380D6}"/>
              </a:ext>
            </a:extLst>
          </p:cNvPr>
          <p:cNvSpPr txBox="1"/>
          <p:nvPr/>
        </p:nvSpPr>
        <p:spPr>
          <a:xfrm>
            <a:off x="4615721" y="494291"/>
            <a:ext cx="3689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สร้างความเร่งด่วน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17F61-29DB-E13F-5BBD-8C048B086807}"/>
              </a:ext>
            </a:extLst>
          </p:cNvPr>
          <p:cNvSpPr txBox="1"/>
          <p:nvPr/>
        </p:nvSpPr>
        <p:spPr>
          <a:xfrm>
            <a:off x="3772744" y="4910168"/>
            <a:ext cx="640080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  “ 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โปรโมชั่นนี้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มีถึงสิ้นเดือนนี้เท่านั้น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นะครับ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“   </a:t>
            </a:r>
          </a:p>
          <a:p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“ 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สินค้ารุ่นนี้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เหลือเพียงไม่กี่ชิ้นแล้ว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ครับ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” </a:t>
            </a:r>
          </a:p>
          <a:p>
            <a:endParaRPr lang="en-US" sz="20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13314" name="Picture 2" descr="ความสมดุลของความยุติธรรม ai เกล็ดเรืองแสงในมือ เป็นสัญลักษณ์ของความยุติธรรม เทคโนโลยีที่ม� - ตัดสินใจ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CA8B8179-D5E1-A37F-5006-197DF096D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71" y="1126315"/>
            <a:ext cx="6223819" cy="3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0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945E64-0BE3-C74E-74DD-CF0811978083}"/>
              </a:ext>
            </a:extLst>
          </p:cNvPr>
          <p:cNvSpPr txBox="1"/>
          <p:nvPr/>
        </p:nvSpPr>
        <p:spPr>
          <a:xfrm>
            <a:off x="4177304" y="61496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เสนอผลประโยชน์ที่ชัดเจน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3A6D0E-08A2-3FD8-D8B9-7F7196C9D754}"/>
              </a:ext>
            </a:extLst>
          </p:cNvPr>
          <p:cNvSpPr txBox="1"/>
          <p:nvPr/>
        </p:nvSpPr>
        <p:spPr>
          <a:xfrm>
            <a:off x="2593075" y="5081499"/>
            <a:ext cx="80521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    “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คอร์สนี้จะทำให้คุณพูดภาษาอังกฤษได้อย่างมั่นใจภายใน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3 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เดือน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” </a:t>
            </a:r>
          </a:p>
          <a:p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“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ครีมตัวนี้ช่วยให้ผิวชุ่มชื้นตลอด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24 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ชั่วโมง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dirty="0" err="1">
                <a:latin typeface="Prompt" panose="00000500000000000000" pitchFamily="2" charset="-34"/>
                <a:cs typeface="Prompt" panose="00000500000000000000" pitchFamily="2" charset="-34"/>
              </a:rPr>
              <a:t>เหมาะกับคนผิวแห้งโดยเฉพาะค่ะ</a:t>
            </a:r>
            <a:r>
              <a:rPr lang="en-US" dirty="0">
                <a:latin typeface="Prompt" panose="00000500000000000000" pitchFamily="2" charset="-34"/>
                <a:cs typeface="Prompt" panose="00000500000000000000" pitchFamily="2" charset="-34"/>
              </a:rPr>
              <a:t>”</a:t>
            </a:r>
          </a:p>
        </p:txBody>
      </p:sp>
      <p:pic>
        <p:nvPicPr>
          <p:cNvPr id="14338" name="Picture 2" descr="คําแนะนําทางกฎหมายออนไลน์ชั้นหรือทนายความที่ทํางานให้กับ บริษัท ธุรกิจ">
            <a:extLst>
              <a:ext uri="{FF2B5EF4-FFF2-40B4-BE49-F238E27FC236}">
                <a16:creationId xmlns:a16="http://schemas.microsoft.com/office/drawing/2014/main" id="{50AF695D-18F8-ADE1-8650-9083706E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95" y="1296247"/>
            <a:ext cx="6362010" cy="356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35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เงาคู่เอเชียกําลังต่อสู้โดยหน้าต่าง - ข้อโต้แย้ง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824896EE-4D63-E7AD-6A76-A9E576C7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669570-A632-EFD7-1537-0825FC3D9BBB}"/>
              </a:ext>
            </a:extLst>
          </p:cNvPr>
          <p:cNvSpPr txBox="1"/>
          <p:nvPr/>
        </p:nvSpPr>
        <p:spPr>
          <a:xfrm>
            <a:off x="6096000" y="307670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2800" b="1" dirty="0">
                <a:latin typeface="Prompt" panose="00000500000000000000" pitchFamily="2" charset="-34"/>
                <a:cs typeface="Prompt" panose="00000500000000000000" pitchFamily="2" charset="-34"/>
              </a:rPr>
              <a:t>วิธีการตอบข้อโต้แย้ง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C5B793-1149-E449-2862-63734B4FF7D0}"/>
              </a:ext>
            </a:extLst>
          </p:cNvPr>
          <p:cNvSpPr txBox="1"/>
          <p:nvPr/>
        </p:nvSpPr>
        <p:spPr>
          <a:xfrm>
            <a:off x="6515678" y="35999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b="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b="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Handle Objections</a:t>
            </a:r>
            <a:r>
              <a:rPr lang="th-TH" b="0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98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千图PPT彼岸天：ID 8661124库_矩形 6"/>
          <p:cNvSpPr/>
          <p:nvPr/>
        </p:nvSpPr>
        <p:spPr>
          <a:xfrm>
            <a:off x="1726503" y="3645024"/>
            <a:ext cx="8744147" cy="17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7" name="千图PPT彼岸天：ID 8661124库_矩形 7"/>
          <p:cNvSpPr/>
          <p:nvPr/>
        </p:nvSpPr>
        <p:spPr>
          <a:xfrm>
            <a:off x="3549651" y="3645024"/>
            <a:ext cx="3478511" cy="1945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8" name="千图PPT彼岸天：ID 8661124库_椭圆 8"/>
          <p:cNvSpPr/>
          <p:nvPr/>
        </p:nvSpPr>
        <p:spPr>
          <a:xfrm>
            <a:off x="1648686" y="3570352"/>
            <a:ext cx="325677" cy="325677"/>
          </a:xfrm>
          <a:prstGeom prst="ellipse">
            <a:avLst/>
          </a:prstGeom>
          <a:solidFill>
            <a:srgbClr val="612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9" name="千图PPT彼岸天：ID 8661124库_椭圆 9"/>
          <p:cNvSpPr/>
          <p:nvPr/>
        </p:nvSpPr>
        <p:spPr>
          <a:xfrm>
            <a:off x="1721350" y="3643016"/>
            <a:ext cx="180349" cy="180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10" name="千图PPT彼岸天：ID 8661124库_椭圆 10"/>
          <p:cNvSpPr/>
          <p:nvPr/>
        </p:nvSpPr>
        <p:spPr>
          <a:xfrm>
            <a:off x="3427967" y="3588575"/>
            <a:ext cx="325677" cy="325677"/>
          </a:xfrm>
          <a:prstGeom prst="ellipse">
            <a:avLst/>
          </a:prstGeom>
          <a:solidFill>
            <a:srgbClr val="612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12" name="千图PPT彼岸天：ID 8661124库_椭圆 12"/>
          <p:cNvSpPr/>
          <p:nvPr/>
        </p:nvSpPr>
        <p:spPr>
          <a:xfrm>
            <a:off x="5124939" y="3570352"/>
            <a:ext cx="325677" cy="325677"/>
          </a:xfrm>
          <a:prstGeom prst="ellipse">
            <a:avLst/>
          </a:prstGeom>
          <a:solidFill>
            <a:srgbClr val="612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13" name="千图PPT彼岸天：ID 8661124库_椭圆 13"/>
          <p:cNvSpPr/>
          <p:nvPr/>
        </p:nvSpPr>
        <p:spPr>
          <a:xfrm>
            <a:off x="5197603" y="3643016"/>
            <a:ext cx="180349" cy="180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14" name="千图PPT彼岸天：ID 8661124库_椭圆 14"/>
          <p:cNvSpPr/>
          <p:nvPr/>
        </p:nvSpPr>
        <p:spPr>
          <a:xfrm>
            <a:off x="6863064" y="3570352"/>
            <a:ext cx="325677" cy="325677"/>
          </a:xfrm>
          <a:prstGeom prst="ellipse">
            <a:avLst/>
          </a:prstGeom>
          <a:solidFill>
            <a:srgbClr val="612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15" name="千图PPT彼岸天：ID 8661124库_椭圆 15"/>
          <p:cNvSpPr/>
          <p:nvPr/>
        </p:nvSpPr>
        <p:spPr>
          <a:xfrm>
            <a:off x="6935728" y="3643016"/>
            <a:ext cx="180349" cy="180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16" name="千图PPT彼岸天：ID 8661124库_椭圆 16"/>
          <p:cNvSpPr/>
          <p:nvPr/>
        </p:nvSpPr>
        <p:spPr>
          <a:xfrm>
            <a:off x="8601191" y="3570352"/>
            <a:ext cx="325677" cy="325677"/>
          </a:xfrm>
          <a:prstGeom prst="ellipse">
            <a:avLst/>
          </a:prstGeom>
          <a:solidFill>
            <a:srgbClr val="612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17" name="千图PPT彼岸天：ID 8661124库_椭圆 17"/>
          <p:cNvSpPr/>
          <p:nvPr/>
        </p:nvSpPr>
        <p:spPr>
          <a:xfrm>
            <a:off x="8673855" y="3643016"/>
            <a:ext cx="180349" cy="180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18" name="千图PPT彼岸天：ID 8661124库_椭圆 18"/>
          <p:cNvSpPr/>
          <p:nvPr/>
        </p:nvSpPr>
        <p:spPr>
          <a:xfrm>
            <a:off x="10339319" y="3570352"/>
            <a:ext cx="325677" cy="325677"/>
          </a:xfrm>
          <a:prstGeom prst="ellipse">
            <a:avLst/>
          </a:prstGeom>
          <a:solidFill>
            <a:srgbClr val="6128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19" name="千图PPT彼岸天：ID 8661124库_椭圆 19"/>
          <p:cNvSpPr/>
          <p:nvPr/>
        </p:nvSpPr>
        <p:spPr>
          <a:xfrm>
            <a:off x="10411982" y="3626798"/>
            <a:ext cx="180349" cy="180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20" name="千图PPT彼岸天：ID 8661124库_文本框 20"/>
          <p:cNvSpPr txBox="1"/>
          <p:nvPr/>
        </p:nvSpPr>
        <p:spPr>
          <a:xfrm>
            <a:off x="10027279" y="4010236"/>
            <a:ext cx="949756" cy="328099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21" name="千图PPT彼岸天：ID 8661124库_文本框 21"/>
          <p:cNvSpPr txBox="1"/>
          <p:nvPr/>
        </p:nvSpPr>
        <p:spPr>
          <a:xfrm>
            <a:off x="1479456" y="4622521"/>
            <a:ext cx="736770" cy="325677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sz="1600" b="1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rPr>
              <a:t>2</a:t>
            </a:r>
            <a:endParaRPr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26" name="千图PPT彼岸天：ID 8661124库_直接连接符 27"/>
          <p:cNvCxnSpPr/>
          <p:nvPr/>
        </p:nvCxnSpPr>
        <p:spPr>
          <a:xfrm>
            <a:off x="1811523" y="2969927"/>
            <a:ext cx="0" cy="6004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千图PPT彼岸天：ID 8661124库_直接连接符 30"/>
          <p:cNvCxnSpPr/>
          <p:nvPr/>
        </p:nvCxnSpPr>
        <p:spPr>
          <a:xfrm>
            <a:off x="1847841" y="3959063"/>
            <a:ext cx="0" cy="6004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千图PPT彼岸天：ID 8661124库_直接连接符 32"/>
          <p:cNvCxnSpPr/>
          <p:nvPr/>
        </p:nvCxnSpPr>
        <p:spPr>
          <a:xfrm>
            <a:off x="8854204" y="3932529"/>
            <a:ext cx="0" cy="6004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5"/>
          <p:cNvSpPr/>
          <p:nvPr/>
        </p:nvSpPr>
        <p:spPr>
          <a:xfrm>
            <a:off x="989518" y="2281669"/>
            <a:ext cx="1463663" cy="66387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en-US" altLang="zh-CN" sz="1000" dirty="0">
              <a:solidFill>
                <a:schemeClr val="bg2">
                  <a:lumMod val="75000"/>
                </a:schemeClr>
              </a:solidFill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E6EEB-CC5B-CD6B-4ED1-9F02EDB98A6B}"/>
              </a:ext>
            </a:extLst>
          </p:cNvPr>
          <p:cNvSpPr txBox="1"/>
          <p:nvPr/>
        </p:nvSpPr>
        <p:spPr>
          <a:xfrm>
            <a:off x="3123410" y="910947"/>
            <a:ext cx="617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Prompt" panose="00000500000000000000" pitchFamily="2" charset="-34"/>
                <a:cs typeface="Prompt" panose="00000500000000000000" pitchFamily="2" charset="-34"/>
              </a:rPr>
              <a:t>TIMELINE</a:t>
            </a:r>
          </a:p>
        </p:txBody>
      </p:sp>
      <p:sp>
        <p:nvSpPr>
          <p:cNvPr id="29" name="千图PPT彼岸天：ID 8661124库_椭圆 13">
            <a:extLst>
              <a:ext uri="{FF2B5EF4-FFF2-40B4-BE49-F238E27FC236}">
                <a16:creationId xmlns:a16="http://schemas.microsoft.com/office/drawing/2014/main" id="{3D38D603-96A6-6547-FC1F-A972A5B8A78F}"/>
              </a:ext>
            </a:extLst>
          </p:cNvPr>
          <p:cNvSpPr/>
          <p:nvPr/>
        </p:nvSpPr>
        <p:spPr>
          <a:xfrm>
            <a:off x="3491752" y="3647451"/>
            <a:ext cx="180349" cy="1803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  <a:sym typeface="字魂36号-正文宋楷" panose="02000000000000000000" pitchFamily="2" charset="-122"/>
            </a:endParaRPr>
          </a:p>
        </p:txBody>
      </p:sp>
      <p:sp>
        <p:nvSpPr>
          <p:cNvPr id="32" name="千图PPT彼岸天：ID 8661124库_文本框 21">
            <a:extLst>
              <a:ext uri="{FF2B5EF4-FFF2-40B4-BE49-F238E27FC236}">
                <a16:creationId xmlns:a16="http://schemas.microsoft.com/office/drawing/2014/main" id="{516A2C3C-2A66-FFB9-1669-A8A197F790BB}"/>
              </a:ext>
            </a:extLst>
          </p:cNvPr>
          <p:cNvSpPr txBox="1"/>
          <p:nvPr/>
        </p:nvSpPr>
        <p:spPr>
          <a:xfrm>
            <a:off x="1375501" y="2537250"/>
            <a:ext cx="949756" cy="328099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sz="1600" b="1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rPr>
              <a:t>1</a:t>
            </a:r>
            <a:endParaRPr b="1"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BDA93A-5332-8EE1-D405-77670EBFEFDC}"/>
              </a:ext>
            </a:extLst>
          </p:cNvPr>
          <p:cNvSpPr txBox="1"/>
          <p:nvPr/>
        </p:nvSpPr>
        <p:spPr>
          <a:xfrm>
            <a:off x="1869115" y="2539999"/>
            <a:ext cx="25085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ความสำคัญของ</a:t>
            </a:r>
            <a:r>
              <a:rPr lang="th-TH" sz="1600" b="1" i="0" dirty="0">
                <a:solidFill>
                  <a:srgbClr val="1F1F1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การขาย</a:t>
            </a:r>
            <a:endParaRPr lang="en-US" sz="1600" b="1" i="0" dirty="0">
              <a:solidFill>
                <a:srgbClr val="1F1F1F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หัวใจหลักของการขาย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คุณสมบัติของนักขาย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021DC8-BF09-3A9A-49AB-1958EBD86629}"/>
              </a:ext>
            </a:extLst>
          </p:cNvPr>
          <p:cNvSpPr txBox="1"/>
          <p:nvPr/>
        </p:nvSpPr>
        <p:spPr>
          <a:xfrm>
            <a:off x="1901699" y="4613715"/>
            <a:ext cx="47787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องค์ประกอบของการขาย</a:t>
            </a:r>
            <a:endParaRPr lang="en-US" sz="1600" b="1" dirty="0">
              <a:solidFill>
                <a:srgbClr val="1F1F1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ที่มีประสิทธิภาพ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การวางแผนและการวิเคราะห์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กระบวนการขาย</a:t>
            </a:r>
          </a:p>
          <a:p>
            <a:endParaRPr lang="th-TH" sz="1600" dirty="0">
              <a:solidFill>
                <a:srgbClr val="1F1F1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>
              <a:buFontTx/>
              <a:buChar char="-"/>
            </a:pPr>
            <a:endParaRPr lang="th-TH" sz="1600" i="0" dirty="0">
              <a:solidFill>
                <a:srgbClr val="1F1F1F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44" name="千图PPT彼岸天：ID 8661124库_直接连接符 30">
            <a:extLst>
              <a:ext uri="{FF2B5EF4-FFF2-40B4-BE49-F238E27FC236}">
                <a16:creationId xmlns:a16="http://schemas.microsoft.com/office/drawing/2014/main" id="{84AE541E-21DC-D8C3-903A-194A3C97C027}"/>
              </a:ext>
            </a:extLst>
          </p:cNvPr>
          <p:cNvCxnSpPr/>
          <p:nvPr/>
        </p:nvCxnSpPr>
        <p:spPr>
          <a:xfrm>
            <a:off x="5262266" y="3914252"/>
            <a:ext cx="0" cy="6004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B9674B0-CFCE-2374-23C6-EC1197193405}"/>
              </a:ext>
            </a:extLst>
          </p:cNvPr>
          <p:cNvSpPr txBox="1"/>
          <p:nvPr/>
        </p:nvSpPr>
        <p:spPr>
          <a:xfrm>
            <a:off x="5137079" y="2568900"/>
            <a:ext cx="2344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rPr>
              <a:t>3</a:t>
            </a:r>
            <a:endParaRPr lang="en-US" sz="1600"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05EDA3-77F2-178F-D1AE-70B1B1D265AF}"/>
              </a:ext>
            </a:extLst>
          </p:cNvPr>
          <p:cNvSpPr txBox="1"/>
          <p:nvPr/>
        </p:nvSpPr>
        <p:spPr>
          <a:xfrm>
            <a:off x="5320403" y="2542968"/>
            <a:ext cx="2971924" cy="1259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เทคนิคปิดการขาย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ถามคำถามเพื่อนำไปสู่การตัดสินใจ</a:t>
            </a:r>
            <a:endParaRPr lang="en-US" sz="1400" dirty="0">
              <a:solidFill>
                <a:srgbClr val="1F1F1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สร้างความเร่งด่วน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เสนอผลประโยชน์ที่ชัดเจน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1F1F1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54" name="千图PPT彼岸天：ID 8661124库_直接连接符 30">
            <a:extLst>
              <a:ext uri="{FF2B5EF4-FFF2-40B4-BE49-F238E27FC236}">
                <a16:creationId xmlns:a16="http://schemas.microsoft.com/office/drawing/2014/main" id="{2FAF39B9-D052-9BCE-7AAA-EB7AD874CB49}"/>
              </a:ext>
            </a:extLst>
          </p:cNvPr>
          <p:cNvCxnSpPr/>
          <p:nvPr/>
        </p:nvCxnSpPr>
        <p:spPr>
          <a:xfrm>
            <a:off x="5254298" y="2907629"/>
            <a:ext cx="0" cy="6004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1358DC1-DA64-D72A-03C7-F543C61AAC23}"/>
              </a:ext>
            </a:extLst>
          </p:cNvPr>
          <p:cNvSpPr txBox="1"/>
          <p:nvPr/>
        </p:nvSpPr>
        <p:spPr>
          <a:xfrm>
            <a:off x="2216226" y="4518213"/>
            <a:ext cx="60984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rPr>
              <a:t>4</a:t>
            </a:r>
            <a:endParaRPr lang="en-US" sz="1600"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3B337A-F7D6-13C1-7005-8E500004E7D3}"/>
              </a:ext>
            </a:extLst>
          </p:cNvPr>
          <p:cNvSpPr txBox="1"/>
          <p:nvPr/>
        </p:nvSpPr>
        <p:spPr>
          <a:xfrm>
            <a:off x="5311427" y="4538932"/>
            <a:ext cx="59356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วิธีการตอบข้อโต้แย้ง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ฟังอย่างตั้งใจและเข้าใจมุมมองลูกค้า 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วิเคราะห์สาเหตุของข้อโต้แย้ง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ตอบกลับด้วยคุณค่าและประโยชน์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เปลี่ยนข้อโต้แย้งเป็นโอกาสปิดการขาย </a:t>
            </a:r>
            <a:endParaRPr lang="en-US" sz="1400" b="1" dirty="0">
              <a:solidFill>
                <a:srgbClr val="1F1F1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D8EF974-10B6-BE56-C491-7FA8CC91ED88}"/>
              </a:ext>
            </a:extLst>
          </p:cNvPr>
          <p:cNvSpPr txBox="1"/>
          <p:nvPr/>
        </p:nvSpPr>
        <p:spPr>
          <a:xfrm>
            <a:off x="7188741" y="2117572"/>
            <a:ext cx="32441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rPr>
              <a:t>5</a:t>
            </a:r>
            <a:endParaRPr lang="en-US" sz="1600" dirty="0">
              <a:latin typeface="Montserrat Medium" panose="00000600000000000000" charset="0"/>
              <a:ea typeface="Montserrat Medium" panose="00000600000000000000" charset="0"/>
              <a:cs typeface="Montserrat Medium" panose="00000600000000000000" charset="0"/>
            </a:endParaRPr>
          </a:p>
        </p:txBody>
      </p:sp>
      <p:cxnSp>
        <p:nvCxnSpPr>
          <p:cNvPr id="63" name="千图PPT彼岸天：ID 8661124库_直接连接符 32">
            <a:extLst>
              <a:ext uri="{FF2B5EF4-FFF2-40B4-BE49-F238E27FC236}">
                <a16:creationId xmlns:a16="http://schemas.microsoft.com/office/drawing/2014/main" id="{20ED5B59-2CE8-A22C-D3DF-206B767ED62B}"/>
              </a:ext>
            </a:extLst>
          </p:cNvPr>
          <p:cNvCxnSpPr>
            <a:cxnSpLocks/>
          </p:cNvCxnSpPr>
          <p:nvPr/>
        </p:nvCxnSpPr>
        <p:spPr>
          <a:xfrm>
            <a:off x="8755500" y="2733722"/>
            <a:ext cx="0" cy="83662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242ABCB-520F-CF8D-57AB-2199884F32BF}"/>
              </a:ext>
            </a:extLst>
          </p:cNvPr>
          <p:cNvSpPr txBox="1"/>
          <p:nvPr/>
        </p:nvSpPr>
        <p:spPr>
          <a:xfrm>
            <a:off x="8791801" y="2099845"/>
            <a:ext cx="297192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th-TH" sz="1600" b="1" i="0" dirty="0">
                <a:solidFill>
                  <a:srgbClr val="1F1F1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การสร้างความสัมพันธ์</a:t>
            </a:r>
            <a:endParaRPr lang="en-US" sz="1600" b="1" i="0" dirty="0">
              <a:solidFill>
                <a:srgbClr val="1F1F1F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600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600" b="1" i="0" dirty="0">
                <a:solidFill>
                  <a:srgbClr val="1F1F1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และความเชื่อใจ</a:t>
            </a:r>
            <a:endParaRPr lang="en-US" sz="1600" b="1" i="0" dirty="0">
              <a:solidFill>
                <a:srgbClr val="1F1F1F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ฟังอย่างตั้งใจ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การแสดงความเข้าใจและใส่ใจ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ให้คำแนะนำอย่างจริงใจ</a:t>
            </a:r>
          </a:p>
          <a:p>
            <a:pPr marL="285750" indent="-285750">
              <a:buFontTx/>
              <a:buChar char="-"/>
            </a:pPr>
            <a:r>
              <a:rPr lang="th-TH" sz="1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การติดตามผลอย่างต่อเนื่อง</a:t>
            </a:r>
          </a:p>
          <a:p>
            <a:pPr marL="285750" indent="-285750">
              <a:buFontTx/>
              <a:buChar char="-"/>
            </a:pPr>
            <a:endParaRPr lang="th-TH" sz="1600" dirty="0">
              <a:solidFill>
                <a:srgbClr val="1F1F1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>
              <a:buFontTx/>
              <a:buChar char="-"/>
            </a:pPr>
            <a:endParaRPr lang="th-TH" sz="1600" dirty="0">
              <a:solidFill>
                <a:srgbClr val="1F1F1F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pPr marL="285750" indent="-285750">
              <a:buFontTx/>
              <a:buChar char="-"/>
            </a:pPr>
            <a:endParaRPr lang="en-US" sz="16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447CFE7-BA6B-DA76-976D-DA1D88EB9F60}"/>
              </a:ext>
            </a:extLst>
          </p:cNvPr>
          <p:cNvSpPr txBox="1"/>
          <p:nvPr/>
        </p:nvSpPr>
        <p:spPr>
          <a:xfrm>
            <a:off x="8601191" y="4514676"/>
            <a:ext cx="26724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rPr>
              <a:t>6</a:t>
            </a:r>
            <a:r>
              <a:rPr lang="th-TH" sz="1600" b="1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rPr>
              <a:t>  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Workshop / Role Play</a:t>
            </a:r>
            <a:r>
              <a:rPr lang="th-TH" sz="1600" b="1" dirty="0">
                <a:latin typeface="Prompt" panose="00000500000000000000" pitchFamily="2" charset="-34"/>
                <a:ea typeface="Montserrat Medium" panose="00000600000000000000" charset="0"/>
                <a:cs typeface="Prompt" panose="00000500000000000000" pitchFamily="2" charset="-34"/>
                <a:sym typeface="字魂36号-正文宋楷" panose="02000000000000000000" pitchFamily="2" charset="-122"/>
              </a:rPr>
              <a:t>   </a:t>
            </a:r>
            <a:endParaRPr lang="en-US" sz="1600" b="1" dirty="0">
              <a:latin typeface="Prompt" panose="00000500000000000000" pitchFamily="2" charset="-34"/>
              <a:ea typeface="Montserrat Medium" panose="00000600000000000000" charset="0"/>
              <a:cs typeface="Prompt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6942D3-0464-EBF4-403B-5891870017C9}"/>
              </a:ext>
            </a:extLst>
          </p:cNvPr>
          <p:cNvGrpSpPr/>
          <p:nvPr/>
        </p:nvGrpSpPr>
        <p:grpSpPr>
          <a:xfrm>
            <a:off x="4395535" y="1953473"/>
            <a:ext cx="3015915" cy="2900645"/>
            <a:chOff x="4620388" y="2091827"/>
            <a:chExt cx="2951220" cy="2952521"/>
          </a:xfrm>
        </p:grpSpPr>
        <p:sp>
          <p:nvSpPr>
            <p:cNvPr id="5" name="任意多边形 33">
              <a:extLst>
                <a:ext uri="{FF2B5EF4-FFF2-40B4-BE49-F238E27FC236}">
                  <a16:creationId xmlns:a16="http://schemas.microsoft.com/office/drawing/2014/main" id="{2AE74643-41E4-AC9B-316E-1DBDF7BF2B60}"/>
                </a:ext>
              </a:extLst>
            </p:cNvPr>
            <p:cNvSpPr/>
            <p:nvPr/>
          </p:nvSpPr>
          <p:spPr>
            <a:xfrm>
              <a:off x="5398166" y="2858901"/>
              <a:ext cx="1405212" cy="1405721"/>
            </a:xfrm>
            <a:custGeom>
              <a:avLst/>
              <a:gdLst>
                <a:gd name="connsiteX0" fmla="*/ 1045745 w 1894885"/>
                <a:gd name="connsiteY0" fmla="*/ 1187338 h 1894885"/>
                <a:gd name="connsiteX1" fmla="*/ 1393115 w 1894885"/>
                <a:gd name="connsiteY1" fmla="*/ 1789001 h 1894885"/>
                <a:gd name="connsiteX2" fmla="*/ 1318198 w 1894885"/>
                <a:gd name="connsiteY2" fmla="*/ 1825090 h 1894885"/>
                <a:gd name="connsiteX3" fmla="*/ 1139404 w 1894885"/>
                <a:gd name="connsiteY3" fmla="*/ 1880591 h 1894885"/>
                <a:gd name="connsiteX4" fmla="*/ 1045745 w 1894885"/>
                <a:gd name="connsiteY4" fmla="*/ 1894885 h 1894885"/>
                <a:gd name="connsiteX5" fmla="*/ 849139 w 1894885"/>
                <a:gd name="connsiteY5" fmla="*/ 1187338 h 1894885"/>
                <a:gd name="connsiteX6" fmla="*/ 849139 w 1894885"/>
                <a:gd name="connsiteY6" fmla="*/ 1894885 h 1894885"/>
                <a:gd name="connsiteX7" fmla="*/ 755480 w 1894885"/>
                <a:gd name="connsiteY7" fmla="*/ 1880591 h 1894885"/>
                <a:gd name="connsiteX8" fmla="*/ 576686 w 1894885"/>
                <a:gd name="connsiteY8" fmla="*/ 1825090 h 1894885"/>
                <a:gd name="connsiteX9" fmla="*/ 501769 w 1894885"/>
                <a:gd name="connsiteY9" fmla="*/ 1789000 h 1894885"/>
                <a:gd name="connsiteX10" fmla="*/ 1048078 w 1894885"/>
                <a:gd name="connsiteY10" fmla="*/ 1045746 h 1894885"/>
                <a:gd name="connsiteX11" fmla="*/ 1753616 w 1894885"/>
                <a:gd name="connsiteY11" fmla="*/ 1453088 h 1894885"/>
                <a:gd name="connsiteX12" fmla="*/ 1737270 w 1894885"/>
                <a:gd name="connsiteY12" fmla="*/ 1479994 h 1894885"/>
                <a:gd name="connsiteX13" fmla="*/ 1479994 w 1894885"/>
                <a:gd name="connsiteY13" fmla="*/ 1737270 h 1894885"/>
                <a:gd name="connsiteX14" fmla="*/ 1453088 w 1894885"/>
                <a:gd name="connsiteY14" fmla="*/ 1753616 h 1894885"/>
                <a:gd name="connsiteX15" fmla="*/ 1045745 w 1894885"/>
                <a:gd name="connsiteY15" fmla="*/ 1048078 h 1894885"/>
                <a:gd name="connsiteX16" fmla="*/ 1045745 w 1894885"/>
                <a:gd name="connsiteY16" fmla="*/ 1045746 h 1894885"/>
                <a:gd name="connsiteX17" fmla="*/ 846808 w 1894885"/>
                <a:gd name="connsiteY17" fmla="*/ 1045746 h 1894885"/>
                <a:gd name="connsiteX18" fmla="*/ 849139 w 1894885"/>
                <a:gd name="connsiteY18" fmla="*/ 1045746 h 1894885"/>
                <a:gd name="connsiteX19" fmla="*/ 849139 w 1894885"/>
                <a:gd name="connsiteY19" fmla="*/ 1048078 h 1894885"/>
                <a:gd name="connsiteX20" fmla="*/ 441797 w 1894885"/>
                <a:gd name="connsiteY20" fmla="*/ 1753616 h 1894885"/>
                <a:gd name="connsiteX21" fmla="*/ 414891 w 1894885"/>
                <a:gd name="connsiteY21" fmla="*/ 1737270 h 1894885"/>
                <a:gd name="connsiteX22" fmla="*/ 157614 w 1894885"/>
                <a:gd name="connsiteY22" fmla="*/ 1479994 h 1894885"/>
                <a:gd name="connsiteX23" fmla="*/ 141269 w 1894885"/>
                <a:gd name="connsiteY23" fmla="*/ 1453088 h 1894885"/>
                <a:gd name="connsiteX24" fmla="*/ 1187338 w 1894885"/>
                <a:gd name="connsiteY24" fmla="*/ 1045745 h 1894885"/>
                <a:gd name="connsiteX25" fmla="*/ 1894885 w 1894885"/>
                <a:gd name="connsiteY25" fmla="*/ 1045745 h 1894885"/>
                <a:gd name="connsiteX26" fmla="*/ 1880591 w 1894885"/>
                <a:gd name="connsiteY26" fmla="*/ 1139404 h 1894885"/>
                <a:gd name="connsiteX27" fmla="*/ 1825090 w 1894885"/>
                <a:gd name="connsiteY27" fmla="*/ 1318198 h 1894885"/>
                <a:gd name="connsiteX28" fmla="*/ 1789000 w 1894885"/>
                <a:gd name="connsiteY28" fmla="*/ 1393116 h 1894885"/>
                <a:gd name="connsiteX29" fmla="*/ 707547 w 1894885"/>
                <a:gd name="connsiteY29" fmla="*/ 1045745 h 1894885"/>
                <a:gd name="connsiteX30" fmla="*/ 105884 w 1894885"/>
                <a:gd name="connsiteY30" fmla="*/ 1393115 h 1894885"/>
                <a:gd name="connsiteX31" fmla="*/ 69795 w 1894885"/>
                <a:gd name="connsiteY31" fmla="*/ 1318198 h 1894885"/>
                <a:gd name="connsiteX32" fmla="*/ 14294 w 1894885"/>
                <a:gd name="connsiteY32" fmla="*/ 1139404 h 1894885"/>
                <a:gd name="connsiteX33" fmla="*/ 0 w 1894885"/>
                <a:gd name="connsiteY33" fmla="*/ 1045745 h 1894885"/>
                <a:gd name="connsiteX34" fmla="*/ 1789001 w 1894885"/>
                <a:gd name="connsiteY34" fmla="*/ 501769 h 1894885"/>
                <a:gd name="connsiteX35" fmla="*/ 1825090 w 1894885"/>
                <a:gd name="connsiteY35" fmla="*/ 576686 h 1894885"/>
                <a:gd name="connsiteX36" fmla="*/ 1880591 w 1894885"/>
                <a:gd name="connsiteY36" fmla="*/ 755480 h 1894885"/>
                <a:gd name="connsiteX37" fmla="*/ 1894885 w 1894885"/>
                <a:gd name="connsiteY37" fmla="*/ 849139 h 1894885"/>
                <a:gd name="connsiteX38" fmla="*/ 1187338 w 1894885"/>
                <a:gd name="connsiteY38" fmla="*/ 849139 h 1894885"/>
                <a:gd name="connsiteX39" fmla="*/ 105884 w 1894885"/>
                <a:gd name="connsiteY39" fmla="*/ 501769 h 1894885"/>
                <a:gd name="connsiteX40" fmla="*/ 707547 w 1894885"/>
                <a:gd name="connsiteY40" fmla="*/ 849139 h 1894885"/>
                <a:gd name="connsiteX41" fmla="*/ 0 w 1894885"/>
                <a:gd name="connsiteY41" fmla="*/ 849139 h 1894885"/>
                <a:gd name="connsiteX42" fmla="*/ 14294 w 1894885"/>
                <a:gd name="connsiteY42" fmla="*/ 755480 h 1894885"/>
                <a:gd name="connsiteX43" fmla="*/ 69795 w 1894885"/>
                <a:gd name="connsiteY43" fmla="*/ 576686 h 1894885"/>
                <a:gd name="connsiteX44" fmla="*/ 441797 w 1894885"/>
                <a:gd name="connsiteY44" fmla="*/ 141268 h 1894885"/>
                <a:gd name="connsiteX45" fmla="*/ 849139 w 1894885"/>
                <a:gd name="connsiteY45" fmla="*/ 846806 h 1894885"/>
                <a:gd name="connsiteX46" fmla="*/ 849139 w 1894885"/>
                <a:gd name="connsiteY46" fmla="*/ 849140 h 1894885"/>
                <a:gd name="connsiteX47" fmla="*/ 846806 w 1894885"/>
                <a:gd name="connsiteY47" fmla="*/ 849139 h 1894885"/>
                <a:gd name="connsiteX48" fmla="*/ 141268 w 1894885"/>
                <a:gd name="connsiteY48" fmla="*/ 441797 h 1894885"/>
                <a:gd name="connsiteX49" fmla="*/ 157614 w 1894885"/>
                <a:gd name="connsiteY49" fmla="*/ 414890 h 1894885"/>
                <a:gd name="connsiteX50" fmla="*/ 414891 w 1894885"/>
                <a:gd name="connsiteY50" fmla="*/ 157614 h 1894885"/>
                <a:gd name="connsiteX51" fmla="*/ 1453088 w 1894885"/>
                <a:gd name="connsiteY51" fmla="*/ 141268 h 1894885"/>
                <a:gd name="connsiteX52" fmla="*/ 1479994 w 1894885"/>
                <a:gd name="connsiteY52" fmla="*/ 157614 h 1894885"/>
                <a:gd name="connsiteX53" fmla="*/ 1737270 w 1894885"/>
                <a:gd name="connsiteY53" fmla="*/ 414890 h 1894885"/>
                <a:gd name="connsiteX54" fmla="*/ 1753616 w 1894885"/>
                <a:gd name="connsiteY54" fmla="*/ 441797 h 1894885"/>
                <a:gd name="connsiteX55" fmla="*/ 1048077 w 1894885"/>
                <a:gd name="connsiteY55" fmla="*/ 849139 h 1894885"/>
                <a:gd name="connsiteX56" fmla="*/ 1045745 w 1894885"/>
                <a:gd name="connsiteY56" fmla="*/ 849140 h 1894885"/>
                <a:gd name="connsiteX57" fmla="*/ 1045745 w 1894885"/>
                <a:gd name="connsiteY57" fmla="*/ 846806 h 1894885"/>
                <a:gd name="connsiteX58" fmla="*/ 1045746 w 1894885"/>
                <a:gd name="connsiteY58" fmla="*/ 0 h 1894885"/>
                <a:gd name="connsiteX59" fmla="*/ 1139404 w 1894885"/>
                <a:gd name="connsiteY59" fmla="*/ 14294 h 1894885"/>
                <a:gd name="connsiteX60" fmla="*/ 1318198 w 1894885"/>
                <a:gd name="connsiteY60" fmla="*/ 69794 h 1894885"/>
                <a:gd name="connsiteX61" fmla="*/ 1393116 w 1894885"/>
                <a:gd name="connsiteY61" fmla="*/ 105884 h 1894885"/>
                <a:gd name="connsiteX62" fmla="*/ 1045746 w 1894885"/>
                <a:gd name="connsiteY62" fmla="*/ 707547 h 1894885"/>
                <a:gd name="connsiteX63" fmla="*/ 849139 w 1894885"/>
                <a:gd name="connsiteY63" fmla="*/ 0 h 1894885"/>
                <a:gd name="connsiteX64" fmla="*/ 849139 w 1894885"/>
                <a:gd name="connsiteY64" fmla="*/ 707547 h 1894885"/>
                <a:gd name="connsiteX65" fmla="*/ 501769 w 1894885"/>
                <a:gd name="connsiteY65" fmla="*/ 105884 h 1894885"/>
                <a:gd name="connsiteX66" fmla="*/ 576686 w 1894885"/>
                <a:gd name="connsiteY66" fmla="*/ 69794 h 1894885"/>
                <a:gd name="connsiteX67" fmla="*/ 755480 w 1894885"/>
                <a:gd name="connsiteY67" fmla="*/ 14294 h 1894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94885" h="1894885">
                  <a:moveTo>
                    <a:pt x="1045745" y="1187338"/>
                  </a:moveTo>
                  <a:lnTo>
                    <a:pt x="1393115" y="1789001"/>
                  </a:lnTo>
                  <a:lnTo>
                    <a:pt x="1318198" y="1825090"/>
                  </a:lnTo>
                  <a:cubicBezTo>
                    <a:pt x="1261220" y="1849190"/>
                    <a:pt x="1201410" y="1867903"/>
                    <a:pt x="1139404" y="1880591"/>
                  </a:cubicBezTo>
                  <a:lnTo>
                    <a:pt x="1045745" y="1894885"/>
                  </a:lnTo>
                  <a:close/>
                  <a:moveTo>
                    <a:pt x="849139" y="1187338"/>
                  </a:moveTo>
                  <a:lnTo>
                    <a:pt x="849139" y="1894885"/>
                  </a:lnTo>
                  <a:lnTo>
                    <a:pt x="755480" y="1880591"/>
                  </a:lnTo>
                  <a:cubicBezTo>
                    <a:pt x="693475" y="1867903"/>
                    <a:pt x="633664" y="1849190"/>
                    <a:pt x="576686" y="1825090"/>
                  </a:cubicBezTo>
                  <a:lnTo>
                    <a:pt x="501769" y="1789000"/>
                  </a:lnTo>
                  <a:close/>
                  <a:moveTo>
                    <a:pt x="1048078" y="1045746"/>
                  </a:moveTo>
                  <a:lnTo>
                    <a:pt x="1753616" y="1453088"/>
                  </a:lnTo>
                  <a:lnTo>
                    <a:pt x="1737270" y="1479994"/>
                  </a:lnTo>
                  <a:cubicBezTo>
                    <a:pt x="1668802" y="1581341"/>
                    <a:pt x="1581341" y="1668802"/>
                    <a:pt x="1479994" y="1737270"/>
                  </a:cubicBezTo>
                  <a:lnTo>
                    <a:pt x="1453088" y="1753616"/>
                  </a:lnTo>
                  <a:lnTo>
                    <a:pt x="1045745" y="1048078"/>
                  </a:lnTo>
                  <a:lnTo>
                    <a:pt x="1045745" y="1045746"/>
                  </a:lnTo>
                  <a:close/>
                  <a:moveTo>
                    <a:pt x="846808" y="1045746"/>
                  </a:moveTo>
                  <a:lnTo>
                    <a:pt x="849139" y="1045746"/>
                  </a:lnTo>
                  <a:lnTo>
                    <a:pt x="849139" y="1048078"/>
                  </a:lnTo>
                  <a:lnTo>
                    <a:pt x="441797" y="1753616"/>
                  </a:lnTo>
                  <a:lnTo>
                    <a:pt x="414891" y="1737270"/>
                  </a:lnTo>
                  <a:cubicBezTo>
                    <a:pt x="313544" y="1668802"/>
                    <a:pt x="226083" y="1581341"/>
                    <a:pt x="157614" y="1479994"/>
                  </a:cubicBezTo>
                  <a:lnTo>
                    <a:pt x="141269" y="1453088"/>
                  </a:lnTo>
                  <a:close/>
                  <a:moveTo>
                    <a:pt x="1187338" y="1045745"/>
                  </a:moveTo>
                  <a:lnTo>
                    <a:pt x="1894885" y="1045745"/>
                  </a:lnTo>
                  <a:lnTo>
                    <a:pt x="1880591" y="1139404"/>
                  </a:lnTo>
                  <a:cubicBezTo>
                    <a:pt x="1867903" y="1201409"/>
                    <a:pt x="1849190" y="1261220"/>
                    <a:pt x="1825090" y="1318198"/>
                  </a:cubicBezTo>
                  <a:lnTo>
                    <a:pt x="1789000" y="1393116"/>
                  </a:lnTo>
                  <a:close/>
                  <a:moveTo>
                    <a:pt x="707547" y="1045745"/>
                  </a:moveTo>
                  <a:lnTo>
                    <a:pt x="105884" y="1393115"/>
                  </a:lnTo>
                  <a:lnTo>
                    <a:pt x="69795" y="1318198"/>
                  </a:lnTo>
                  <a:cubicBezTo>
                    <a:pt x="45695" y="1261220"/>
                    <a:pt x="26982" y="1201409"/>
                    <a:pt x="14294" y="1139404"/>
                  </a:cubicBezTo>
                  <a:lnTo>
                    <a:pt x="0" y="1045745"/>
                  </a:lnTo>
                  <a:close/>
                  <a:moveTo>
                    <a:pt x="1789001" y="501769"/>
                  </a:moveTo>
                  <a:lnTo>
                    <a:pt x="1825090" y="576686"/>
                  </a:lnTo>
                  <a:cubicBezTo>
                    <a:pt x="1849190" y="633664"/>
                    <a:pt x="1867903" y="693475"/>
                    <a:pt x="1880591" y="755480"/>
                  </a:cubicBezTo>
                  <a:lnTo>
                    <a:pt x="1894885" y="849139"/>
                  </a:lnTo>
                  <a:lnTo>
                    <a:pt x="1187338" y="849139"/>
                  </a:lnTo>
                  <a:close/>
                  <a:moveTo>
                    <a:pt x="105884" y="501769"/>
                  </a:moveTo>
                  <a:lnTo>
                    <a:pt x="707547" y="849139"/>
                  </a:lnTo>
                  <a:lnTo>
                    <a:pt x="0" y="849139"/>
                  </a:lnTo>
                  <a:lnTo>
                    <a:pt x="14294" y="755480"/>
                  </a:lnTo>
                  <a:cubicBezTo>
                    <a:pt x="26982" y="693475"/>
                    <a:pt x="45695" y="633664"/>
                    <a:pt x="69795" y="576686"/>
                  </a:cubicBezTo>
                  <a:close/>
                  <a:moveTo>
                    <a:pt x="441797" y="141268"/>
                  </a:moveTo>
                  <a:lnTo>
                    <a:pt x="849139" y="846806"/>
                  </a:lnTo>
                  <a:lnTo>
                    <a:pt x="849139" y="849140"/>
                  </a:lnTo>
                  <a:lnTo>
                    <a:pt x="846806" y="849139"/>
                  </a:lnTo>
                  <a:lnTo>
                    <a:pt x="141268" y="441797"/>
                  </a:lnTo>
                  <a:lnTo>
                    <a:pt x="157614" y="414890"/>
                  </a:lnTo>
                  <a:cubicBezTo>
                    <a:pt x="226083" y="313544"/>
                    <a:pt x="313544" y="226083"/>
                    <a:pt x="414891" y="157614"/>
                  </a:cubicBezTo>
                  <a:close/>
                  <a:moveTo>
                    <a:pt x="1453088" y="141268"/>
                  </a:moveTo>
                  <a:lnTo>
                    <a:pt x="1479994" y="157614"/>
                  </a:lnTo>
                  <a:cubicBezTo>
                    <a:pt x="1581341" y="226083"/>
                    <a:pt x="1668802" y="313544"/>
                    <a:pt x="1737270" y="414890"/>
                  </a:cubicBezTo>
                  <a:lnTo>
                    <a:pt x="1753616" y="441797"/>
                  </a:lnTo>
                  <a:lnTo>
                    <a:pt x="1048077" y="849139"/>
                  </a:lnTo>
                  <a:lnTo>
                    <a:pt x="1045745" y="849140"/>
                  </a:lnTo>
                  <a:lnTo>
                    <a:pt x="1045745" y="846806"/>
                  </a:lnTo>
                  <a:close/>
                  <a:moveTo>
                    <a:pt x="1045746" y="0"/>
                  </a:moveTo>
                  <a:lnTo>
                    <a:pt x="1139404" y="14294"/>
                  </a:lnTo>
                  <a:cubicBezTo>
                    <a:pt x="1201410" y="26982"/>
                    <a:pt x="1261220" y="45695"/>
                    <a:pt x="1318198" y="69794"/>
                  </a:cubicBezTo>
                  <a:lnTo>
                    <a:pt x="1393116" y="105884"/>
                  </a:lnTo>
                  <a:lnTo>
                    <a:pt x="1045746" y="707547"/>
                  </a:lnTo>
                  <a:close/>
                  <a:moveTo>
                    <a:pt x="849139" y="0"/>
                  </a:moveTo>
                  <a:lnTo>
                    <a:pt x="849139" y="707547"/>
                  </a:lnTo>
                  <a:lnTo>
                    <a:pt x="501769" y="105884"/>
                  </a:lnTo>
                  <a:lnTo>
                    <a:pt x="576686" y="69794"/>
                  </a:lnTo>
                  <a:cubicBezTo>
                    <a:pt x="633664" y="45695"/>
                    <a:pt x="693475" y="26982"/>
                    <a:pt x="755480" y="1429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683" tIns="43341" rIns="86683" bIns="43341" rtlCol="0" anchor="ctr"/>
            <a:lstStyle/>
            <a:p>
              <a:pPr algn="ctr" defTabSz="456565"/>
              <a:endParaRPr lang="zh-CN" altLang="en-US" sz="2400" dirty="0">
                <a:solidFill>
                  <a:prstClr val="white"/>
                </a:solidFill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6" name="任意多边形 32">
              <a:extLst>
                <a:ext uri="{FF2B5EF4-FFF2-40B4-BE49-F238E27FC236}">
                  <a16:creationId xmlns:a16="http://schemas.microsoft.com/office/drawing/2014/main" id="{249594C0-1918-209B-3E89-70B562C23BF6}"/>
                </a:ext>
              </a:extLst>
            </p:cNvPr>
            <p:cNvSpPr/>
            <p:nvPr/>
          </p:nvSpPr>
          <p:spPr>
            <a:xfrm>
              <a:off x="5035439" y="2500712"/>
              <a:ext cx="2121121" cy="2121892"/>
            </a:xfrm>
            <a:custGeom>
              <a:avLst/>
              <a:gdLst>
                <a:gd name="connsiteX0" fmla="*/ 1939677 w 2860272"/>
                <a:gd name="connsiteY0" fmla="*/ 2382316 h 2860272"/>
                <a:gd name="connsiteX1" fmla="*/ 2117373 w 2860272"/>
                <a:gd name="connsiteY1" fmla="*/ 2690094 h 2860272"/>
                <a:gd name="connsiteX2" fmla="*/ 2114190 w 2860272"/>
                <a:gd name="connsiteY2" fmla="*/ 2692027 h 2860272"/>
                <a:gd name="connsiteX3" fmla="*/ 1576867 w 2860272"/>
                <a:gd name="connsiteY3" fmla="*/ 2857827 h 2860272"/>
                <a:gd name="connsiteX4" fmla="*/ 1528439 w 2860272"/>
                <a:gd name="connsiteY4" fmla="*/ 2860272 h 2860272"/>
                <a:gd name="connsiteX5" fmla="*/ 1528439 w 2860272"/>
                <a:gd name="connsiteY5" fmla="*/ 2505172 h 2860272"/>
                <a:gd name="connsiteX6" fmla="*/ 1540560 w 2860272"/>
                <a:gd name="connsiteY6" fmla="*/ 2504560 h 2860272"/>
                <a:gd name="connsiteX7" fmla="*/ 1850521 w 2860272"/>
                <a:gd name="connsiteY7" fmla="*/ 2425265 h 2860272"/>
                <a:gd name="connsiteX8" fmla="*/ 920596 w 2860272"/>
                <a:gd name="connsiteY8" fmla="*/ 2382316 h 2860272"/>
                <a:gd name="connsiteX9" fmla="*/ 1009751 w 2860272"/>
                <a:gd name="connsiteY9" fmla="*/ 2425265 h 2860272"/>
                <a:gd name="connsiteX10" fmla="*/ 1319712 w 2860272"/>
                <a:gd name="connsiteY10" fmla="*/ 2504560 h 2860272"/>
                <a:gd name="connsiteX11" fmla="*/ 1331833 w 2860272"/>
                <a:gd name="connsiteY11" fmla="*/ 2505172 h 2860272"/>
                <a:gd name="connsiteX12" fmla="*/ 1331833 w 2860272"/>
                <a:gd name="connsiteY12" fmla="*/ 2860272 h 2860272"/>
                <a:gd name="connsiteX13" fmla="*/ 1283406 w 2860272"/>
                <a:gd name="connsiteY13" fmla="*/ 2857827 h 2860272"/>
                <a:gd name="connsiteX14" fmla="*/ 746082 w 2860272"/>
                <a:gd name="connsiteY14" fmla="*/ 2692027 h 2860272"/>
                <a:gd name="connsiteX15" fmla="*/ 742900 w 2860272"/>
                <a:gd name="connsiteY15" fmla="*/ 2690094 h 2860272"/>
                <a:gd name="connsiteX16" fmla="*/ 513629 w 2860272"/>
                <a:gd name="connsiteY16" fmla="*/ 1999483 h 2860272"/>
                <a:gd name="connsiteX17" fmla="*/ 534583 w 2860272"/>
                <a:gd name="connsiteY17" fmla="*/ 2033975 h 2860272"/>
                <a:gd name="connsiteX18" fmla="*/ 826298 w 2860272"/>
                <a:gd name="connsiteY18" fmla="*/ 2325689 h 2860272"/>
                <a:gd name="connsiteX19" fmla="*/ 860790 w 2860272"/>
                <a:gd name="connsiteY19" fmla="*/ 2346644 h 2860272"/>
                <a:gd name="connsiteX20" fmla="*/ 683376 w 2860272"/>
                <a:gd name="connsiteY20" fmla="*/ 2653933 h 2860272"/>
                <a:gd name="connsiteX21" fmla="*/ 627758 w 2860272"/>
                <a:gd name="connsiteY21" fmla="*/ 2620144 h 2860272"/>
                <a:gd name="connsiteX22" fmla="*/ 240129 w 2860272"/>
                <a:gd name="connsiteY22" fmla="*/ 2232514 h 2860272"/>
                <a:gd name="connsiteX23" fmla="*/ 206340 w 2860272"/>
                <a:gd name="connsiteY23" fmla="*/ 2176896 h 2860272"/>
                <a:gd name="connsiteX24" fmla="*/ 2346643 w 2860272"/>
                <a:gd name="connsiteY24" fmla="*/ 1999483 h 2860272"/>
                <a:gd name="connsiteX25" fmla="*/ 2653932 w 2860272"/>
                <a:gd name="connsiteY25" fmla="*/ 2176896 h 2860272"/>
                <a:gd name="connsiteX26" fmla="*/ 2620144 w 2860272"/>
                <a:gd name="connsiteY26" fmla="*/ 2232514 h 2860272"/>
                <a:gd name="connsiteX27" fmla="*/ 2232514 w 2860272"/>
                <a:gd name="connsiteY27" fmla="*/ 2620144 h 2860272"/>
                <a:gd name="connsiteX28" fmla="*/ 2176896 w 2860272"/>
                <a:gd name="connsiteY28" fmla="*/ 2653933 h 2860272"/>
                <a:gd name="connsiteX29" fmla="*/ 1999483 w 2860272"/>
                <a:gd name="connsiteY29" fmla="*/ 2346644 h 2860272"/>
                <a:gd name="connsiteX30" fmla="*/ 2033975 w 2860272"/>
                <a:gd name="connsiteY30" fmla="*/ 2325689 h 2860272"/>
                <a:gd name="connsiteX31" fmla="*/ 2325689 w 2860272"/>
                <a:gd name="connsiteY31" fmla="*/ 2033975 h 2860272"/>
                <a:gd name="connsiteX32" fmla="*/ 2505172 w 2860272"/>
                <a:gd name="connsiteY32" fmla="*/ 1528439 h 2860272"/>
                <a:gd name="connsiteX33" fmla="*/ 2860272 w 2860272"/>
                <a:gd name="connsiteY33" fmla="*/ 1528439 h 2860272"/>
                <a:gd name="connsiteX34" fmla="*/ 2857827 w 2860272"/>
                <a:gd name="connsiteY34" fmla="*/ 1576867 h 2860272"/>
                <a:gd name="connsiteX35" fmla="*/ 2692027 w 2860272"/>
                <a:gd name="connsiteY35" fmla="*/ 2114190 h 2860272"/>
                <a:gd name="connsiteX36" fmla="*/ 2690094 w 2860272"/>
                <a:gd name="connsiteY36" fmla="*/ 2117373 h 2860272"/>
                <a:gd name="connsiteX37" fmla="*/ 2382316 w 2860272"/>
                <a:gd name="connsiteY37" fmla="*/ 1939677 h 2860272"/>
                <a:gd name="connsiteX38" fmla="*/ 2425265 w 2860272"/>
                <a:gd name="connsiteY38" fmla="*/ 1850521 h 2860272"/>
                <a:gd name="connsiteX39" fmla="*/ 2504560 w 2860272"/>
                <a:gd name="connsiteY39" fmla="*/ 1540560 h 2860272"/>
                <a:gd name="connsiteX40" fmla="*/ 355100 w 2860272"/>
                <a:gd name="connsiteY40" fmla="*/ 1528439 h 2860272"/>
                <a:gd name="connsiteX41" fmla="*/ 355712 w 2860272"/>
                <a:gd name="connsiteY41" fmla="*/ 1540560 h 2860272"/>
                <a:gd name="connsiteX42" fmla="*/ 435008 w 2860272"/>
                <a:gd name="connsiteY42" fmla="*/ 1850521 h 2860272"/>
                <a:gd name="connsiteX43" fmla="*/ 477956 w 2860272"/>
                <a:gd name="connsiteY43" fmla="*/ 1939677 h 2860272"/>
                <a:gd name="connsiteX44" fmla="*/ 170178 w 2860272"/>
                <a:gd name="connsiteY44" fmla="*/ 2117372 h 2860272"/>
                <a:gd name="connsiteX45" fmla="*/ 168245 w 2860272"/>
                <a:gd name="connsiteY45" fmla="*/ 2114190 h 2860272"/>
                <a:gd name="connsiteX46" fmla="*/ 2446 w 2860272"/>
                <a:gd name="connsiteY46" fmla="*/ 1576867 h 2860272"/>
                <a:gd name="connsiteX47" fmla="*/ 0 w 2860272"/>
                <a:gd name="connsiteY47" fmla="*/ 1528439 h 2860272"/>
                <a:gd name="connsiteX48" fmla="*/ 2690094 w 2860272"/>
                <a:gd name="connsiteY48" fmla="*/ 742900 h 2860272"/>
                <a:gd name="connsiteX49" fmla="*/ 2692027 w 2860272"/>
                <a:gd name="connsiteY49" fmla="*/ 746082 h 2860272"/>
                <a:gd name="connsiteX50" fmla="*/ 2857827 w 2860272"/>
                <a:gd name="connsiteY50" fmla="*/ 1283406 h 2860272"/>
                <a:gd name="connsiteX51" fmla="*/ 2860272 w 2860272"/>
                <a:gd name="connsiteY51" fmla="*/ 1331833 h 2860272"/>
                <a:gd name="connsiteX52" fmla="*/ 2505172 w 2860272"/>
                <a:gd name="connsiteY52" fmla="*/ 1331833 h 2860272"/>
                <a:gd name="connsiteX53" fmla="*/ 2504560 w 2860272"/>
                <a:gd name="connsiteY53" fmla="*/ 1319712 h 2860272"/>
                <a:gd name="connsiteX54" fmla="*/ 2425265 w 2860272"/>
                <a:gd name="connsiteY54" fmla="*/ 1009751 h 2860272"/>
                <a:gd name="connsiteX55" fmla="*/ 2382316 w 2860272"/>
                <a:gd name="connsiteY55" fmla="*/ 920596 h 2860272"/>
                <a:gd name="connsiteX56" fmla="*/ 170178 w 2860272"/>
                <a:gd name="connsiteY56" fmla="*/ 742900 h 2860272"/>
                <a:gd name="connsiteX57" fmla="*/ 477956 w 2860272"/>
                <a:gd name="connsiteY57" fmla="*/ 920596 h 2860272"/>
                <a:gd name="connsiteX58" fmla="*/ 435008 w 2860272"/>
                <a:gd name="connsiteY58" fmla="*/ 1009751 h 2860272"/>
                <a:gd name="connsiteX59" fmla="*/ 355712 w 2860272"/>
                <a:gd name="connsiteY59" fmla="*/ 1319712 h 2860272"/>
                <a:gd name="connsiteX60" fmla="*/ 355100 w 2860272"/>
                <a:gd name="connsiteY60" fmla="*/ 1331833 h 2860272"/>
                <a:gd name="connsiteX61" fmla="*/ 0 w 2860272"/>
                <a:gd name="connsiteY61" fmla="*/ 1331833 h 2860272"/>
                <a:gd name="connsiteX62" fmla="*/ 2446 w 2860272"/>
                <a:gd name="connsiteY62" fmla="*/ 1283406 h 2860272"/>
                <a:gd name="connsiteX63" fmla="*/ 168245 w 2860272"/>
                <a:gd name="connsiteY63" fmla="*/ 746082 h 2860272"/>
                <a:gd name="connsiteX64" fmla="*/ 683376 w 2860272"/>
                <a:gd name="connsiteY64" fmla="*/ 206340 h 2860272"/>
                <a:gd name="connsiteX65" fmla="*/ 860790 w 2860272"/>
                <a:gd name="connsiteY65" fmla="*/ 513629 h 2860272"/>
                <a:gd name="connsiteX66" fmla="*/ 826298 w 2860272"/>
                <a:gd name="connsiteY66" fmla="*/ 534583 h 2860272"/>
                <a:gd name="connsiteX67" fmla="*/ 534583 w 2860272"/>
                <a:gd name="connsiteY67" fmla="*/ 826298 h 2860272"/>
                <a:gd name="connsiteX68" fmla="*/ 513629 w 2860272"/>
                <a:gd name="connsiteY68" fmla="*/ 860790 h 2860272"/>
                <a:gd name="connsiteX69" fmla="*/ 206340 w 2860272"/>
                <a:gd name="connsiteY69" fmla="*/ 683376 h 2860272"/>
                <a:gd name="connsiteX70" fmla="*/ 240129 w 2860272"/>
                <a:gd name="connsiteY70" fmla="*/ 627758 h 2860272"/>
                <a:gd name="connsiteX71" fmla="*/ 627758 w 2860272"/>
                <a:gd name="connsiteY71" fmla="*/ 240129 h 2860272"/>
                <a:gd name="connsiteX72" fmla="*/ 2176896 w 2860272"/>
                <a:gd name="connsiteY72" fmla="*/ 206340 h 2860272"/>
                <a:gd name="connsiteX73" fmla="*/ 2232514 w 2860272"/>
                <a:gd name="connsiteY73" fmla="*/ 240129 h 2860272"/>
                <a:gd name="connsiteX74" fmla="*/ 2620144 w 2860272"/>
                <a:gd name="connsiteY74" fmla="*/ 627758 h 2860272"/>
                <a:gd name="connsiteX75" fmla="*/ 2653932 w 2860272"/>
                <a:gd name="connsiteY75" fmla="*/ 683376 h 2860272"/>
                <a:gd name="connsiteX76" fmla="*/ 2346644 w 2860272"/>
                <a:gd name="connsiteY76" fmla="*/ 860789 h 2860272"/>
                <a:gd name="connsiteX77" fmla="*/ 2325689 w 2860272"/>
                <a:gd name="connsiteY77" fmla="*/ 826298 h 2860272"/>
                <a:gd name="connsiteX78" fmla="*/ 2033975 w 2860272"/>
                <a:gd name="connsiteY78" fmla="*/ 534583 h 2860272"/>
                <a:gd name="connsiteX79" fmla="*/ 1999483 w 2860272"/>
                <a:gd name="connsiteY79" fmla="*/ 513629 h 2860272"/>
                <a:gd name="connsiteX80" fmla="*/ 1528439 w 2860272"/>
                <a:gd name="connsiteY80" fmla="*/ 0 h 2860272"/>
                <a:gd name="connsiteX81" fmla="*/ 1576867 w 2860272"/>
                <a:gd name="connsiteY81" fmla="*/ 2445 h 2860272"/>
                <a:gd name="connsiteX82" fmla="*/ 2114190 w 2860272"/>
                <a:gd name="connsiteY82" fmla="*/ 168245 h 2860272"/>
                <a:gd name="connsiteX83" fmla="*/ 2117373 w 2860272"/>
                <a:gd name="connsiteY83" fmla="*/ 170178 h 2860272"/>
                <a:gd name="connsiteX84" fmla="*/ 1939677 w 2860272"/>
                <a:gd name="connsiteY84" fmla="*/ 477956 h 2860272"/>
                <a:gd name="connsiteX85" fmla="*/ 1850521 w 2860272"/>
                <a:gd name="connsiteY85" fmla="*/ 435008 h 2860272"/>
                <a:gd name="connsiteX86" fmla="*/ 1540560 w 2860272"/>
                <a:gd name="connsiteY86" fmla="*/ 355712 h 2860272"/>
                <a:gd name="connsiteX87" fmla="*/ 1528440 w 2860272"/>
                <a:gd name="connsiteY87" fmla="*/ 355100 h 2860272"/>
                <a:gd name="connsiteX88" fmla="*/ 1331833 w 2860272"/>
                <a:gd name="connsiteY88" fmla="*/ 0 h 2860272"/>
                <a:gd name="connsiteX89" fmla="*/ 1331833 w 2860272"/>
                <a:gd name="connsiteY89" fmla="*/ 355100 h 2860272"/>
                <a:gd name="connsiteX90" fmla="*/ 1319712 w 2860272"/>
                <a:gd name="connsiteY90" fmla="*/ 355712 h 2860272"/>
                <a:gd name="connsiteX91" fmla="*/ 1009751 w 2860272"/>
                <a:gd name="connsiteY91" fmla="*/ 435008 h 2860272"/>
                <a:gd name="connsiteX92" fmla="*/ 920596 w 2860272"/>
                <a:gd name="connsiteY92" fmla="*/ 477956 h 2860272"/>
                <a:gd name="connsiteX93" fmla="*/ 742900 w 2860272"/>
                <a:gd name="connsiteY93" fmla="*/ 170178 h 2860272"/>
                <a:gd name="connsiteX94" fmla="*/ 746082 w 2860272"/>
                <a:gd name="connsiteY94" fmla="*/ 168245 h 2860272"/>
                <a:gd name="connsiteX95" fmla="*/ 1283406 w 2860272"/>
                <a:gd name="connsiteY95" fmla="*/ 2445 h 2860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860272" h="2860272">
                  <a:moveTo>
                    <a:pt x="1939677" y="2382316"/>
                  </a:moveTo>
                  <a:lnTo>
                    <a:pt x="2117373" y="2690094"/>
                  </a:lnTo>
                  <a:lnTo>
                    <a:pt x="2114190" y="2692027"/>
                  </a:lnTo>
                  <a:cubicBezTo>
                    <a:pt x="1951515" y="2780398"/>
                    <a:pt x="1769842" y="2838229"/>
                    <a:pt x="1576867" y="2857827"/>
                  </a:cubicBezTo>
                  <a:lnTo>
                    <a:pt x="1528439" y="2860272"/>
                  </a:lnTo>
                  <a:lnTo>
                    <a:pt x="1528439" y="2505172"/>
                  </a:lnTo>
                  <a:lnTo>
                    <a:pt x="1540560" y="2504560"/>
                  </a:lnTo>
                  <a:cubicBezTo>
                    <a:pt x="1649479" y="2493499"/>
                    <a:pt x="1753614" y="2466253"/>
                    <a:pt x="1850521" y="2425265"/>
                  </a:cubicBezTo>
                  <a:close/>
                  <a:moveTo>
                    <a:pt x="920596" y="2382316"/>
                  </a:moveTo>
                  <a:lnTo>
                    <a:pt x="1009751" y="2425265"/>
                  </a:lnTo>
                  <a:cubicBezTo>
                    <a:pt x="1106658" y="2466253"/>
                    <a:pt x="1210793" y="2493499"/>
                    <a:pt x="1319712" y="2504560"/>
                  </a:cubicBezTo>
                  <a:lnTo>
                    <a:pt x="1331833" y="2505172"/>
                  </a:lnTo>
                  <a:lnTo>
                    <a:pt x="1331833" y="2860272"/>
                  </a:lnTo>
                  <a:lnTo>
                    <a:pt x="1283406" y="2857827"/>
                  </a:lnTo>
                  <a:cubicBezTo>
                    <a:pt x="1090430" y="2838229"/>
                    <a:pt x="908758" y="2780398"/>
                    <a:pt x="746082" y="2692027"/>
                  </a:cubicBezTo>
                  <a:lnTo>
                    <a:pt x="742900" y="2690094"/>
                  </a:lnTo>
                  <a:close/>
                  <a:moveTo>
                    <a:pt x="513629" y="1999483"/>
                  </a:moveTo>
                  <a:lnTo>
                    <a:pt x="534583" y="2033975"/>
                  </a:lnTo>
                  <a:cubicBezTo>
                    <a:pt x="612217" y="2148887"/>
                    <a:pt x="711385" y="2248056"/>
                    <a:pt x="826298" y="2325689"/>
                  </a:cubicBezTo>
                  <a:lnTo>
                    <a:pt x="860790" y="2346644"/>
                  </a:lnTo>
                  <a:lnTo>
                    <a:pt x="683376" y="2653933"/>
                  </a:lnTo>
                  <a:lnTo>
                    <a:pt x="627758" y="2620144"/>
                  </a:lnTo>
                  <a:cubicBezTo>
                    <a:pt x="475063" y="2516985"/>
                    <a:pt x="343288" y="2385210"/>
                    <a:pt x="240129" y="2232514"/>
                  </a:cubicBezTo>
                  <a:lnTo>
                    <a:pt x="206340" y="2176896"/>
                  </a:lnTo>
                  <a:close/>
                  <a:moveTo>
                    <a:pt x="2346643" y="1999483"/>
                  </a:moveTo>
                  <a:lnTo>
                    <a:pt x="2653932" y="2176896"/>
                  </a:lnTo>
                  <a:lnTo>
                    <a:pt x="2620144" y="2232514"/>
                  </a:lnTo>
                  <a:cubicBezTo>
                    <a:pt x="2516985" y="2385210"/>
                    <a:pt x="2385210" y="2516985"/>
                    <a:pt x="2232514" y="2620144"/>
                  </a:cubicBezTo>
                  <a:lnTo>
                    <a:pt x="2176896" y="2653933"/>
                  </a:lnTo>
                  <a:lnTo>
                    <a:pt x="1999483" y="2346644"/>
                  </a:lnTo>
                  <a:lnTo>
                    <a:pt x="2033975" y="2325689"/>
                  </a:lnTo>
                  <a:cubicBezTo>
                    <a:pt x="2148887" y="2248056"/>
                    <a:pt x="2248056" y="2148887"/>
                    <a:pt x="2325689" y="2033975"/>
                  </a:cubicBezTo>
                  <a:close/>
                  <a:moveTo>
                    <a:pt x="2505172" y="1528439"/>
                  </a:moveTo>
                  <a:lnTo>
                    <a:pt x="2860272" y="1528439"/>
                  </a:lnTo>
                  <a:lnTo>
                    <a:pt x="2857827" y="1576867"/>
                  </a:lnTo>
                  <a:cubicBezTo>
                    <a:pt x="2838229" y="1769842"/>
                    <a:pt x="2780398" y="1951515"/>
                    <a:pt x="2692027" y="2114190"/>
                  </a:cubicBezTo>
                  <a:lnTo>
                    <a:pt x="2690094" y="2117373"/>
                  </a:lnTo>
                  <a:lnTo>
                    <a:pt x="2382316" y="1939677"/>
                  </a:lnTo>
                  <a:lnTo>
                    <a:pt x="2425265" y="1850521"/>
                  </a:lnTo>
                  <a:cubicBezTo>
                    <a:pt x="2466253" y="1753614"/>
                    <a:pt x="2493499" y="1649479"/>
                    <a:pt x="2504560" y="1540560"/>
                  </a:cubicBezTo>
                  <a:close/>
                  <a:moveTo>
                    <a:pt x="355100" y="1528439"/>
                  </a:moveTo>
                  <a:lnTo>
                    <a:pt x="355712" y="1540560"/>
                  </a:lnTo>
                  <a:cubicBezTo>
                    <a:pt x="366774" y="1649479"/>
                    <a:pt x="394020" y="1753614"/>
                    <a:pt x="435008" y="1850521"/>
                  </a:cubicBezTo>
                  <a:lnTo>
                    <a:pt x="477956" y="1939677"/>
                  </a:lnTo>
                  <a:lnTo>
                    <a:pt x="170178" y="2117372"/>
                  </a:lnTo>
                  <a:lnTo>
                    <a:pt x="168245" y="2114190"/>
                  </a:lnTo>
                  <a:cubicBezTo>
                    <a:pt x="79875" y="1951515"/>
                    <a:pt x="22043" y="1769842"/>
                    <a:pt x="2446" y="1576867"/>
                  </a:cubicBezTo>
                  <a:lnTo>
                    <a:pt x="0" y="1528439"/>
                  </a:lnTo>
                  <a:close/>
                  <a:moveTo>
                    <a:pt x="2690094" y="742900"/>
                  </a:moveTo>
                  <a:lnTo>
                    <a:pt x="2692027" y="746082"/>
                  </a:lnTo>
                  <a:cubicBezTo>
                    <a:pt x="2780398" y="908757"/>
                    <a:pt x="2838229" y="1090430"/>
                    <a:pt x="2857827" y="1283406"/>
                  </a:cubicBezTo>
                  <a:lnTo>
                    <a:pt x="2860272" y="1331833"/>
                  </a:lnTo>
                  <a:lnTo>
                    <a:pt x="2505172" y="1331833"/>
                  </a:lnTo>
                  <a:lnTo>
                    <a:pt x="2504560" y="1319712"/>
                  </a:lnTo>
                  <a:cubicBezTo>
                    <a:pt x="2493499" y="1210793"/>
                    <a:pt x="2466253" y="1106658"/>
                    <a:pt x="2425265" y="1009751"/>
                  </a:cubicBezTo>
                  <a:lnTo>
                    <a:pt x="2382316" y="920596"/>
                  </a:lnTo>
                  <a:close/>
                  <a:moveTo>
                    <a:pt x="170178" y="742900"/>
                  </a:moveTo>
                  <a:lnTo>
                    <a:pt x="477956" y="920596"/>
                  </a:lnTo>
                  <a:lnTo>
                    <a:pt x="435008" y="1009751"/>
                  </a:lnTo>
                  <a:cubicBezTo>
                    <a:pt x="394020" y="1106658"/>
                    <a:pt x="366774" y="1210793"/>
                    <a:pt x="355712" y="1319712"/>
                  </a:cubicBezTo>
                  <a:lnTo>
                    <a:pt x="355100" y="1331833"/>
                  </a:lnTo>
                  <a:lnTo>
                    <a:pt x="0" y="1331833"/>
                  </a:lnTo>
                  <a:lnTo>
                    <a:pt x="2446" y="1283406"/>
                  </a:lnTo>
                  <a:cubicBezTo>
                    <a:pt x="22043" y="1090430"/>
                    <a:pt x="79875" y="908757"/>
                    <a:pt x="168245" y="746082"/>
                  </a:cubicBezTo>
                  <a:close/>
                  <a:moveTo>
                    <a:pt x="683376" y="206340"/>
                  </a:moveTo>
                  <a:lnTo>
                    <a:pt x="860790" y="513629"/>
                  </a:lnTo>
                  <a:lnTo>
                    <a:pt x="826298" y="534583"/>
                  </a:lnTo>
                  <a:cubicBezTo>
                    <a:pt x="711385" y="612217"/>
                    <a:pt x="612217" y="711385"/>
                    <a:pt x="534583" y="826298"/>
                  </a:cubicBezTo>
                  <a:lnTo>
                    <a:pt x="513629" y="860790"/>
                  </a:lnTo>
                  <a:lnTo>
                    <a:pt x="206340" y="683376"/>
                  </a:lnTo>
                  <a:lnTo>
                    <a:pt x="240129" y="627758"/>
                  </a:lnTo>
                  <a:cubicBezTo>
                    <a:pt x="343288" y="475062"/>
                    <a:pt x="475063" y="343288"/>
                    <a:pt x="627758" y="240129"/>
                  </a:cubicBezTo>
                  <a:close/>
                  <a:moveTo>
                    <a:pt x="2176896" y="206340"/>
                  </a:moveTo>
                  <a:lnTo>
                    <a:pt x="2232514" y="240129"/>
                  </a:lnTo>
                  <a:cubicBezTo>
                    <a:pt x="2385210" y="343288"/>
                    <a:pt x="2516985" y="475062"/>
                    <a:pt x="2620144" y="627758"/>
                  </a:cubicBezTo>
                  <a:lnTo>
                    <a:pt x="2653932" y="683376"/>
                  </a:lnTo>
                  <a:lnTo>
                    <a:pt x="2346644" y="860789"/>
                  </a:lnTo>
                  <a:lnTo>
                    <a:pt x="2325689" y="826298"/>
                  </a:lnTo>
                  <a:cubicBezTo>
                    <a:pt x="2248056" y="711385"/>
                    <a:pt x="2148887" y="612217"/>
                    <a:pt x="2033975" y="534583"/>
                  </a:cubicBezTo>
                  <a:lnTo>
                    <a:pt x="1999483" y="513629"/>
                  </a:lnTo>
                  <a:close/>
                  <a:moveTo>
                    <a:pt x="1528439" y="0"/>
                  </a:moveTo>
                  <a:lnTo>
                    <a:pt x="1576867" y="2445"/>
                  </a:lnTo>
                  <a:cubicBezTo>
                    <a:pt x="1769842" y="22043"/>
                    <a:pt x="1951515" y="79874"/>
                    <a:pt x="2114190" y="168245"/>
                  </a:cubicBezTo>
                  <a:lnTo>
                    <a:pt x="2117373" y="170178"/>
                  </a:lnTo>
                  <a:lnTo>
                    <a:pt x="1939677" y="477956"/>
                  </a:lnTo>
                  <a:lnTo>
                    <a:pt x="1850521" y="435008"/>
                  </a:lnTo>
                  <a:cubicBezTo>
                    <a:pt x="1753614" y="394020"/>
                    <a:pt x="1649479" y="366773"/>
                    <a:pt x="1540560" y="355712"/>
                  </a:cubicBezTo>
                  <a:lnTo>
                    <a:pt x="1528440" y="355100"/>
                  </a:lnTo>
                  <a:close/>
                  <a:moveTo>
                    <a:pt x="1331833" y="0"/>
                  </a:moveTo>
                  <a:lnTo>
                    <a:pt x="1331833" y="355100"/>
                  </a:lnTo>
                  <a:lnTo>
                    <a:pt x="1319712" y="355712"/>
                  </a:lnTo>
                  <a:cubicBezTo>
                    <a:pt x="1210793" y="366773"/>
                    <a:pt x="1106658" y="394020"/>
                    <a:pt x="1009751" y="435008"/>
                  </a:cubicBezTo>
                  <a:lnTo>
                    <a:pt x="920596" y="477956"/>
                  </a:lnTo>
                  <a:lnTo>
                    <a:pt x="742900" y="170178"/>
                  </a:lnTo>
                  <a:lnTo>
                    <a:pt x="746082" y="168245"/>
                  </a:lnTo>
                  <a:cubicBezTo>
                    <a:pt x="908758" y="79874"/>
                    <a:pt x="1090430" y="22043"/>
                    <a:pt x="1283406" y="24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683" tIns="43341" rIns="86683" bIns="43341" rtlCol="0" anchor="ctr"/>
            <a:lstStyle/>
            <a:p>
              <a:pPr algn="ctr" defTabSz="456565"/>
              <a:endParaRPr lang="zh-CN" altLang="en-US" sz="2400" dirty="0">
                <a:solidFill>
                  <a:prstClr val="white"/>
                </a:solidFill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7" name="任意多边形 31">
              <a:extLst>
                <a:ext uri="{FF2B5EF4-FFF2-40B4-BE49-F238E27FC236}">
                  <a16:creationId xmlns:a16="http://schemas.microsoft.com/office/drawing/2014/main" id="{4E9D2B37-CC65-3E9F-E0BB-C8A8AF725C47}"/>
                </a:ext>
              </a:extLst>
            </p:cNvPr>
            <p:cNvSpPr/>
            <p:nvPr/>
          </p:nvSpPr>
          <p:spPr>
            <a:xfrm>
              <a:off x="4620388" y="2091827"/>
              <a:ext cx="2951220" cy="2952521"/>
            </a:xfrm>
            <a:custGeom>
              <a:avLst/>
              <a:gdLst>
                <a:gd name="connsiteX0" fmla="*/ 2727175 w 3979631"/>
                <a:gd name="connsiteY0" fmla="*/ 3336801 h 3979941"/>
                <a:gd name="connsiteX1" fmla="*/ 2956280 w 3979631"/>
                <a:gd name="connsiteY1" fmla="*/ 3733623 h 3979941"/>
                <a:gd name="connsiteX2" fmla="*/ 2846449 w 3979631"/>
                <a:gd name="connsiteY2" fmla="*/ 3791803 h 3979941"/>
                <a:gd name="connsiteX3" fmla="*/ 2181185 w 3979631"/>
                <a:gd name="connsiteY3" fmla="*/ 3975527 h 3979941"/>
                <a:gd name="connsiteX4" fmla="*/ 2087981 w 3979631"/>
                <a:gd name="connsiteY4" fmla="*/ 3979941 h 3979941"/>
                <a:gd name="connsiteX5" fmla="*/ 2087981 w 3979631"/>
                <a:gd name="connsiteY5" fmla="*/ 3521526 h 3979941"/>
                <a:gd name="connsiteX6" fmla="*/ 2146797 w 3979631"/>
                <a:gd name="connsiteY6" fmla="*/ 3518556 h 3979941"/>
                <a:gd name="connsiteX7" fmla="*/ 2655902 w 3979631"/>
                <a:gd name="connsiteY7" fmla="*/ 3374955 h 3979941"/>
                <a:gd name="connsiteX8" fmla="*/ 3302316 w 3979631"/>
                <a:gd name="connsiteY8" fmla="*/ 2787843 h 3979941"/>
                <a:gd name="connsiteX9" fmla="*/ 3699486 w 3979631"/>
                <a:gd name="connsiteY9" fmla="*/ 3017149 h 3979941"/>
                <a:gd name="connsiteX10" fmla="*/ 3613957 w 3979631"/>
                <a:gd name="connsiteY10" fmla="*/ 3148225 h 3979941"/>
                <a:gd name="connsiteX11" fmla="*/ 3138450 w 3979631"/>
                <a:gd name="connsiteY11" fmla="*/ 3620896 h 3979941"/>
                <a:gd name="connsiteX12" fmla="*/ 3016820 w 3979631"/>
                <a:gd name="connsiteY12" fmla="*/ 3699222 h 3979941"/>
                <a:gd name="connsiteX13" fmla="*/ 2787731 w 3979631"/>
                <a:gd name="connsiteY13" fmla="*/ 3302428 h 3979941"/>
                <a:gd name="connsiteX14" fmla="*/ 2879255 w 3979631"/>
                <a:gd name="connsiteY14" fmla="*/ 3242977 h 3979941"/>
                <a:gd name="connsiteX15" fmla="*/ 3242865 w 3979631"/>
                <a:gd name="connsiteY15" fmla="*/ 2879367 h 3979941"/>
                <a:gd name="connsiteX16" fmla="*/ 3521414 w 3979631"/>
                <a:gd name="connsiteY16" fmla="*/ 2088093 h 3979941"/>
                <a:gd name="connsiteX17" fmla="*/ 3979631 w 3979631"/>
                <a:gd name="connsiteY17" fmla="*/ 2088093 h 3979941"/>
                <a:gd name="connsiteX18" fmla="*/ 3974296 w 3979631"/>
                <a:gd name="connsiteY18" fmla="*/ 2193764 h 3979941"/>
                <a:gd name="connsiteX19" fmla="*/ 3786573 w 3979631"/>
                <a:gd name="connsiteY19" fmla="*/ 2857353 h 3979941"/>
                <a:gd name="connsiteX20" fmla="*/ 3733379 w 3979631"/>
                <a:gd name="connsiteY20" fmla="*/ 2956316 h 3979941"/>
                <a:gd name="connsiteX21" fmla="*/ 3336689 w 3979631"/>
                <a:gd name="connsiteY21" fmla="*/ 2727287 h 3979941"/>
                <a:gd name="connsiteX22" fmla="*/ 3374843 w 3979631"/>
                <a:gd name="connsiteY22" fmla="*/ 2656013 h 3979941"/>
                <a:gd name="connsiteX23" fmla="*/ 3518444 w 3979631"/>
                <a:gd name="connsiteY23" fmla="*/ 2146909 h 3979941"/>
                <a:gd name="connsiteX24" fmla="*/ 245506 w 3979631"/>
                <a:gd name="connsiteY24" fmla="*/ 1022993 h 3979941"/>
                <a:gd name="connsiteX25" fmla="*/ 641800 w 3979631"/>
                <a:gd name="connsiteY25" fmla="*/ 1251793 h 3979941"/>
                <a:gd name="connsiteX26" fmla="*/ 638450 w 3979631"/>
                <a:gd name="connsiteY26" fmla="*/ 1257308 h 3979941"/>
                <a:gd name="connsiteX27" fmla="*/ 460912 w 3979631"/>
                <a:gd name="connsiteY27" fmla="*/ 1832672 h 3979941"/>
                <a:gd name="connsiteX28" fmla="*/ 457942 w 3979631"/>
                <a:gd name="connsiteY28" fmla="*/ 1891487 h 3979941"/>
                <a:gd name="connsiteX29" fmla="*/ 0 w 3979631"/>
                <a:gd name="connsiteY29" fmla="*/ 1891488 h 3979941"/>
                <a:gd name="connsiteX30" fmla="*/ 5334 w 3979631"/>
                <a:gd name="connsiteY30" fmla="*/ 1785854 h 3979941"/>
                <a:gd name="connsiteX31" fmla="*/ 235794 w 3979631"/>
                <a:gd name="connsiteY31" fmla="*/ 1038978 h 3979941"/>
                <a:gd name="connsiteX32" fmla="*/ 963337 w 3979631"/>
                <a:gd name="connsiteY32" fmla="*/ 281745 h 3979941"/>
                <a:gd name="connsiteX33" fmla="*/ 1192157 w 3979631"/>
                <a:gd name="connsiteY33" fmla="*/ 678073 h 3979941"/>
                <a:gd name="connsiteX34" fmla="*/ 1130495 w 3979631"/>
                <a:gd name="connsiteY34" fmla="*/ 715534 h 3979941"/>
                <a:gd name="connsiteX35" fmla="*/ 715423 w 3979631"/>
                <a:gd name="connsiteY35" fmla="*/ 1130607 h 3979941"/>
                <a:gd name="connsiteX36" fmla="*/ 677962 w 3979631"/>
                <a:gd name="connsiteY36" fmla="*/ 1192269 h 3979941"/>
                <a:gd name="connsiteX37" fmla="*/ 281668 w 3979631"/>
                <a:gd name="connsiteY37" fmla="*/ 963469 h 3979941"/>
                <a:gd name="connsiteX38" fmla="*/ 335712 w 3979631"/>
                <a:gd name="connsiteY38" fmla="*/ 874509 h 3979941"/>
                <a:gd name="connsiteX39" fmla="*/ 874515 w 3979631"/>
                <a:gd name="connsiteY39" fmla="*/ 335706 h 3979941"/>
                <a:gd name="connsiteX40" fmla="*/ 2193445 w 3979631"/>
                <a:gd name="connsiteY40" fmla="*/ 5312 h 3979941"/>
                <a:gd name="connsiteX41" fmla="*/ 2193770 w 3979631"/>
                <a:gd name="connsiteY41" fmla="*/ 5328 h 3979941"/>
                <a:gd name="connsiteX42" fmla="*/ 2205740 w 3979631"/>
                <a:gd name="connsiteY42" fmla="*/ 7155 h 3979941"/>
                <a:gd name="connsiteX43" fmla="*/ 1891375 w 3979631"/>
                <a:gd name="connsiteY43" fmla="*/ 0 h 3979941"/>
                <a:gd name="connsiteX44" fmla="*/ 1891375 w 3979631"/>
                <a:gd name="connsiteY44" fmla="*/ 458054 h 3979941"/>
                <a:gd name="connsiteX45" fmla="*/ 1832560 w 3979631"/>
                <a:gd name="connsiteY45" fmla="*/ 461024 h 3979941"/>
                <a:gd name="connsiteX46" fmla="*/ 1257196 w 3979631"/>
                <a:gd name="connsiteY46" fmla="*/ 638562 h 3979941"/>
                <a:gd name="connsiteX47" fmla="*/ 1251681 w 3979631"/>
                <a:gd name="connsiteY47" fmla="*/ 641912 h 3979941"/>
                <a:gd name="connsiteX48" fmla="*/ 1022861 w 3979631"/>
                <a:gd name="connsiteY48" fmla="*/ 245584 h 3979941"/>
                <a:gd name="connsiteX49" fmla="*/ 1038985 w 3979631"/>
                <a:gd name="connsiteY49" fmla="*/ 235788 h 3979941"/>
                <a:gd name="connsiteX50" fmla="*/ 1785861 w 3979631"/>
                <a:gd name="connsiteY50" fmla="*/ 5328 h 397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79631" h="3979941">
                  <a:moveTo>
                    <a:pt x="2727175" y="3336801"/>
                  </a:moveTo>
                  <a:lnTo>
                    <a:pt x="2956280" y="3733623"/>
                  </a:lnTo>
                  <a:lnTo>
                    <a:pt x="2846449" y="3791803"/>
                  </a:lnTo>
                  <a:cubicBezTo>
                    <a:pt x="2641543" y="3889385"/>
                    <a:pt x="2417368" y="3953047"/>
                    <a:pt x="2181185" y="3975527"/>
                  </a:cubicBezTo>
                  <a:lnTo>
                    <a:pt x="2087981" y="3979941"/>
                  </a:lnTo>
                  <a:lnTo>
                    <a:pt x="2087981" y="3521526"/>
                  </a:lnTo>
                  <a:lnTo>
                    <a:pt x="2146797" y="3518556"/>
                  </a:lnTo>
                  <a:cubicBezTo>
                    <a:pt x="2327605" y="3500194"/>
                    <a:pt x="2499146" y="3450487"/>
                    <a:pt x="2655902" y="3374955"/>
                  </a:cubicBezTo>
                  <a:close/>
                  <a:moveTo>
                    <a:pt x="3302316" y="2787843"/>
                  </a:moveTo>
                  <a:lnTo>
                    <a:pt x="3699486" y="3017149"/>
                  </a:lnTo>
                  <a:lnTo>
                    <a:pt x="3613957" y="3148225"/>
                  </a:lnTo>
                  <a:cubicBezTo>
                    <a:pt x="3483195" y="3331231"/>
                    <a:pt x="3322272" y="3491209"/>
                    <a:pt x="3138450" y="3620896"/>
                  </a:cubicBezTo>
                  <a:lnTo>
                    <a:pt x="3016820" y="3699222"/>
                  </a:lnTo>
                  <a:lnTo>
                    <a:pt x="2787731" y="3302428"/>
                  </a:lnTo>
                  <a:lnTo>
                    <a:pt x="2879255" y="3242977"/>
                  </a:lnTo>
                  <a:cubicBezTo>
                    <a:pt x="3019844" y="3142999"/>
                    <a:pt x="3142887" y="3019956"/>
                    <a:pt x="3242865" y="2879367"/>
                  </a:cubicBezTo>
                  <a:close/>
                  <a:moveTo>
                    <a:pt x="3521414" y="2088093"/>
                  </a:moveTo>
                  <a:lnTo>
                    <a:pt x="3979631" y="2088093"/>
                  </a:lnTo>
                  <a:lnTo>
                    <a:pt x="3974296" y="2193764"/>
                  </a:lnTo>
                  <a:cubicBezTo>
                    <a:pt x="3950354" y="2429517"/>
                    <a:pt x="3885359" y="2653134"/>
                    <a:pt x="3786573" y="2857353"/>
                  </a:cubicBezTo>
                  <a:lnTo>
                    <a:pt x="3733379" y="2956316"/>
                  </a:lnTo>
                  <a:lnTo>
                    <a:pt x="3336689" y="2727287"/>
                  </a:lnTo>
                  <a:lnTo>
                    <a:pt x="3374843" y="2656013"/>
                  </a:lnTo>
                  <a:cubicBezTo>
                    <a:pt x="3450375" y="2499258"/>
                    <a:pt x="3500082" y="2327717"/>
                    <a:pt x="3518444" y="2146909"/>
                  </a:cubicBezTo>
                  <a:close/>
                  <a:moveTo>
                    <a:pt x="245506" y="1022993"/>
                  </a:moveTo>
                  <a:lnTo>
                    <a:pt x="641800" y="1251793"/>
                  </a:lnTo>
                  <a:lnTo>
                    <a:pt x="638450" y="1257308"/>
                  </a:lnTo>
                  <a:cubicBezTo>
                    <a:pt x="543823" y="1431500"/>
                    <a:pt x="481897" y="1626034"/>
                    <a:pt x="460912" y="1832672"/>
                  </a:cubicBezTo>
                  <a:lnTo>
                    <a:pt x="457942" y="1891487"/>
                  </a:lnTo>
                  <a:lnTo>
                    <a:pt x="0" y="1891488"/>
                  </a:lnTo>
                  <a:lnTo>
                    <a:pt x="5334" y="1785854"/>
                  </a:lnTo>
                  <a:cubicBezTo>
                    <a:pt x="32575" y="1517620"/>
                    <a:pt x="112960" y="1265096"/>
                    <a:pt x="235794" y="1038978"/>
                  </a:cubicBezTo>
                  <a:close/>
                  <a:moveTo>
                    <a:pt x="963337" y="281745"/>
                  </a:moveTo>
                  <a:lnTo>
                    <a:pt x="1192157" y="678073"/>
                  </a:lnTo>
                  <a:lnTo>
                    <a:pt x="1130495" y="715534"/>
                  </a:lnTo>
                  <a:cubicBezTo>
                    <a:pt x="966989" y="825997"/>
                    <a:pt x="825885" y="967101"/>
                    <a:pt x="715423" y="1130607"/>
                  </a:cubicBezTo>
                  <a:lnTo>
                    <a:pt x="677962" y="1192269"/>
                  </a:lnTo>
                  <a:lnTo>
                    <a:pt x="281668" y="963469"/>
                  </a:lnTo>
                  <a:lnTo>
                    <a:pt x="335712" y="874509"/>
                  </a:lnTo>
                  <a:cubicBezTo>
                    <a:pt x="479103" y="662263"/>
                    <a:pt x="662269" y="479097"/>
                    <a:pt x="874515" y="335706"/>
                  </a:cubicBezTo>
                  <a:close/>
                  <a:moveTo>
                    <a:pt x="2193445" y="5312"/>
                  </a:moveTo>
                  <a:lnTo>
                    <a:pt x="2193770" y="5328"/>
                  </a:lnTo>
                  <a:lnTo>
                    <a:pt x="2205740" y="7155"/>
                  </a:lnTo>
                  <a:close/>
                  <a:moveTo>
                    <a:pt x="1891375" y="0"/>
                  </a:moveTo>
                  <a:lnTo>
                    <a:pt x="1891375" y="458054"/>
                  </a:lnTo>
                  <a:lnTo>
                    <a:pt x="1832560" y="461024"/>
                  </a:lnTo>
                  <a:cubicBezTo>
                    <a:pt x="1625922" y="482009"/>
                    <a:pt x="1431388" y="543935"/>
                    <a:pt x="1257196" y="638562"/>
                  </a:cubicBezTo>
                  <a:lnTo>
                    <a:pt x="1251681" y="641912"/>
                  </a:lnTo>
                  <a:lnTo>
                    <a:pt x="1022861" y="245584"/>
                  </a:lnTo>
                  <a:lnTo>
                    <a:pt x="1038985" y="235788"/>
                  </a:lnTo>
                  <a:cubicBezTo>
                    <a:pt x="1265102" y="112954"/>
                    <a:pt x="1517626" y="32569"/>
                    <a:pt x="1785861" y="5328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683" tIns="43341" rIns="86683" bIns="43341" rtlCol="0" anchor="ctr"/>
            <a:lstStyle/>
            <a:p>
              <a:pPr algn="ctr" defTabSz="456565"/>
              <a:endParaRPr lang="zh-CN" altLang="en-US" sz="2400" dirty="0">
                <a:solidFill>
                  <a:prstClr val="white"/>
                </a:solidFill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02BB8C6-E0EB-95C8-48B4-87A8BA62A000}"/>
              </a:ext>
            </a:extLst>
          </p:cNvPr>
          <p:cNvSpPr txBox="1"/>
          <p:nvPr/>
        </p:nvSpPr>
        <p:spPr>
          <a:xfrm>
            <a:off x="432874" y="80096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ฟ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ั</a:t>
            </a:r>
            <a:r>
              <a:rPr lang="en-US" b="1" dirty="0" err="1">
                <a:latin typeface="Prompt" panose="00000500000000000000" pitchFamily="2" charset="-34"/>
                <a:cs typeface="Prompt" panose="00000500000000000000" pitchFamily="2" charset="-34"/>
              </a:rPr>
              <a:t>งอย่างตั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้ง</a:t>
            </a:r>
            <a:r>
              <a:rPr lang="en-US" b="1" dirty="0" err="1">
                <a:latin typeface="Prompt" panose="00000500000000000000" pitchFamily="2" charset="-34"/>
                <a:cs typeface="Prompt" panose="00000500000000000000" pitchFamily="2" charset="-34"/>
              </a:rPr>
              <a:t>ใจและเข้าใจมุมมองลูกค้า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702AA-3A46-5556-0430-73C71F2B62A3}"/>
              </a:ext>
            </a:extLst>
          </p:cNvPr>
          <p:cNvSpPr txBox="1"/>
          <p:nvPr/>
        </p:nvSpPr>
        <p:spPr>
          <a:xfrm>
            <a:off x="432874" y="4425820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Prompt" panose="00000500000000000000" pitchFamily="2" charset="-34"/>
                <a:cs typeface="Prompt" panose="00000500000000000000" pitchFamily="2" charset="-34"/>
              </a:rPr>
              <a:t>วิเคราะห์สาเหตุของข้อโต้แย้ง</a:t>
            </a:r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th-TH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400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ลูกค้า</a:t>
            </a:r>
            <a:r>
              <a:rPr lang="th-TH" sz="1400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en-US" sz="1400" b="1" dirty="0">
                <a:latin typeface="Prompt" panose="00000500000000000000" pitchFamily="2" charset="-34"/>
                <a:cs typeface="Prompt" panose="00000500000000000000" pitchFamily="2" charset="-34"/>
              </a:rPr>
              <a:t>:</a:t>
            </a:r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 	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ไม่มั่นใจว่าสินค้าหรือบริการตรงกับความต้องการ</a:t>
            </a:r>
            <a:endParaRPr lang="th-TH" sz="16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นักขาย 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	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สินค้านี้ออกแบบมาให้ตรงกับความต้องการของลูกค้าค่ะ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         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 	ฉันสามารถสาธิตหรือแนะนำฟีเจอร์หลักที่คุณสนใจได้ 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            	เพื่อให้คุณมั่นใจก่อนตัดสินใจซื้อค่ะ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8C76B-F794-F60B-0F74-F3AAC7A3B79F}"/>
              </a:ext>
            </a:extLst>
          </p:cNvPr>
          <p:cNvSpPr txBox="1"/>
          <p:nvPr/>
        </p:nvSpPr>
        <p:spPr>
          <a:xfrm>
            <a:off x="7022968" y="109895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Prompt" panose="00000500000000000000" pitchFamily="2" charset="-34"/>
                <a:cs typeface="Prompt" panose="00000500000000000000" pitchFamily="2" charset="-34"/>
              </a:rPr>
              <a:t>ตอบกลับด้วยคุณค่าและประโยชน์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89587-54ED-BBD8-7ED4-5E28871DBC90}"/>
              </a:ext>
            </a:extLst>
          </p:cNvPr>
          <p:cNvSpPr txBox="1"/>
          <p:nvPr/>
        </p:nvSpPr>
        <p:spPr>
          <a:xfrm>
            <a:off x="6987303" y="4462395"/>
            <a:ext cx="671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Prompt" panose="00000500000000000000" pitchFamily="2" charset="-34"/>
                <a:cs typeface="Prompt" panose="00000500000000000000" pitchFamily="2" charset="-34"/>
              </a:rPr>
              <a:t>เปลี่ยนข้อโต้แย้งเป็นโอกาสปิดการขาย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3912E8-9B5B-735A-8643-D2323CF24EBA}"/>
              </a:ext>
            </a:extLst>
          </p:cNvPr>
          <p:cNvSpPr txBox="1"/>
          <p:nvPr/>
        </p:nvSpPr>
        <p:spPr>
          <a:xfrm>
            <a:off x="432874" y="1386412"/>
            <a:ext cx="713873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ลูกค้า  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	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ฉันคิดว่าราคามันสูงไปหน่อยนะ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นักขาย :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 	เข้าใจเลยครับ เรื่องราคาก็เป็นสิ่งสำคัญ </a:t>
            </a:r>
          </a:p>
          <a:p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         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	ผมขออธิบายว่าทำไมลูกค้าหลายท่านถึง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         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	บอกว่าคุ้มค่านะครับ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5CA63-BED9-A75D-B051-A3B944A860C7}"/>
              </a:ext>
            </a:extLst>
          </p:cNvPr>
          <p:cNvSpPr txBox="1"/>
          <p:nvPr/>
        </p:nvSpPr>
        <p:spPr>
          <a:xfrm>
            <a:off x="6905098" y="1459574"/>
            <a:ext cx="5996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 ลูกค้า 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: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	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ผมเจอปัญหาในการใช้งานแอปของคุณ</a:t>
            </a:r>
          </a:p>
          <a:p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นักขาย 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: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	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ขอบคุณที่แจ้งมาครับ ผมจะส่งคู่มือวิธีแก้ปัญหาให้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	คุณทันที และยังสามารถติดต่อฝ่ายสนับสนุน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	ของเราได้ตลอด 24 ชั่วโมงเพื่อให้คุณใช้งานได้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	อย่างราบรื่นโดยไม่เสียเวลา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61CC1-7006-B9F4-CCF6-DEFF2250CAB3}"/>
              </a:ext>
            </a:extLst>
          </p:cNvPr>
          <p:cNvSpPr txBox="1"/>
          <p:nvPr/>
        </p:nvSpPr>
        <p:spPr>
          <a:xfrm>
            <a:off x="7022968" y="4817677"/>
            <a:ext cx="50196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ลูกค้า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ราคาสูงไปหน่อยนะครับ</a:t>
            </a:r>
          </a:p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นักขาย 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: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เข้าใจครับ ราคาดูสูงในตอนแรก แต่สินค้านี้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	ช่วยคุณประหยัดเวลาและค่าใช้จ่ายระยะยาว 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	เช่น การบำรุงรักษาน้อยลงและการรับประกัน 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	2 ปี ทำให้คุณไม่ต้องเสียเงินเพิ่มในอนาคต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	ซึ่งถ้าลองเริ่มใช้วันนี้ คุณจะเห็นความคุ้มค่าได้	ทันทีครับ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12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การประชุม VDO มีความสุขยิ้มคนผิวขาวหญิงศูนย์บริการลูกค้าผู้บริหารกับชุดหูฟังที่ทํางานในส�">
            <a:extLst>
              <a:ext uri="{FF2B5EF4-FFF2-40B4-BE49-F238E27FC236}">
                <a16:creationId xmlns:a16="http://schemas.microsoft.com/office/drawing/2014/main" id="{B3A12991-EC6C-32A5-FE2D-5344EDDDE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3" y="1516607"/>
            <a:ext cx="6351561" cy="382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C0987A-8D95-4AD5-26BD-32520AB5F02F}"/>
              </a:ext>
            </a:extLst>
          </p:cNvPr>
          <p:cNvSpPr txBox="1"/>
          <p:nvPr/>
        </p:nvSpPr>
        <p:spPr>
          <a:xfrm>
            <a:off x="6946711" y="2830014"/>
            <a:ext cx="57163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i="0" dirty="0">
                <a:solidFill>
                  <a:srgbClr val="1F1F1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การสร้างความสัมพันธ์และความเชื่อใจ</a:t>
            </a:r>
          </a:p>
          <a:p>
            <a:r>
              <a:rPr lang="th-TH" sz="2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2400" dirty="0">
                <a:latin typeface="Prompt" panose="00000500000000000000" pitchFamily="2" charset="-34"/>
                <a:cs typeface="Prompt" panose="00000500000000000000" pitchFamily="2" charset="-34"/>
              </a:rPr>
              <a:t>Building relationships and trust</a:t>
            </a:r>
            <a:r>
              <a:rPr lang="th-TH" sz="24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  <a:endParaRPr lang="en-US" sz="2400" i="0" dirty="0">
              <a:solidFill>
                <a:srgbClr val="1F1F1F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881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63">
            <a:extLst>
              <a:ext uri="{FF2B5EF4-FFF2-40B4-BE49-F238E27FC236}">
                <a16:creationId xmlns:a16="http://schemas.microsoft.com/office/drawing/2014/main" id="{0F0E1349-E74F-7B03-357F-423EA40589B1}"/>
              </a:ext>
            </a:extLst>
          </p:cNvPr>
          <p:cNvGrpSpPr/>
          <p:nvPr/>
        </p:nvGrpSpPr>
        <p:grpSpPr>
          <a:xfrm>
            <a:off x="1021917" y="1604582"/>
            <a:ext cx="2171496" cy="3124389"/>
            <a:chOff x="663389" y="2322578"/>
            <a:chExt cx="2171496" cy="3124389"/>
          </a:xfrm>
        </p:grpSpPr>
        <p:sp>
          <p:nvSpPr>
            <p:cNvPr id="5" name="iṩļîḑè">
              <a:extLst>
                <a:ext uri="{FF2B5EF4-FFF2-40B4-BE49-F238E27FC236}">
                  <a16:creationId xmlns:a16="http://schemas.microsoft.com/office/drawing/2014/main" id="{721F263A-C2AF-EC6E-16D8-9C7533C22AB6}"/>
                </a:ext>
              </a:extLst>
            </p:cNvPr>
            <p:cNvSpPr/>
            <p:nvPr/>
          </p:nvSpPr>
          <p:spPr>
            <a:xfrm>
              <a:off x="663389" y="2322578"/>
              <a:ext cx="2171496" cy="3124389"/>
            </a:xfrm>
            <a:custGeom>
              <a:avLst/>
              <a:gdLst>
                <a:gd name="connsiteX0" fmla="*/ 0 w 2316480"/>
                <a:gd name="connsiteY0" fmla="*/ 0 h 3510455"/>
                <a:gd name="connsiteX1" fmla="*/ 2316480 w 2316480"/>
                <a:gd name="connsiteY1" fmla="*/ 0 h 3510455"/>
                <a:gd name="connsiteX2" fmla="*/ 2316480 w 2316480"/>
                <a:gd name="connsiteY2" fmla="*/ 3510455 h 3510455"/>
                <a:gd name="connsiteX3" fmla="*/ 0 w 2316480"/>
                <a:gd name="connsiteY3" fmla="*/ 3510455 h 35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480" h="3510455">
                  <a:moveTo>
                    <a:pt x="0" y="0"/>
                  </a:moveTo>
                  <a:lnTo>
                    <a:pt x="2316480" y="0"/>
                  </a:lnTo>
                  <a:lnTo>
                    <a:pt x="2316480" y="3510455"/>
                  </a:lnTo>
                  <a:lnTo>
                    <a:pt x="0" y="3510455"/>
                  </a:lnTo>
                  <a:close/>
                </a:path>
              </a:pathLst>
            </a:custGeom>
            <a:solidFill>
              <a:srgbClr val="3B1807">
                <a:alpha val="85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7" name="iṩḻîdê">
              <a:extLst>
                <a:ext uri="{FF2B5EF4-FFF2-40B4-BE49-F238E27FC236}">
                  <a16:creationId xmlns:a16="http://schemas.microsoft.com/office/drawing/2014/main" id="{EDC1D4E7-61D5-B92E-6BC2-7E5C985058D5}"/>
                </a:ext>
              </a:extLst>
            </p:cNvPr>
            <p:cNvSpPr txBox="1"/>
            <p:nvPr/>
          </p:nvSpPr>
          <p:spPr>
            <a:xfrm>
              <a:off x="1016057" y="2570251"/>
              <a:ext cx="1524970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Prompt" panose="00000500000000000000" pitchFamily="2" charset="-34"/>
                  <a:ea typeface="Montserrat Medium" panose="00000600000000000000" charset="0"/>
                  <a:cs typeface="Prompt" panose="00000500000000000000" pitchFamily="2" charset="-34"/>
                </a:rPr>
                <a:t>ฟังอย่างตั้งใจ</a:t>
              </a:r>
              <a:endParaRPr sz="1600" b="1" dirty="0">
                <a:solidFill>
                  <a:schemeClr val="bg1"/>
                </a:solidFill>
                <a:latin typeface="Prompt" panose="00000500000000000000" pitchFamily="2" charset="-34"/>
                <a:ea typeface="Montserrat Medium" panose="00000600000000000000" charset="0"/>
                <a:cs typeface="Prompt" panose="00000500000000000000" pitchFamily="2" charset="-34"/>
              </a:endParaRPr>
            </a:p>
          </p:txBody>
        </p:sp>
      </p:grpSp>
      <p:grpSp>
        <p:nvGrpSpPr>
          <p:cNvPr id="10" name="组合 163">
            <a:extLst>
              <a:ext uri="{FF2B5EF4-FFF2-40B4-BE49-F238E27FC236}">
                <a16:creationId xmlns:a16="http://schemas.microsoft.com/office/drawing/2014/main" id="{E859813A-E073-042E-891E-11ACE8F0CDDC}"/>
              </a:ext>
            </a:extLst>
          </p:cNvPr>
          <p:cNvGrpSpPr/>
          <p:nvPr/>
        </p:nvGrpSpPr>
        <p:grpSpPr>
          <a:xfrm>
            <a:off x="3756269" y="1604582"/>
            <a:ext cx="2171496" cy="3124389"/>
            <a:chOff x="703962" y="2322576"/>
            <a:chExt cx="2171496" cy="3124389"/>
          </a:xfrm>
          <a:solidFill>
            <a:schemeClr val="accent2"/>
          </a:solidFill>
        </p:grpSpPr>
        <p:sp>
          <p:nvSpPr>
            <p:cNvPr id="11" name="iṩļîḑè">
              <a:extLst>
                <a:ext uri="{FF2B5EF4-FFF2-40B4-BE49-F238E27FC236}">
                  <a16:creationId xmlns:a16="http://schemas.microsoft.com/office/drawing/2014/main" id="{25EA4DCA-B5A0-61ED-C82C-5C3F061F4B49}"/>
                </a:ext>
              </a:extLst>
            </p:cNvPr>
            <p:cNvSpPr/>
            <p:nvPr/>
          </p:nvSpPr>
          <p:spPr>
            <a:xfrm>
              <a:off x="703962" y="2322576"/>
              <a:ext cx="2171496" cy="3124389"/>
            </a:xfrm>
            <a:custGeom>
              <a:avLst/>
              <a:gdLst>
                <a:gd name="connsiteX0" fmla="*/ 0 w 2316480"/>
                <a:gd name="connsiteY0" fmla="*/ 0 h 3510455"/>
                <a:gd name="connsiteX1" fmla="*/ 2316480 w 2316480"/>
                <a:gd name="connsiteY1" fmla="*/ 0 h 3510455"/>
                <a:gd name="connsiteX2" fmla="*/ 2316480 w 2316480"/>
                <a:gd name="connsiteY2" fmla="*/ 3510455 h 3510455"/>
                <a:gd name="connsiteX3" fmla="*/ 0 w 2316480"/>
                <a:gd name="connsiteY3" fmla="*/ 3510455 h 35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480" h="3510455">
                  <a:moveTo>
                    <a:pt x="0" y="0"/>
                  </a:moveTo>
                  <a:lnTo>
                    <a:pt x="2316480" y="0"/>
                  </a:lnTo>
                  <a:lnTo>
                    <a:pt x="2316480" y="3510455"/>
                  </a:lnTo>
                  <a:lnTo>
                    <a:pt x="0" y="351045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endParaRPr>
            </a:p>
          </p:txBody>
        </p:sp>
        <p:grpSp>
          <p:nvGrpSpPr>
            <p:cNvPr id="12" name="ï$1ïḑè">
              <a:extLst>
                <a:ext uri="{FF2B5EF4-FFF2-40B4-BE49-F238E27FC236}">
                  <a16:creationId xmlns:a16="http://schemas.microsoft.com/office/drawing/2014/main" id="{62646D53-36E3-26A5-FE8F-8716B8BE8420}"/>
                </a:ext>
              </a:extLst>
            </p:cNvPr>
            <p:cNvGrpSpPr/>
            <p:nvPr/>
          </p:nvGrpSpPr>
          <p:grpSpPr>
            <a:xfrm>
              <a:off x="1043459" y="2505336"/>
              <a:ext cx="1415772" cy="1662900"/>
              <a:chOff x="1260637" y="2272253"/>
              <a:chExt cx="1415772" cy="1662900"/>
            </a:xfrm>
            <a:grpFill/>
          </p:grpSpPr>
          <p:sp>
            <p:nvSpPr>
              <p:cNvPr id="13" name="iṩḻîdê">
                <a:extLst>
                  <a:ext uri="{FF2B5EF4-FFF2-40B4-BE49-F238E27FC236}">
                    <a16:creationId xmlns:a16="http://schemas.microsoft.com/office/drawing/2014/main" id="{ACE87D2B-6FA5-F678-4251-F318AEA2971B}"/>
                  </a:ext>
                </a:extLst>
              </p:cNvPr>
              <p:cNvSpPr txBox="1"/>
              <p:nvPr/>
            </p:nvSpPr>
            <p:spPr>
              <a:xfrm>
                <a:off x="1260637" y="2272253"/>
                <a:ext cx="1415772" cy="338554"/>
              </a:xfrm>
              <a:prstGeom prst="rect">
                <a:avLst/>
              </a:prstGeom>
              <a:grpFill/>
            </p:spPr>
            <p:txBody>
              <a:bodyPr wrap="none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h-TH" sz="1600" b="1" dirty="0">
                    <a:solidFill>
                      <a:schemeClr val="bg1"/>
                    </a:solidFill>
                    <a:latin typeface="Prompt" panose="00000500000000000000" pitchFamily="2" charset="-34"/>
                    <a:ea typeface="Montserrat Medium" panose="00000600000000000000" charset="0"/>
                    <a:cs typeface="Prompt" panose="00000500000000000000" pitchFamily="2" charset="-34"/>
                  </a:rPr>
                  <a:t>การแสดงความเข้าใจ</a:t>
                </a:r>
                <a:endParaRPr lang="en-US" sz="1600" b="1" dirty="0">
                  <a:solidFill>
                    <a:schemeClr val="bg1"/>
                  </a:solidFill>
                  <a:latin typeface="Prompt" panose="00000500000000000000" pitchFamily="2" charset="-34"/>
                  <a:ea typeface="Montserrat Medium" panose="00000600000000000000" charset="0"/>
                  <a:cs typeface="Prompt" panose="00000500000000000000" pitchFamily="2" charset="-34"/>
                </a:endParaRPr>
              </a:p>
              <a:p>
                <a:pPr algn="ctr"/>
                <a:r>
                  <a:rPr lang="th-TH" sz="1600" b="1" dirty="0">
                    <a:solidFill>
                      <a:schemeClr val="bg1"/>
                    </a:solidFill>
                    <a:latin typeface="Prompt" panose="00000500000000000000" pitchFamily="2" charset="-34"/>
                    <a:ea typeface="Montserrat Medium" panose="00000600000000000000" charset="0"/>
                    <a:cs typeface="Prompt" panose="00000500000000000000" pitchFamily="2" charset="-34"/>
                  </a:rPr>
                  <a:t>และใส่ใจ</a:t>
                </a:r>
                <a:endParaRPr sz="1600" b="1" dirty="0">
                  <a:solidFill>
                    <a:schemeClr val="bg1"/>
                  </a:solidFill>
                  <a:latin typeface="Prompt" panose="00000500000000000000" pitchFamily="2" charset="-34"/>
                  <a:ea typeface="Montserrat Medium" panose="00000600000000000000" charset="0"/>
                  <a:cs typeface="Prompt" panose="00000500000000000000" pitchFamily="2" charset="-34"/>
                </a:endParaRPr>
              </a:p>
            </p:txBody>
          </p:sp>
          <p:sp>
            <p:nvSpPr>
              <p:cNvPr id="14" name="íṥḷïde">
                <a:extLst>
                  <a:ext uri="{FF2B5EF4-FFF2-40B4-BE49-F238E27FC236}">
                    <a16:creationId xmlns:a16="http://schemas.microsoft.com/office/drawing/2014/main" id="{33E71B49-0990-A37F-4557-93550A63A99B}"/>
                  </a:ext>
                </a:extLst>
              </p:cNvPr>
              <p:cNvSpPr/>
              <p:nvPr/>
            </p:nvSpPr>
            <p:spPr bwMode="auto">
              <a:xfrm>
                <a:off x="1663571" y="3404114"/>
                <a:ext cx="605491" cy="531039"/>
              </a:xfrm>
              <a:custGeom>
                <a:avLst/>
                <a:gdLst>
                  <a:gd name="connsiteX0" fmla="*/ 391366 w 604629"/>
                  <a:gd name="connsiteY0" fmla="*/ 252340 h 530283"/>
                  <a:gd name="connsiteX1" fmla="*/ 302535 w 604629"/>
                  <a:gd name="connsiteY1" fmla="*/ 341040 h 530283"/>
                  <a:gd name="connsiteX2" fmla="*/ 361601 w 604629"/>
                  <a:gd name="connsiteY2" fmla="*/ 399903 h 530283"/>
                  <a:gd name="connsiteX3" fmla="*/ 450315 w 604629"/>
                  <a:gd name="connsiteY3" fmla="*/ 311319 h 530283"/>
                  <a:gd name="connsiteX4" fmla="*/ 219227 w 604629"/>
                  <a:gd name="connsiteY4" fmla="*/ 42316 h 530283"/>
                  <a:gd name="connsiteX5" fmla="*/ 240330 w 604629"/>
                  <a:gd name="connsiteY5" fmla="*/ 51023 h 530283"/>
                  <a:gd name="connsiteX6" fmla="*/ 307767 w 604629"/>
                  <a:gd name="connsiteY6" fmla="*/ 118477 h 530283"/>
                  <a:gd name="connsiteX7" fmla="*/ 307767 w 604629"/>
                  <a:gd name="connsiteY7" fmla="*/ 160505 h 530283"/>
                  <a:gd name="connsiteX8" fmla="*/ 167894 w 604629"/>
                  <a:gd name="connsiteY8" fmla="*/ 300289 h 530283"/>
                  <a:gd name="connsiteX9" fmla="*/ 167894 w 604629"/>
                  <a:gd name="connsiteY9" fmla="*/ 362635 h 530283"/>
                  <a:gd name="connsiteX10" fmla="*/ 230331 w 604629"/>
                  <a:gd name="connsiteY10" fmla="*/ 362635 h 530283"/>
                  <a:gd name="connsiteX11" fmla="*/ 370205 w 604629"/>
                  <a:gd name="connsiteY11" fmla="*/ 222851 h 530283"/>
                  <a:gd name="connsiteX12" fmla="*/ 412411 w 604629"/>
                  <a:gd name="connsiteY12" fmla="*/ 222851 h 530283"/>
                  <a:gd name="connsiteX13" fmla="*/ 479848 w 604629"/>
                  <a:gd name="connsiteY13" fmla="*/ 290189 h 530283"/>
                  <a:gd name="connsiteX14" fmla="*/ 479848 w 604629"/>
                  <a:gd name="connsiteY14" fmla="*/ 332333 h 530283"/>
                  <a:gd name="connsiteX15" fmla="*/ 339974 w 604629"/>
                  <a:gd name="connsiteY15" fmla="*/ 472117 h 530283"/>
                  <a:gd name="connsiteX16" fmla="*/ 58251 w 604629"/>
                  <a:gd name="connsiteY16" fmla="*/ 472117 h 530283"/>
                  <a:gd name="connsiteX17" fmla="*/ 58251 w 604629"/>
                  <a:gd name="connsiteY17" fmla="*/ 190807 h 530283"/>
                  <a:gd name="connsiteX18" fmla="*/ 198124 w 604629"/>
                  <a:gd name="connsiteY18" fmla="*/ 51023 h 530283"/>
                  <a:gd name="connsiteX19" fmla="*/ 219227 w 604629"/>
                  <a:gd name="connsiteY19" fmla="*/ 42316 h 530283"/>
                  <a:gd name="connsiteX20" fmla="*/ 596810 w 604629"/>
                  <a:gd name="connsiteY20" fmla="*/ 170 h 530283"/>
                  <a:gd name="connsiteX21" fmla="*/ 604135 w 604629"/>
                  <a:gd name="connsiteY21" fmla="*/ 3769 h 530283"/>
                  <a:gd name="connsiteX22" fmla="*/ 601809 w 604629"/>
                  <a:gd name="connsiteY22" fmla="*/ 11433 h 530283"/>
                  <a:gd name="connsiteX23" fmla="*/ 508912 w 604629"/>
                  <a:gd name="connsiteY23" fmla="*/ 71347 h 530283"/>
                  <a:gd name="connsiteX24" fmla="*/ 543094 w 604629"/>
                  <a:gd name="connsiteY24" fmla="*/ 105832 h 530283"/>
                  <a:gd name="connsiteX25" fmla="*/ 544722 w 604629"/>
                  <a:gd name="connsiteY25" fmla="*/ 111638 h 530283"/>
                  <a:gd name="connsiteX26" fmla="*/ 540536 w 604629"/>
                  <a:gd name="connsiteY26" fmla="*/ 116167 h 530283"/>
                  <a:gd name="connsiteX27" fmla="*/ 361252 w 604629"/>
                  <a:gd name="connsiteY27" fmla="*/ 170391 h 530283"/>
                  <a:gd name="connsiteX28" fmla="*/ 355090 w 604629"/>
                  <a:gd name="connsiteY28" fmla="*/ 168766 h 530283"/>
                  <a:gd name="connsiteX29" fmla="*/ 353811 w 604629"/>
                  <a:gd name="connsiteY29" fmla="*/ 167024 h 530283"/>
                  <a:gd name="connsiteX30" fmla="*/ 356137 w 604629"/>
                  <a:gd name="connsiteY30" fmla="*/ 159244 h 530283"/>
                  <a:gd name="connsiteX31" fmla="*/ 450429 w 604629"/>
                  <a:gd name="connsiteY31" fmla="*/ 98169 h 530283"/>
                  <a:gd name="connsiteX32" fmla="*/ 409619 w 604629"/>
                  <a:gd name="connsiteY32" fmla="*/ 57413 h 530283"/>
                  <a:gd name="connsiteX33" fmla="*/ 407992 w 604629"/>
                  <a:gd name="connsiteY33" fmla="*/ 51492 h 530283"/>
                  <a:gd name="connsiteX34" fmla="*/ 412526 w 604629"/>
                  <a:gd name="connsiteY34" fmla="*/ 47079 h 530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604629" h="530283">
                    <a:moveTo>
                      <a:pt x="391366" y="252340"/>
                    </a:moveTo>
                    <a:lnTo>
                      <a:pt x="302535" y="341040"/>
                    </a:lnTo>
                    <a:lnTo>
                      <a:pt x="361601" y="399903"/>
                    </a:lnTo>
                    <a:lnTo>
                      <a:pt x="450315" y="311319"/>
                    </a:lnTo>
                    <a:close/>
                    <a:moveTo>
                      <a:pt x="219227" y="42316"/>
                    </a:moveTo>
                    <a:cubicBezTo>
                      <a:pt x="226872" y="42316"/>
                      <a:pt x="234517" y="45218"/>
                      <a:pt x="240330" y="51023"/>
                    </a:cubicBezTo>
                    <a:lnTo>
                      <a:pt x="307767" y="118477"/>
                    </a:lnTo>
                    <a:cubicBezTo>
                      <a:pt x="319394" y="130087"/>
                      <a:pt x="319394" y="148895"/>
                      <a:pt x="307767" y="160505"/>
                    </a:cubicBezTo>
                    <a:lnTo>
                      <a:pt x="167894" y="300289"/>
                    </a:lnTo>
                    <a:cubicBezTo>
                      <a:pt x="150686" y="317472"/>
                      <a:pt x="150686" y="345452"/>
                      <a:pt x="167894" y="362635"/>
                    </a:cubicBezTo>
                    <a:cubicBezTo>
                      <a:pt x="185102" y="379818"/>
                      <a:pt x="213123" y="379818"/>
                      <a:pt x="230331" y="362635"/>
                    </a:cubicBezTo>
                    <a:lnTo>
                      <a:pt x="370205" y="222851"/>
                    </a:lnTo>
                    <a:cubicBezTo>
                      <a:pt x="381832" y="211241"/>
                      <a:pt x="400784" y="211241"/>
                      <a:pt x="412411" y="222851"/>
                    </a:cubicBezTo>
                    <a:lnTo>
                      <a:pt x="479848" y="290189"/>
                    </a:lnTo>
                    <a:cubicBezTo>
                      <a:pt x="491475" y="301799"/>
                      <a:pt x="491475" y="320723"/>
                      <a:pt x="479848" y="332333"/>
                    </a:cubicBezTo>
                    <a:lnTo>
                      <a:pt x="339974" y="472117"/>
                    </a:lnTo>
                    <a:cubicBezTo>
                      <a:pt x="262305" y="549672"/>
                      <a:pt x="135919" y="549672"/>
                      <a:pt x="58251" y="472117"/>
                    </a:cubicBezTo>
                    <a:cubicBezTo>
                      <a:pt x="-19418" y="394563"/>
                      <a:pt x="-19418" y="268362"/>
                      <a:pt x="58251" y="190807"/>
                    </a:cubicBezTo>
                    <a:lnTo>
                      <a:pt x="198124" y="51023"/>
                    </a:lnTo>
                    <a:cubicBezTo>
                      <a:pt x="203938" y="45218"/>
                      <a:pt x="211583" y="42316"/>
                      <a:pt x="219227" y="42316"/>
                    </a:cubicBezTo>
                    <a:close/>
                    <a:moveTo>
                      <a:pt x="596810" y="170"/>
                    </a:moveTo>
                    <a:cubicBezTo>
                      <a:pt x="599833" y="-527"/>
                      <a:pt x="602856" y="982"/>
                      <a:pt x="604135" y="3769"/>
                    </a:cubicBezTo>
                    <a:cubicBezTo>
                      <a:pt x="605297" y="6556"/>
                      <a:pt x="604367" y="9807"/>
                      <a:pt x="601809" y="11433"/>
                    </a:cubicBezTo>
                    <a:lnTo>
                      <a:pt x="508912" y="71347"/>
                    </a:lnTo>
                    <a:lnTo>
                      <a:pt x="543094" y="105832"/>
                    </a:lnTo>
                    <a:cubicBezTo>
                      <a:pt x="544606" y="107342"/>
                      <a:pt x="545303" y="109548"/>
                      <a:pt x="544722" y="111638"/>
                    </a:cubicBezTo>
                    <a:cubicBezTo>
                      <a:pt x="544141" y="113844"/>
                      <a:pt x="542629" y="115470"/>
                      <a:pt x="540536" y="116167"/>
                    </a:cubicBezTo>
                    <a:lnTo>
                      <a:pt x="361252" y="170391"/>
                    </a:lnTo>
                    <a:cubicBezTo>
                      <a:pt x="359043" y="171088"/>
                      <a:pt x="356718" y="170391"/>
                      <a:pt x="355090" y="168766"/>
                    </a:cubicBezTo>
                    <a:cubicBezTo>
                      <a:pt x="354625" y="168301"/>
                      <a:pt x="354160" y="167721"/>
                      <a:pt x="353811" y="167024"/>
                    </a:cubicBezTo>
                    <a:cubicBezTo>
                      <a:pt x="352532" y="164237"/>
                      <a:pt x="353462" y="160870"/>
                      <a:pt x="356137" y="159244"/>
                    </a:cubicBezTo>
                    <a:lnTo>
                      <a:pt x="450429" y="98169"/>
                    </a:lnTo>
                    <a:lnTo>
                      <a:pt x="409619" y="57413"/>
                    </a:lnTo>
                    <a:cubicBezTo>
                      <a:pt x="408108" y="55904"/>
                      <a:pt x="407410" y="53582"/>
                      <a:pt x="407992" y="51492"/>
                    </a:cubicBezTo>
                    <a:cubicBezTo>
                      <a:pt x="408689" y="49285"/>
                      <a:pt x="410317" y="47660"/>
                      <a:pt x="412526" y="470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800" dirty="0">
                  <a:latin typeface="Montserrat Medium" panose="00000600000000000000" charset="0"/>
                  <a:ea typeface="Montserrat Medium" panose="00000600000000000000" charset="0"/>
                  <a:cs typeface="Montserrat Medium" panose="00000600000000000000" charset="0"/>
                  <a:sym typeface="字魂36号-正文宋楷" panose="02000000000000000000" pitchFamily="2" charset="-122"/>
                </a:endParaRPr>
              </a:p>
            </p:txBody>
          </p:sp>
        </p:grpSp>
      </p:grpSp>
      <p:grpSp>
        <p:nvGrpSpPr>
          <p:cNvPr id="16" name="组合 163">
            <a:extLst>
              <a:ext uri="{FF2B5EF4-FFF2-40B4-BE49-F238E27FC236}">
                <a16:creationId xmlns:a16="http://schemas.microsoft.com/office/drawing/2014/main" id="{D23524B1-7D24-C34F-0218-6D705283484B}"/>
              </a:ext>
            </a:extLst>
          </p:cNvPr>
          <p:cNvGrpSpPr/>
          <p:nvPr/>
        </p:nvGrpSpPr>
        <p:grpSpPr>
          <a:xfrm>
            <a:off x="6519563" y="1640816"/>
            <a:ext cx="2171496" cy="3124389"/>
            <a:chOff x="715956" y="2409343"/>
            <a:chExt cx="2171496" cy="3124389"/>
          </a:xfrm>
        </p:grpSpPr>
        <p:sp>
          <p:nvSpPr>
            <p:cNvPr id="17" name="iṩļîḑè">
              <a:extLst>
                <a:ext uri="{FF2B5EF4-FFF2-40B4-BE49-F238E27FC236}">
                  <a16:creationId xmlns:a16="http://schemas.microsoft.com/office/drawing/2014/main" id="{ADB8D25B-4053-5B11-E83B-4D085B5D57B5}"/>
                </a:ext>
              </a:extLst>
            </p:cNvPr>
            <p:cNvSpPr/>
            <p:nvPr/>
          </p:nvSpPr>
          <p:spPr>
            <a:xfrm>
              <a:off x="715956" y="2409343"/>
              <a:ext cx="2171496" cy="3124389"/>
            </a:xfrm>
            <a:custGeom>
              <a:avLst/>
              <a:gdLst>
                <a:gd name="connsiteX0" fmla="*/ 0 w 2316480"/>
                <a:gd name="connsiteY0" fmla="*/ 0 h 3510455"/>
                <a:gd name="connsiteX1" fmla="*/ 2316480 w 2316480"/>
                <a:gd name="connsiteY1" fmla="*/ 0 h 3510455"/>
                <a:gd name="connsiteX2" fmla="*/ 2316480 w 2316480"/>
                <a:gd name="connsiteY2" fmla="*/ 3510455 h 3510455"/>
                <a:gd name="connsiteX3" fmla="*/ 0 w 2316480"/>
                <a:gd name="connsiteY3" fmla="*/ 3510455 h 35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480" h="3510455">
                  <a:moveTo>
                    <a:pt x="0" y="0"/>
                  </a:moveTo>
                  <a:lnTo>
                    <a:pt x="2316480" y="0"/>
                  </a:lnTo>
                  <a:lnTo>
                    <a:pt x="2316480" y="3510455"/>
                  </a:lnTo>
                  <a:lnTo>
                    <a:pt x="0" y="3510455"/>
                  </a:lnTo>
                  <a:close/>
                </a:path>
              </a:pathLst>
            </a:custGeom>
            <a:solidFill>
              <a:schemeClr val="accent3">
                <a:lumMod val="50000"/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19" name="iṩḻîdê">
              <a:extLst>
                <a:ext uri="{FF2B5EF4-FFF2-40B4-BE49-F238E27FC236}">
                  <a16:creationId xmlns:a16="http://schemas.microsoft.com/office/drawing/2014/main" id="{66577DE2-D003-2DFF-176F-3D8F83C6EDD0}"/>
                </a:ext>
              </a:extLst>
            </p:cNvPr>
            <p:cNvSpPr txBox="1"/>
            <p:nvPr/>
          </p:nvSpPr>
          <p:spPr>
            <a:xfrm>
              <a:off x="1058965" y="256772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</a:endParaRPr>
            </a:p>
          </p:txBody>
        </p:sp>
      </p:grpSp>
      <p:grpSp>
        <p:nvGrpSpPr>
          <p:cNvPr id="21" name="组合 163">
            <a:extLst>
              <a:ext uri="{FF2B5EF4-FFF2-40B4-BE49-F238E27FC236}">
                <a16:creationId xmlns:a16="http://schemas.microsoft.com/office/drawing/2014/main" id="{7BBA9690-7F8E-B57E-15D6-EC12FDC92E66}"/>
              </a:ext>
            </a:extLst>
          </p:cNvPr>
          <p:cNvGrpSpPr/>
          <p:nvPr/>
        </p:nvGrpSpPr>
        <p:grpSpPr>
          <a:xfrm>
            <a:off x="9213344" y="1640816"/>
            <a:ext cx="2171496" cy="3124389"/>
            <a:chOff x="663389" y="2340521"/>
            <a:chExt cx="2171496" cy="3124389"/>
          </a:xfrm>
        </p:grpSpPr>
        <p:sp>
          <p:nvSpPr>
            <p:cNvPr id="22" name="iṩļîḑè">
              <a:extLst>
                <a:ext uri="{FF2B5EF4-FFF2-40B4-BE49-F238E27FC236}">
                  <a16:creationId xmlns:a16="http://schemas.microsoft.com/office/drawing/2014/main" id="{F0B84D19-4E22-A892-8223-6762C6D8C542}"/>
                </a:ext>
              </a:extLst>
            </p:cNvPr>
            <p:cNvSpPr/>
            <p:nvPr/>
          </p:nvSpPr>
          <p:spPr>
            <a:xfrm>
              <a:off x="663389" y="2340521"/>
              <a:ext cx="2171496" cy="3124389"/>
            </a:xfrm>
            <a:custGeom>
              <a:avLst/>
              <a:gdLst>
                <a:gd name="connsiteX0" fmla="*/ 0 w 2316480"/>
                <a:gd name="connsiteY0" fmla="*/ 0 h 3510455"/>
                <a:gd name="connsiteX1" fmla="*/ 2316480 w 2316480"/>
                <a:gd name="connsiteY1" fmla="*/ 0 h 3510455"/>
                <a:gd name="connsiteX2" fmla="*/ 2316480 w 2316480"/>
                <a:gd name="connsiteY2" fmla="*/ 3510455 h 3510455"/>
                <a:gd name="connsiteX3" fmla="*/ 0 w 2316480"/>
                <a:gd name="connsiteY3" fmla="*/ 3510455 h 351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6480" h="3510455">
                  <a:moveTo>
                    <a:pt x="0" y="0"/>
                  </a:moveTo>
                  <a:lnTo>
                    <a:pt x="2316480" y="0"/>
                  </a:lnTo>
                  <a:lnTo>
                    <a:pt x="2316480" y="3510455"/>
                  </a:lnTo>
                  <a:lnTo>
                    <a:pt x="0" y="3510455"/>
                  </a:lnTo>
                  <a:close/>
                </a:path>
              </a:pathLst>
            </a:custGeom>
            <a:solidFill>
              <a:schemeClr val="tx2">
                <a:lumMod val="75000"/>
                <a:alpha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2800"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  <a:sym typeface="字魂36号-正文宋楷" panose="02000000000000000000" pitchFamily="2" charset="-122"/>
              </a:endParaRPr>
            </a:p>
          </p:txBody>
        </p:sp>
        <p:sp>
          <p:nvSpPr>
            <p:cNvPr id="24" name="iṩḻîdê">
              <a:extLst>
                <a:ext uri="{FF2B5EF4-FFF2-40B4-BE49-F238E27FC236}">
                  <a16:creationId xmlns:a16="http://schemas.microsoft.com/office/drawing/2014/main" id="{B009F9B8-2A07-02CB-01C6-B04AFAC6ABD6}"/>
                </a:ext>
              </a:extLst>
            </p:cNvPr>
            <p:cNvSpPr txBox="1"/>
            <p:nvPr/>
          </p:nvSpPr>
          <p:spPr>
            <a:xfrm>
              <a:off x="1043459" y="2505336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latin typeface="Montserrat Medium" panose="00000600000000000000" charset="0"/>
                <a:ea typeface="Montserrat Medium" panose="00000600000000000000" charset="0"/>
                <a:cs typeface="Montserrat Medium" panose="00000600000000000000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73C42D7-88C2-D45A-B451-FF8187F41FDB}"/>
              </a:ext>
            </a:extLst>
          </p:cNvPr>
          <p:cNvSpPr txBox="1"/>
          <p:nvPr/>
        </p:nvSpPr>
        <p:spPr>
          <a:xfrm>
            <a:off x="6548654" y="1823742"/>
            <a:ext cx="2344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ให้คำแนะนำอย่างจริงใจ</a:t>
            </a:r>
            <a:endParaRPr lang="en-US" sz="1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50C47C-4A1F-C55C-FA1C-7B5E451F217B}"/>
              </a:ext>
            </a:extLst>
          </p:cNvPr>
          <p:cNvSpPr txBox="1"/>
          <p:nvPr/>
        </p:nvSpPr>
        <p:spPr>
          <a:xfrm>
            <a:off x="9145774" y="1833508"/>
            <a:ext cx="2332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การติดตามผลอย่าง</a:t>
            </a:r>
            <a:r>
              <a:rPr lang="en-US" sz="1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 </a:t>
            </a:r>
            <a:r>
              <a:rPr lang="th-TH" sz="1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ต่อเนื่อง</a:t>
            </a:r>
            <a:endParaRPr lang="en-US" sz="1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2050" name="Picture 2" descr="ภาพถ่ายของผู้ชายเชิงบวกสนใจข้อความส่วนลดที่น่าทึ่งดูพื้นที่ว่างได้ยินพื้นหลังสีสดใสที� - การฟัง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EB504C32-7005-62A0-B059-ECB7D42B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2" y="2423935"/>
            <a:ext cx="2171496" cy="14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เพื่อนสองคนคุยกันในสวนสาธารณะดื่มกาแฟ - การฟัง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5DC7CE72-8F85-82E6-2E7A-E6B8C647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269" y="2464550"/>
            <a:ext cx="2171496" cy="144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ผู้หญิงสองคนในการสนทนาอย่างลึกซึ้งแสดงความเห็นอกเห็นใจและการสนับสนุน - การฟัง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C2190FD4-1F9C-6439-7EDD-877CB6A5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54" y="2476399"/>
            <a:ext cx="2139610" cy="140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ชายหนุ่มอินเดียยิ้มฟังข้อความเสียงที่น่ารื่นรมย์ - การฟัง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58944DEC-D15D-ED37-3E05-43430DD6E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35" y="2479178"/>
            <a:ext cx="2139610" cy="14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B55475-EB3E-93F4-B384-E1C4CD1CE489}"/>
              </a:ext>
            </a:extLst>
          </p:cNvPr>
          <p:cNvSpPr txBox="1"/>
          <p:nvPr/>
        </p:nvSpPr>
        <p:spPr>
          <a:xfrm>
            <a:off x="1000196" y="4962097"/>
            <a:ext cx="21910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การรับฟังลูกค้าหรือคู่สนทนาอย่างเต็มใจเข้าใจความต้องการความรู้สึก และปัญหาของลูกค้าไม่ใช่แค่รอฟังเพื่อพูดตอบกลับ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E3D734-F67B-21BD-5747-CBD617D18AD3}"/>
              </a:ext>
            </a:extLst>
          </p:cNvPr>
          <p:cNvSpPr txBox="1"/>
          <p:nvPr/>
        </p:nvSpPr>
        <p:spPr>
          <a:xfrm>
            <a:off x="3696192" y="4976928"/>
            <a:ext cx="219100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การสื่อสารให้ลูกค้ารู้สึกว่าเราเข้าใจความรู้สึกความต้องการ หรือปัญหาของลูกค้า และใส่ใจที่จะช่วยแก้ไขหรือสนับสนุนลูกค้า ไม่ใช่แค่ขายสินค้า แต่ทำให้ลูกค้ารู้สึกว่าเราอยู่ข้างเขา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D6342E-5BEF-7C41-EE1F-E8711CC3603A}"/>
              </a:ext>
            </a:extLst>
          </p:cNvPr>
          <p:cNvSpPr txBox="1"/>
          <p:nvPr/>
        </p:nvSpPr>
        <p:spPr>
          <a:xfrm>
            <a:off x="6548654" y="5005516"/>
            <a:ext cx="21396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การแนะนำลูกค้าด้วยความตั้งใจช่วยเหลือจริงๆ ไม่ใช่แค่เสนอเพื่อขายแต่เพื่อให้ลูกค้าได้ประโยชน์สูงสุด และสร้างความเชื่อมั่นในระยะยาว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8716E4-2984-31D3-63E5-3F1B886332A1}"/>
              </a:ext>
            </a:extLst>
          </p:cNvPr>
          <p:cNvSpPr txBox="1"/>
          <p:nvPr/>
        </p:nvSpPr>
        <p:spPr>
          <a:xfrm>
            <a:off x="9213342" y="5041750"/>
            <a:ext cx="233293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การสื่อสารกับลูกค้าอย่างสม่ำเสมอหลังจากการขาย ให้บริการเพื่อสร้างความสัมพันธ์ รักษาความพึงพอใจและเปิดโอกาสให้ลูกค้ากลับมาซื้อซ้ำ</a:t>
            </a:r>
          </a:p>
        </p:txBody>
      </p:sp>
    </p:spTree>
    <p:extLst>
      <p:ext uri="{BB962C8B-B14F-4D97-AF65-F5344CB8AC3E}">
        <p14:creationId xmlns:p14="http://schemas.microsoft.com/office/powerpoint/2010/main" val="10196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FE7383-0CB2-D8F1-4771-7B80ECF5EEE1}"/>
              </a:ext>
            </a:extLst>
          </p:cNvPr>
          <p:cNvSpPr txBox="1"/>
          <p:nvPr/>
        </p:nvSpPr>
        <p:spPr>
          <a:xfrm>
            <a:off x="3286628" y="121183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Prompt" panose="00000500000000000000" pitchFamily="2" charset="-34"/>
                <a:cs typeface="Prompt" panose="00000500000000000000" pitchFamily="2" charset="-34"/>
              </a:rPr>
              <a:t>Workshop / Role Play</a:t>
            </a:r>
            <a:r>
              <a:rPr lang="th-TH" sz="4000" b="1" dirty="0">
                <a:latin typeface="Prompt" panose="00000500000000000000" pitchFamily="2" charset="-34"/>
                <a:ea typeface="Montserrat Medium" panose="00000600000000000000" charset="0"/>
                <a:cs typeface="Prompt" panose="00000500000000000000" pitchFamily="2" charset="-34"/>
                <a:sym typeface="字魂36号-正文宋楷" panose="02000000000000000000" pitchFamily="2" charset="-122"/>
              </a:rPr>
              <a:t> 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93EA0-7618-F747-19C9-F134F7946EC9}"/>
              </a:ext>
            </a:extLst>
          </p:cNvPr>
          <p:cNvSpPr txBox="1"/>
          <p:nvPr/>
        </p:nvSpPr>
        <p:spPr>
          <a:xfrm>
            <a:off x="1820778" y="3702026"/>
            <a:ext cx="882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Open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9F85E-C0A7-D986-7D59-08D0B8D1E65C}"/>
              </a:ext>
            </a:extLst>
          </p:cNvPr>
          <p:cNvSpPr txBox="1"/>
          <p:nvPr/>
        </p:nvSpPr>
        <p:spPr>
          <a:xfrm>
            <a:off x="3286628" y="37350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Reconfirm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B09527-88C4-B208-DECB-DC33409FE5DC}"/>
              </a:ext>
            </a:extLst>
          </p:cNvPr>
          <p:cNvSpPr txBox="1"/>
          <p:nvPr/>
        </p:nvSpPr>
        <p:spPr>
          <a:xfrm>
            <a:off x="5041232" y="37309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แคร์ก่อนขาย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CABFCB-C834-702B-816F-8661E653E9ED}"/>
              </a:ext>
            </a:extLst>
          </p:cNvPr>
          <p:cNvSpPr txBox="1"/>
          <p:nvPr/>
        </p:nvSpPr>
        <p:spPr>
          <a:xfrm>
            <a:off x="6930190" y="37213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แนะนำสินค้า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A49745-96EA-B90E-4072-36C2D9AC66DD}"/>
              </a:ext>
            </a:extLst>
          </p:cNvPr>
          <p:cNvSpPr txBox="1"/>
          <p:nvPr/>
        </p:nvSpPr>
        <p:spPr>
          <a:xfrm>
            <a:off x="8740943" y="36856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Promotion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17A10B-D899-BA8A-D3DE-2287C02EC05A}"/>
              </a:ext>
            </a:extLst>
          </p:cNvPr>
          <p:cNvSpPr txBox="1"/>
          <p:nvPr/>
        </p:nvSpPr>
        <p:spPr>
          <a:xfrm>
            <a:off x="10537658" y="3714133"/>
            <a:ext cx="616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Closing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D43485-7DF5-39C2-08DB-A5871C3F8373}"/>
              </a:ext>
            </a:extLst>
          </p:cNvPr>
          <p:cNvSpPr txBox="1"/>
          <p:nvPr/>
        </p:nvSpPr>
        <p:spPr>
          <a:xfrm>
            <a:off x="2261936" y="2756590"/>
            <a:ext cx="12929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 โจทย์ </a:t>
            </a:r>
            <a:r>
              <a:rPr lang="en-US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: </a:t>
            </a:r>
            <a:r>
              <a:rPr lang="th-TH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ให้ผู้เข้าร่วมอบรม (จับคู่)   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คนหนึ่งเป็น 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ผู้ขาย  </a:t>
            </a:r>
            <a:r>
              <a:rPr lang="th-TH" dirty="0">
                <a:latin typeface="Prompt" panose="00000500000000000000" pitchFamily="2" charset="-34"/>
                <a:cs typeface="Prompt" panose="00000500000000000000" pitchFamily="2" charset="-34"/>
              </a:rPr>
              <a:t>อีกคนเป็น 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ลูกค้า</a:t>
            </a:r>
            <a:endParaRPr lang="th-TH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th-TH" sz="1800" b="1" i="0" dirty="0">
              <a:solidFill>
                <a:srgbClr val="1F1F1F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29CE5B9-D829-4590-2EDA-99B2EDBBC852}"/>
              </a:ext>
            </a:extLst>
          </p:cNvPr>
          <p:cNvCxnSpPr>
            <a:stCxn id="7" idx="3"/>
          </p:cNvCxnSpPr>
          <p:nvPr/>
        </p:nvCxnSpPr>
        <p:spPr>
          <a:xfrm>
            <a:off x="2703093" y="3886692"/>
            <a:ext cx="48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3856BBB-E3BF-6911-4A3F-74F1E7A1D6AD}"/>
              </a:ext>
            </a:extLst>
          </p:cNvPr>
          <p:cNvCxnSpPr/>
          <p:nvPr/>
        </p:nvCxnSpPr>
        <p:spPr>
          <a:xfrm>
            <a:off x="10052382" y="3851060"/>
            <a:ext cx="48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C978E38-5ADA-19F6-73F2-C04A5A581C66}"/>
              </a:ext>
            </a:extLst>
          </p:cNvPr>
          <p:cNvCxnSpPr/>
          <p:nvPr/>
        </p:nvCxnSpPr>
        <p:spPr>
          <a:xfrm>
            <a:off x="6444914" y="3870272"/>
            <a:ext cx="48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F4D02C-D523-D583-6627-07340EAB9208}"/>
              </a:ext>
            </a:extLst>
          </p:cNvPr>
          <p:cNvCxnSpPr/>
          <p:nvPr/>
        </p:nvCxnSpPr>
        <p:spPr>
          <a:xfrm>
            <a:off x="4555956" y="3886692"/>
            <a:ext cx="48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F75059-6FF5-8968-B251-BC719840B1D3}"/>
              </a:ext>
            </a:extLst>
          </p:cNvPr>
          <p:cNvCxnSpPr/>
          <p:nvPr/>
        </p:nvCxnSpPr>
        <p:spPr>
          <a:xfrm>
            <a:off x="8241628" y="3851060"/>
            <a:ext cx="4852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73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DA7AAF-8324-5FFD-5086-FD3EF43386B7}"/>
              </a:ext>
            </a:extLst>
          </p:cNvPr>
          <p:cNvSpPr txBox="1"/>
          <p:nvPr/>
        </p:nvSpPr>
        <p:spPr>
          <a:xfrm>
            <a:off x="1331494" y="2659559"/>
            <a:ext cx="67045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latin typeface="Prompt" panose="00000500000000000000" pitchFamily="2" charset="-34"/>
                <a:cs typeface="Prompt" panose="00000500000000000000" pitchFamily="2" charset="-34"/>
              </a:rPr>
              <a:t>แบบประเมิน</a:t>
            </a:r>
            <a:endParaRPr lang="en-US" sz="4400" dirty="0"/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F5E975B-4D9F-D970-7039-636121997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00" y="922343"/>
            <a:ext cx="4717382" cy="471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796216E-42DD-2360-CE89-17185EADB67C}"/>
              </a:ext>
            </a:extLst>
          </p:cNvPr>
          <p:cNvSpPr txBox="1"/>
          <p:nvPr/>
        </p:nvSpPr>
        <p:spPr>
          <a:xfrm>
            <a:off x="5901408" y="2274838"/>
            <a:ext cx="60984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i="0" dirty="0">
                <a:solidFill>
                  <a:srgbClr val="1F1F1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การทำความเข้าใจความต้องการของลูกค้าอย่างแท้จริง</a:t>
            </a:r>
          </a:p>
          <a:p>
            <a:r>
              <a:rPr lang="th-TH" sz="1600" i="0" dirty="0">
                <a:solidFill>
                  <a:srgbClr val="1F1F1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และเสนอสินค้า</a:t>
            </a:r>
            <a:r>
              <a:rPr lang="th-TH" sz="1600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</a:t>
            </a:r>
            <a:r>
              <a:rPr lang="th-TH" sz="1600" i="0" dirty="0">
                <a:solidFill>
                  <a:srgbClr val="1F1F1F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บริการที่สามารถตอบสนองความต้องการของลูกค้า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โดยมุ่งเน้นการสร้างความสัมพันธ์และความเชื่อใจ </a:t>
            </a:r>
          </a:p>
          <a:p>
            <a:endParaRPr lang="th-TH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ทำให้ลูกค้าเกิดความพึงพอใจ และ สามารถเป็นลูกค้าประจำได้ในระยะยาว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ผ่านการบริการที่ดี รวมถึงการติดตามผลอย่างสม่ำเสมอ 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และการแก้ไขปัญหาที่เกิดขึ้นได้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E214B-CC2D-CEE6-B79B-0733C745DED3}"/>
              </a:ext>
            </a:extLst>
          </p:cNvPr>
          <p:cNvSpPr/>
          <p:nvPr/>
        </p:nvSpPr>
        <p:spPr>
          <a:xfrm>
            <a:off x="-174988" y="0"/>
            <a:ext cx="5920695" cy="6858000"/>
          </a:xfrm>
          <a:prstGeom prst="rect">
            <a:avLst/>
          </a:prstGeom>
          <a:solidFill>
            <a:srgbClr val="3B180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b="1" dirty="0">
                <a:solidFill>
                  <a:srgbClr val="1F1F1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      </a:t>
            </a:r>
            <a:r>
              <a:rPr lang="th-TH" sz="36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ความสำคัญของการขาย</a:t>
            </a:r>
            <a:endParaRPr lang="en-US" sz="36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sz="32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0971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สุขภาพตาและการมองเห็น ผู้หญิงจับมือรูปหัวใจใกล้ดวงตา ภาพสต็อก">
            <a:extLst>
              <a:ext uri="{FF2B5EF4-FFF2-40B4-BE49-F238E27FC236}">
                <a16:creationId xmlns:a16="http://schemas.microsoft.com/office/drawing/2014/main" id="{5EA0FB82-575D-EA2E-2998-C20767834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 b="12547"/>
          <a:stretch>
            <a:fillRect/>
          </a:stretch>
        </p:blipFill>
        <p:spPr bwMode="auto">
          <a:xfrm>
            <a:off x="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DCAD18-E0FD-4635-5CCF-5816EC6D6BE7}"/>
              </a:ext>
            </a:extLst>
          </p:cNvPr>
          <p:cNvSpPr txBox="1"/>
          <p:nvPr/>
        </p:nvSpPr>
        <p:spPr>
          <a:xfrm>
            <a:off x="1710519" y="3157648"/>
            <a:ext cx="8962030" cy="1006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หัวใจหลักของการขาย</a:t>
            </a:r>
            <a:endParaRPr lang="th-TH" sz="4000" b="1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h-TH" sz="2800" b="1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(</a:t>
            </a:r>
            <a:r>
              <a:rPr lang="en-US" sz="2800" b="1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The core of sales</a:t>
            </a:r>
            <a:r>
              <a:rPr lang="th-TH" sz="2800" b="1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4621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6269CE10-5C4F-8E68-1E9A-BC8862FB3BEF}"/>
              </a:ext>
            </a:extLst>
          </p:cNvPr>
          <p:cNvSpPr txBox="1"/>
          <p:nvPr/>
        </p:nvSpPr>
        <p:spPr>
          <a:xfrm>
            <a:off x="6921826" y="2409881"/>
            <a:ext cx="6587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เข้าใจความต้องการของลูกค้า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Customer Needs)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F4A909-A329-7622-4603-BF98DDD3112D}"/>
              </a:ext>
            </a:extLst>
          </p:cNvPr>
          <p:cNvSpPr txBox="1"/>
          <p:nvPr/>
        </p:nvSpPr>
        <p:spPr>
          <a:xfrm>
            <a:off x="6921826" y="2890391"/>
            <a:ext cx="57229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ฟังและสอบถามเพื่อเข้าใจปัญหาความต้องการ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และความคาดหวังของลูกค้าเพื่อนำเสนอสินค้าหรือบริการ</a:t>
            </a: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ที่ตรงตามความต้องการของลูกค้า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2054" name="Picture 6" descr="พนักงานคอลเซ็นเตอร์ทํางานบนคอมพิวเตอร์ขณะพูดคุยกับลูกค้า ผู้หญิงสวมหูฟังและดูการประชุม - call center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E8323A60-DB7C-5730-5001-6AE1B1FB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4" y="968982"/>
            <a:ext cx="6754004" cy="450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482090-2A89-DD0A-662C-ACC930FEAC07}"/>
              </a:ext>
            </a:extLst>
          </p:cNvPr>
          <p:cNvSpPr txBox="1"/>
          <p:nvPr/>
        </p:nvSpPr>
        <p:spPr>
          <a:xfrm>
            <a:off x="175251" y="2661982"/>
            <a:ext cx="4231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การสื่อสารคุณค่า (</a:t>
            </a:r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Value Proposition</a:t>
            </a:r>
            <a:r>
              <a:rPr lang="en-US" sz="1800" dirty="0"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4E7F4-48FA-E46A-40BB-731AFEABAC94}"/>
              </a:ext>
            </a:extLst>
          </p:cNvPr>
          <p:cNvSpPr txBox="1"/>
          <p:nvPr/>
        </p:nvSpPr>
        <p:spPr>
          <a:xfrm>
            <a:off x="175251" y="3031314"/>
            <a:ext cx="52593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ให้ข้อมูลผลิตภัณฑ์ สามารถช่วยแก้ปัญหาให้กับลูกค้าได้อย่างไร (เน้นประโยชน์มากกว่าคุณสมบัติ)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3075" name="Picture 3" descr="call center workers. - call center 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A7E310E6-8049-F1C3-1EE1-8A6428A4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26" y="899683"/>
            <a:ext cx="6766323" cy="45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3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BBD6C97-23C8-DAA0-8C62-841AC1CA3D9B}"/>
              </a:ext>
            </a:extLst>
          </p:cNvPr>
          <p:cNvSpPr txBox="1"/>
          <p:nvPr/>
        </p:nvSpPr>
        <p:spPr>
          <a:xfrm>
            <a:off x="7641190" y="2721825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>
                <a:latin typeface="Prompt" panose="00000500000000000000" pitchFamily="2" charset="-34"/>
                <a:cs typeface="Prompt" panose="00000500000000000000" pitchFamily="2" charset="-34"/>
              </a:rPr>
              <a:t>สร้างความน่าเชื่อถือ (</a:t>
            </a:r>
            <a:r>
              <a:rPr lang="en-US" sz="1800" b="1" dirty="0">
                <a:latin typeface="Prompt" panose="00000500000000000000" pitchFamily="2" charset="-34"/>
                <a:cs typeface="Prompt" panose="00000500000000000000" pitchFamily="2" charset="-34"/>
              </a:rPr>
              <a:t>Credibility &amp; Trust)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54CF09-EF04-8B16-113E-52EFC68BB39E}"/>
              </a:ext>
            </a:extLst>
          </p:cNvPr>
          <p:cNvSpPr txBox="1"/>
          <p:nvPr/>
        </p:nvSpPr>
        <p:spPr>
          <a:xfrm>
            <a:off x="7641190" y="3091157"/>
            <a:ext cx="5368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พูดตรงไปตรงมา</a:t>
            </a:r>
            <a:r>
              <a:rPr lang="en-US" sz="1600" dirty="0"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ให้ข้อมูลที่ถูกต้องและโปร่งใส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dirty="0">
                <a:latin typeface="Prompt" panose="00000500000000000000" pitchFamily="2" charset="-34"/>
                <a:cs typeface="Prompt" panose="00000500000000000000" pitchFamily="2" charset="-34"/>
              </a:rPr>
              <a:t>ลูกค้ามักจะซื้อกับคนที่ไว้ใจ หรือ แบรนด์ที่เชื่อถือได้</a:t>
            </a:r>
            <a:endParaRPr lang="en-US" sz="16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098" name="Picture 2" descr="โล่จับมือพร้อมเครื่องหมายถูกความปลอดภัยในการทํางานและการป้องกันประกันชีวิตแนวคิดการตร� - น่าเชื่อถือ 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530DDAAF-E284-8DF9-D40A-1B904E88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3" y="1058908"/>
            <a:ext cx="7110277" cy="47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26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ความคิดเห็นของลูกค้าแนวคิดการให้คะแนนที่ดีมือกดเครื่องหมายถูก ดีที่สุดของคุณภาพ ภาพสต็อก">
            <a:extLst>
              <a:ext uri="{FF2B5EF4-FFF2-40B4-BE49-F238E27FC236}">
                <a16:creationId xmlns:a16="http://schemas.microsoft.com/office/drawing/2014/main" id="{E3D7480F-86F0-89B6-24ED-611B7883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b="11496"/>
          <a:stretch>
            <a:fillRect/>
          </a:stretch>
        </p:blipFill>
        <p:spPr bwMode="auto">
          <a:xfrm>
            <a:off x="0" y="-2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6B1ED-E363-712E-6945-F3F809074522}"/>
              </a:ext>
            </a:extLst>
          </p:cNvPr>
          <p:cNvSpPr txBox="1"/>
          <p:nvPr/>
        </p:nvSpPr>
        <p:spPr>
          <a:xfrm>
            <a:off x="1005085" y="2379115"/>
            <a:ext cx="10515600" cy="2985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คุณสมบัติของนักขาย</a:t>
            </a:r>
            <a:endParaRPr lang="en-US" sz="4400" b="1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rPr>
              <a:t>(Qualities of a Salesperson)</a:t>
            </a:r>
            <a:endParaRPr lang="en-US" sz="2000" b="1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latin typeface="Prompt" panose="00000500000000000000" pitchFamily="2" charset="-34"/>
              <a:ea typeface="+mj-ea"/>
              <a:cs typeface="Prompt" panose="00000500000000000000" pitchFamily="2" charset="-34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388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A6B17B-F442-6DBF-C9C4-0C0388EC4E2F}"/>
              </a:ext>
            </a:extLst>
          </p:cNvPr>
          <p:cNvSpPr txBox="1"/>
          <p:nvPr/>
        </p:nvSpPr>
        <p:spPr>
          <a:xfrm>
            <a:off x="651551" y="4366269"/>
            <a:ext cx="42351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       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ความมุ่งมั่นและอดทน </a:t>
            </a:r>
            <a:endParaRPr lang="en-US" sz="16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Determination &amp; Perseverance</a:t>
            </a:r>
            <a:r>
              <a:rPr lang="th-TH" b="1" dirty="0">
                <a:latin typeface="Prompt" panose="00000500000000000000" pitchFamily="2" charset="-34"/>
                <a:cs typeface="Prompt" panose="00000500000000000000" pitchFamily="2" charset="-34"/>
              </a:rPr>
              <a:t>)</a:t>
            </a:r>
            <a:endParaRPr lang="en-US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7BA5F5-3DA4-C47F-49F2-9107B0E43CE6}"/>
              </a:ext>
            </a:extLst>
          </p:cNvPr>
          <p:cNvSpPr txBox="1"/>
          <p:nvPr/>
        </p:nvSpPr>
        <p:spPr>
          <a:xfrm>
            <a:off x="762393" y="5026690"/>
            <a:ext cx="3296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มีความ</a:t>
            </a:r>
            <a:r>
              <a:rPr lang="th-TH" sz="1400" dirty="0">
                <a:solidFill>
                  <a:srgbClr val="001D35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กระตือรือร้น</a:t>
            </a:r>
            <a:r>
              <a:rPr lang="th-TH" sz="1400" b="0" i="0" dirty="0">
                <a:solidFill>
                  <a:srgbClr val="001D35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ในการสร้างยอดขายและไม่ย่อท้อต่อแรงกดดันหรืออุปสรรค 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2C9E9-BCD3-6B54-8BAE-B570BC08A4FD}"/>
              </a:ext>
            </a:extLst>
          </p:cNvPr>
          <p:cNvSpPr txBox="1"/>
          <p:nvPr/>
        </p:nvSpPr>
        <p:spPr>
          <a:xfrm>
            <a:off x="5005597" y="4384079"/>
            <a:ext cx="314425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Prompt" panose="00000500000000000000" pitchFamily="2" charset="-34"/>
                <a:cs typeface="Prompt" panose="00000500000000000000" pitchFamily="2" charset="-34"/>
              </a:rPr>
              <a:t>  </a:t>
            </a:r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ความซื่อสัตย์และจริงใจ</a:t>
            </a:r>
            <a:endParaRPr lang="en-US" sz="16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 (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Honesty &amp; Sincerity)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EF9BF5-C45F-2957-3952-BBC5B772E77F}"/>
              </a:ext>
            </a:extLst>
          </p:cNvPr>
          <p:cNvSpPr txBox="1"/>
          <p:nvPr/>
        </p:nvSpPr>
        <p:spPr>
          <a:xfrm>
            <a:off x="4601158" y="5026690"/>
            <a:ext cx="3667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สร้างความไว้วางใจกับลูกค้าด้วยการนำเสนอข้อมูลที่ตรงไปตรงมาและมีความรับผิดชอบ 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F6675-2299-67C4-CEE1-C141DE32261C}"/>
              </a:ext>
            </a:extLst>
          </p:cNvPr>
          <p:cNvSpPr txBox="1"/>
          <p:nvPr/>
        </p:nvSpPr>
        <p:spPr>
          <a:xfrm>
            <a:off x="8922519" y="4356610"/>
            <a:ext cx="2955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ความเข้าใจในผลิตภัณฑ์</a:t>
            </a:r>
            <a:endParaRPr lang="en-US" sz="1600" b="1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600" b="1" dirty="0"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1600" b="1" dirty="0">
                <a:latin typeface="Prompt" panose="00000500000000000000" pitchFamily="2" charset="-34"/>
                <a:cs typeface="Prompt" panose="00000500000000000000" pitchFamily="2" charset="-34"/>
              </a:rPr>
              <a:t>Product Knowledge)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B6CCD8-CEB4-7086-ADD7-D86B4FEBB133}"/>
              </a:ext>
            </a:extLst>
          </p:cNvPr>
          <p:cNvSpPr txBox="1"/>
          <p:nvPr/>
        </p:nvSpPr>
        <p:spPr>
          <a:xfrm>
            <a:off x="8149849" y="4996278"/>
            <a:ext cx="426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รู้และเข้าใจในสินค้าหรือบริการที่ตนเองขายเป็นอย่างดี 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  <a:p>
            <a:r>
              <a:rPr lang="th-TH" sz="1400" dirty="0">
                <a:latin typeface="Prompt" panose="00000500000000000000" pitchFamily="2" charset="-34"/>
                <a:cs typeface="Prompt" panose="00000500000000000000" pitchFamily="2" charset="-34"/>
              </a:rPr>
              <a:t>สามารถให้ข้อมูลและคำแนะนำแก่ลูกค้าได้อย่างถูกต้อง </a:t>
            </a:r>
            <a:endParaRPr lang="en-US" sz="14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6146" name="Picture 2" descr="โทรออก, โทรศัพท์, ผู้หญิง, หนุ่มสาว">
            <a:extLst>
              <a:ext uri="{FF2B5EF4-FFF2-40B4-BE49-F238E27FC236}">
                <a16:creationId xmlns:a16="http://schemas.microsoft.com/office/drawing/2014/main" id="{F108B394-7667-6981-59C7-73900314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5" y="1588559"/>
            <a:ext cx="4046623" cy="26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สํารวจพื้นผิวและสีของผ้าโดยละเอียด - คุณสมบัติของนักขาย ภาพสต็อก ภาพถ่ายและรูปภาพปลอดค่าลิขสิทธิ์">
            <a:extLst>
              <a:ext uri="{FF2B5EF4-FFF2-40B4-BE49-F238E27FC236}">
                <a16:creationId xmlns:a16="http://schemas.microsoft.com/office/drawing/2014/main" id="{D4F7F6B0-5184-E4F8-A2A4-ED6F54FE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79" y="1588559"/>
            <a:ext cx="3868410" cy="269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นักธุรกิจชี้ห้าดาวเรืองแสงสีทองพร้อมพื้นที่คัดลอกสําหรับการประเมินลูกค้าทบทวนคุณภาพแล�">
            <a:extLst>
              <a:ext uri="{FF2B5EF4-FFF2-40B4-BE49-F238E27FC236}">
                <a16:creationId xmlns:a16="http://schemas.microsoft.com/office/drawing/2014/main" id="{0E22F956-4EC0-B9BD-8897-4F19510F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04" y="1588559"/>
            <a:ext cx="3830618" cy="27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5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1255</Words>
  <Application>Microsoft Office PowerPoint</Application>
  <PresentationFormat>Widescreen</PresentationFormat>
  <Paragraphs>173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Google Sans</vt:lpstr>
      <vt:lpstr>Montserrat Medium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CPSD-04</dc:creator>
  <cp:lastModifiedBy>CPSD-04</cp:lastModifiedBy>
  <cp:revision>105</cp:revision>
  <dcterms:created xsi:type="dcterms:W3CDTF">2025-09-21T11:18:11Z</dcterms:created>
  <dcterms:modified xsi:type="dcterms:W3CDTF">2025-09-30T01:09:49Z</dcterms:modified>
</cp:coreProperties>
</file>