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1" r:id="rId3"/>
    <p:sldId id="6553" r:id="rId4"/>
    <p:sldId id="6552" r:id="rId5"/>
    <p:sldId id="6613" r:id="rId6"/>
    <p:sldId id="6621" r:id="rId7"/>
    <p:sldId id="6628" r:id="rId8"/>
    <p:sldId id="258" r:id="rId9"/>
    <p:sldId id="6560" r:id="rId10"/>
    <p:sldId id="6634" r:id="rId11"/>
    <p:sldId id="6627" r:id="rId12"/>
    <p:sldId id="6624" r:id="rId13"/>
    <p:sldId id="6632" r:id="rId14"/>
    <p:sldId id="6623" r:id="rId15"/>
    <p:sldId id="6625" r:id="rId16"/>
    <p:sldId id="6635" r:id="rId17"/>
    <p:sldId id="6629" r:id="rId18"/>
    <p:sldId id="6626" r:id="rId19"/>
    <p:sldId id="66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1B698-C840-4189-8827-E9E6E2983A8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EBC73-7220-44E8-A765-7DBE82BBBE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7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EBC73-7220-44E8-A765-7DBE82BBBE0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91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7858A-6A1F-427C-9F96-0F56DF1E48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5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BD378-2534-C836-5474-B001EBB93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95009-0341-5B7D-10D1-2743EC822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C2DD30-A06B-482C-F7FD-EB06B3B3D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6C9B9-855F-43A1-68AE-4D5EBE42B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A9693-3A35-42F9-A279-E714C07A400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1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339CC-FBEE-705F-D48F-EFCDBCAA4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DE4CD-916D-2192-C9C5-D3391519D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F19F8-E212-0D1C-F526-488B34DCB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590CC-76CD-1521-BA15-1EA68342D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A9693-3A35-42F9-A279-E714C07A40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4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91E4-CFBB-EA95-6F65-EA9C9FAD6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3B10D-AACE-0C6E-AF87-4D8E6BAB3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B9A7-167F-5F38-D03B-52154B51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57CAC-20DE-23F4-2F15-569DBA7A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7BF8F-8053-0DC8-2006-4950C539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4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91B3E-375F-5C01-A240-B074A75D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AA988-8DE0-FCF2-4B0F-594B97621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5E386-403D-BAAF-87BB-CE06CA97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60D93-47C9-0C02-58D6-9696DD7CB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2CCFF-2FB7-AC1C-9230-B5B1E13B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16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D6B04D-A8CC-B5BB-AFD7-9B5B24A46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2FCA5-8998-5F88-2EDA-074DE225B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67AE5-A9AE-B07F-D8C6-D75C492E3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D2F0E-24CA-D490-523F-31845956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CF254-2B51-4062-CE50-799ADF9F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3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5B30-30DF-BAA1-1476-74B2CC3A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5D723-A501-99ED-B7B1-C8D6633B9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54FCB-B707-2F34-75E9-1A7053C8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02A1E-E3A0-DAA7-37E6-9741EEFB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ED828-ADC1-6E93-4E92-A1BBC2DD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F14E-2993-EBD0-491B-DC055BBE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2E397-98A6-7D13-C3A2-49DAEFE87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0160B-6A34-5BF0-2390-9D6E72BA4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B6476-FF22-8BC7-4BD4-5BF3E0DC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27DA-A703-619D-9CEF-26604C7E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7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6269-15A8-0304-7451-E4626AAD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ADF7B-C6A1-2EA1-F3D9-6C62F727E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E0668-D6A4-17C5-B0B9-1CCE33775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28941-7155-B670-C53E-C645BDC4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EB5E2-7330-CD8D-397E-72C54AD1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ED0EA-7C04-0D09-5B6C-28161CAF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7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B0B06-E0AA-DF01-C358-118E0441D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FA1F2-76FC-FB38-C6B9-A1CE10D58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922B9-F53A-F465-88A0-5B8E9061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B1C9FF-5252-B75E-DA0E-9F5A9C8AF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04339-312E-0F3A-1883-CB14365D0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FFDCC-1E4C-B8BC-BDFD-90A406C4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CE29F-C712-F5DB-23D6-9BE1930B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8DECB-22A8-8AAA-85BC-BE960627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2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D094B-059B-ABB2-BA38-6ECE6866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65CAF-1D79-4512-197A-D903567F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A6C04-F495-5973-F869-2FBF944B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DE72A-5C92-D5C0-05B4-E6A6296A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2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F5F3F3-691E-CCC4-2E80-22ECA78C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FAD23-FA54-CAFD-DA62-F45D7573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FBCF8-6E37-E292-A9AD-4260F6F0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15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F4DE5-AE3A-6884-F14F-A7EC8C12C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3D8DF-065F-7202-46D9-6C3C1FFB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A300D-E43B-65DD-EC86-78361718A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671EE-30A5-8B67-3261-38FF15997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E18-8AAF-AFF2-1873-6B3F67FBB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45D1D-F96C-9599-A311-F16DFB418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3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6E9B-5DD8-F097-4B83-569EC55F0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BF427C-BAD0-FCA8-B220-8EA9CB6F5D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C4108-B959-D37E-F4CF-DEF63C9A3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3F5D5-48D5-E7EB-C8EC-1AEAB266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4D3DB-ACD1-226A-0870-8239ACC8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9A10F-1B27-7A62-39E4-6CBA7272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0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94AA3-7B7D-BDCE-72AF-3591D7FF7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A6351-1750-49F7-878D-D38269E94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9D3C7-7927-745F-0F0D-0A16715A4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32691B-59C9-4C66-8264-48033C932A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59FF8-2E2F-BAEE-C5C8-E9475EAF7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37F0E-B59C-3519-AEA7-35BA1A479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6B4590-3078-4F1C-B685-BC67BFCF2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8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49eAy8pV-M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people shaking hands&#10;&#10;AI-generated content may be incorrect.">
            <a:extLst>
              <a:ext uri="{FF2B5EF4-FFF2-40B4-BE49-F238E27FC236}">
                <a16:creationId xmlns:a16="http://schemas.microsoft.com/office/drawing/2014/main" id="{873154C0-EDA9-2182-BCDE-7338AC377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59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DFA869-6FF8-E54D-C8B1-D2F552DADE92}"/>
              </a:ext>
            </a:extLst>
          </p:cNvPr>
          <p:cNvSpPr/>
          <p:nvPr/>
        </p:nvSpPr>
        <p:spPr>
          <a:xfrm>
            <a:off x="4383314" y="2543628"/>
            <a:ext cx="7808686" cy="1770743"/>
          </a:xfrm>
          <a:prstGeom prst="rect">
            <a:avLst/>
          </a:prstGeom>
          <a:gradFill>
            <a:gsLst>
              <a:gs pos="0">
                <a:schemeClr val="bg1">
                  <a:alpha val="20000"/>
                </a:schemeClr>
              </a:gs>
              <a:gs pos="41000">
                <a:schemeClr val="bg1">
                  <a:alpha val="79000"/>
                </a:schemeClr>
              </a:gs>
              <a:gs pos="83000">
                <a:schemeClr val="bg1"/>
              </a:gs>
              <a:gs pos="100000">
                <a:schemeClr val="bg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0D963-9539-03F2-A3C5-41419F5CC1A0}"/>
              </a:ext>
            </a:extLst>
          </p:cNvPr>
          <p:cNvSpPr txBox="1"/>
          <p:nvPr/>
        </p:nvSpPr>
        <p:spPr>
          <a:xfrm>
            <a:off x="4731657" y="2767280"/>
            <a:ext cx="7460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C434C"/>
                </a:solidFill>
                <a:latin typeface="Aptos Black" panose="020B0004020202020204" pitchFamily="34" charset="0"/>
              </a:rPr>
              <a:t>WRITING COMMUNICATION </a:t>
            </a:r>
          </a:p>
          <a:p>
            <a:r>
              <a:rPr lang="en-US" sz="4000" b="1" dirty="0">
                <a:solidFill>
                  <a:srgbClr val="1C434C"/>
                </a:solidFill>
                <a:latin typeface="Aptos Black" panose="020B0004020202020204" pitchFamily="34" charset="0"/>
              </a:rPr>
              <a:t>WITH WORKSHOP</a:t>
            </a:r>
          </a:p>
        </p:txBody>
      </p:sp>
    </p:spTree>
    <p:extLst>
      <p:ext uri="{BB962C8B-B14F-4D97-AF65-F5344CB8AC3E}">
        <p14:creationId xmlns:p14="http://schemas.microsoft.com/office/powerpoint/2010/main" val="127425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4136-852B-88F9-BB17-560920BD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357F75-21F4-AB22-3479-27D4D3887C7B}"/>
              </a:ext>
            </a:extLst>
          </p:cNvPr>
          <p:cNvSpPr txBox="1"/>
          <p:nvPr/>
        </p:nvSpPr>
        <p:spPr>
          <a:xfrm>
            <a:off x="0" y="53386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rompt" panose="00000500000000000000" pitchFamily="2" charset="-34"/>
                <a:cs typeface="Prompt" panose="00000500000000000000" pitchFamily="2" charset="-34"/>
              </a:rPr>
              <a:t>WORKSHOP</a:t>
            </a:r>
            <a:endParaRPr lang="th-TH" sz="1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C9C522-A621-B21C-A347-ADBD63E628A6}"/>
              </a:ext>
            </a:extLst>
          </p:cNvPr>
          <p:cNvSpPr/>
          <p:nvPr/>
        </p:nvSpPr>
        <p:spPr>
          <a:xfrm>
            <a:off x="357554" y="1887416"/>
            <a:ext cx="11476892" cy="11476892"/>
          </a:xfrm>
          <a:prstGeom prst="roundRect">
            <a:avLst>
              <a:gd name="adj" fmla="val 10743"/>
            </a:avLst>
          </a:prstGeom>
          <a:solidFill>
            <a:srgbClr val="1C4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4D5B3-D6F3-5AA7-E3EA-31A440E76A1A}"/>
              </a:ext>
            </a:extLst>
          </p:cNvPr>
          <p:cNvSpPr txBox="1"/>
          <p:nvPr/>
        </p:nvSpPr>
        <p:spPr>
          <a:xfrm>
            <a:off x="5343132" y="2911507"/>
            <a:ext cx="67268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สร้าง </a:t>
            </a:r>
          </a:p>
          <a:p>
            <a:r>
              <a:rPr lang="en-US" sz="8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SCRIPT </a:t>
            </a:r>
          </a:p>
          <a:p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ตั้งคำถามเพื่อค้นหาปัญหา</a:t>
            </a:r>
            <a:br>
              <a:rPr lang="en-US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การร้องเรียน</a:t>
            </a:r>
            <a:endParaRPr lang="en-US" sz="40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56EE35-BE82-919B-EB74-876931BCE2B7}"/>
              </a:ext>
            </a:extLst>
          </p:cNvPr>
          <p:cNvGrpSpPr/>
          <p:nvPr/>
        </p:nvGrpSpPr>
        <p:grpSpPr>
          <a:xfrm>
            <a:off x="9559954" y="863324"/>
            <a:ext cx="1662104" cy="2048183"/>
            <a:chOff x="1359877" y="2807152"/>
            <a:chExt cx="2977662" cy="3669323"/>
          </a:xfrm>
        </p:grpSpPr>
        <p:sp>
          <p:nvSpPr>
            <p:cNvPr id="7" name="Rectangle: Folded Corner 6">
              <a:extLst>
                <a:ext uri="{FF2B5EF4-FFF2-40B4-BE49-F238E27FC236}">
                  <a16:creationId xmlns:a16="http://schemas.microsoft.com/office/drawing/2014/main" id="{8B81DAC7-5400-67DE-1DC2-A66615EF29CD}"/>
                </a:ext>
              </a:extLst>
            </p:cNvPr>
            <p:cNvSpPr/>
            <p:nvPr/>
          </p:nvSpPr>
          <p:spPr>
            <a:xfrm>
              <a:off x="1359877" y="2807152"/>
              <a:ext cx="2977662" cy="3669323"/>
            </a:xfrm>
            <a:prstGeom prst="foldedCorne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57D4702-5C95-F924-DA76-782A13688F39}"/>
                </a:ext>
              </a:extLst>
            </p:cNvPr>
            <p:cNvCxnSpPr/>
            <p:nvPr/>
          </p:nvCxnSpPr>
          <p:spPr>
            <a:xfrm>
              <a:off x="1676400" y="3634154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82385FF-CF6A-A124-13EE-AC6EF1921609}"/>
                </a:ext>
              </a:extLst>
            </p:cNvPr>
            <p:cNvCxnSpPr/>
            <p:nvPr/>
          </p:nvCxnSpPr>
          <p:spPr>
            <a:xfrm>
              <a:off x="1676400" y="3985846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6D45904-ED1A-2732-AC18-A1489BCC01A9}"/>
                </a:ext>
              </a:extLst>
            </p:cNvPr>
            <p:cNvCxnSpPr/>
            <p:nvPr/>
          </p:nvCxnSpPr>
          <p:spPr>
            <a:xfrm>
              <a:off x="1676400" y="4337538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B7C490-858E-A4D0-81A3-28EB487F21A9}"/>
                </a:ext>
              </a:extLst>
            </p:cNvPr>
            <p:cNvCxnSpPr/>
            <p:nvPr/>
          </p:nvCxnSpPr>
          <p:spPr>
            <a:xfrm>
              <a:off x="1676400" y="4724400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83B6CBC-623C-9C3E-6C0F-FF6CD28ADCA0}"/>
                </a:ext>
              </a:extLst>
            </p:cNvPr>
            <p:cNvCxnSpPr/>
            <p:nvPr/>
          </p:nvCxnSpPr>
          <p:spPr>
            <a:xfrm>
              <a:off x="1676400" y="5122984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8B953E3-A796-7374-9D15-FC3A97753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68" y="2911507"/>
            <a:ext cx="3523809" cy="3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25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B4F18-FE0D-1863-66BB-6F5B1FAEE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B7499B-1538-B4EF-7FE1-952358D178CA}"/>
              </a:ext>
            </a:extLst>
          </p:cNvPr>
          <p:cNvSpPr/>
          <p:nvPr/>
        </p:nvSpPr>
        <p:spPr>
          <a:xfrm>
            <a:off x="682907" y="0"/>
            <a:ext cx="5578997" cy="6858000"/>
          </a:xfrm>
          <a:prstGeom prst="rect">
            <a:avLst/>
          </a:prstGeom>
          <a:solidFill>
            <a:srgbClr val="1C4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A705D-3584-8184-EA36-0852B570E32B}"/>
              </a:ext>
            </a:extLst>
          </p:cNvPr>
          <p:cNvSpPr txBox="1"/>
          <p:nvPr/>
        </p:nvSpPr>
        <p:spPr>
          <a:xfrm>
            <a:off x="682906" y="511088"/>
            <a:ext cx="55789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</a:t>
            </a:r>
            <a:r>
              <a:rPr lang="en-US" sz="9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sz="9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WORKSHOP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4603E1-2C1C-AF12-F385-6B88D809CB9A}"/>
              </a:ext>
            </a:extLst>
          </p:cNvPr>
          <p:cNvSpPr/>
          <p:nvPr/>
        </p:nvSpPr>
        <p:spPr>
          <a:xfrm>
            <a:off x="682907" y="5004352"/>
            <a:ext cx="5578997" cy="3968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ภาษาที่ใช้</a:t>
            </a:r>
          </a:p>
          <a:p>
            <a:pPr algn="ctr"/>
            <a:r>
              <a:rPr lang="th-TH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ในการสื่อสาร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7B2E39-1C52-2434-2CE2-61D4A2068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3171" y="1051432"/>
            <a:ext cx="6266080" cy="580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95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12F23D-EBE6-3F33-CCDB-D23A57777874}"/>
              </a:ext>
            </a:extLst>
          </p:cNvPr>
          <p:cNvSpPr/>
          <p:nvPr/>
        </p:nvSpPr>
        <p:spPr>
          <a:xfrm>
            <a:off x="439479" y="372140"/>
            <a:ext cx="11313042" cy="6113720"/>
          </a:xfrm>
          <a:prstGeom prst="roundRect">
            <a:avLst>
              <a:gd name="adj" fmla="val 1214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E5B43-FCC1-B8B4-D7E9-C952C9C43949}"/>
              </a:ext>
            </a:extLst>
          </p:cNvPr>
          <p:cNvSpPr txBox="1">
            <a:spLocks/>
          </p:cNvSpPr>
          <p:nvPr/>
        </p:nvSpPr>
        <p:spPr>
          <a:xfrm>
            <a:off x="439479" y="3633860"/>
            <a:ext cx="11313042" cy="456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2400" b="1" dirty="0">
                <a:latin typeface="Prompt" panose="00000500000000000000" pitchFamily="2" charset="-34"/>
                <a:cs typeface="Prompt" panose="00000500000000000000" pitchFamily="2" charset="-34"/>
              </a:rPr>
              <a:t>ห้ามพนักงานหญิงนุ่งกางเกงใน วันนี้เพราะมีวิทยากรมาบรรยาย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12CBEB-3FC6-F578-75D8-CA4BC3DDEB8A}"/>
              </a:ext>
            </a:extLst>
          </p:cNvPr>
          <p:cNvSpPr/>
          <p:nvPr/>
        </p:nvSpPr>
        <p:spPr>
          <a:xfrm>
            <a:off x="0" y="595424"/>
            <a:ext cx="12192000" cy="116958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การเว้นวรรคที่ถูกต้อง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1193B1-E3B8-2AEF-74A8-AC4C657D0D6D}"/>
              </a:ext>
            </a:extLst>
          </p:cNvPr>
          <p:cNvSpPr txBox="1">
            <a:spLocks/>
          </p:cNvSpPr>
          <p:nvPr/>
        </p:nvSpPr>
        <p:spPr>
          <a:xfrm>
            <a:off x="439480" y="2148695"/>
            <a:ext cx="11313040" cy="456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2400" b="1" dirty="0">
                <a:latin typeface="Prompt" panose="00000500000000000000" pitchFamily="2" charset="-34"/>
                <a:cs typeface="Prompt" panose="00000500000000000000" pitchFamily="2" charset="-34"/>
              </a:rPr>
              <a:t>ในการชำเรา ต้องใช้มีดคมๆ ปาดตา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F469F6-6017-D353-14DF-C83CAAC1EE2A}"/>
              </a:ext>
            </a:extLst>
          </p:cNvPr>
          <p:cNvSpPr txBox="1">
            <a:spLocks/>
          </p:cNvSpPr>
          <p:nvPr/>
        </p:nvSpPr>
        <p:spPr>
          <a:xfrm>
            <a:off x="439477" y="2605527"/>
            <a:ext cx="11313043" cy="456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ในการชำ</a:t>
            </a:r>
            <a:r>
              <a:rPr lang="en-US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– </a:t>
            </a:r>
            <a:r>
              <a:rPr lang="th-TH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เราต้องใช้มีดคมๆ</a:t>
            </a:r>
            <a:r>
              <a:rPr lang="en-US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- </a:t>
            </a:r>
            <a:r>
              <a:rPr lang="th-TH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ปาดตา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23CBEA-2BBF-4D5E-4B19-C01ED8105C71}"/>
              </a:ext>
            </a:extLst>
          </p:cNvPr>
          <p:cNvSpPr txBox="1">
            <a:spLocks/>
          </p:cNvSpPr>
          <p:nvPr/>
        </p:nvSpPr>
        <p:spPr>
          <a:xfrm>
            <a:off x="439477" y="5092996"/>
            <a:ext cx="11313041" cy="456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2400" b="1" dirty="0">
                <a:latin typeface="Prompt" panose="00000500000000000000" pitchFamily="2" charset="-34"/>
                <a:cs typeface="Prompt" panose="00000500000000000000" pitchFamily="2" charset="-34"/>
              </a:rPr>
              <a:t>ฆ่าแหม่มปาดคอ หอยเหวอะหวะที่ชายหาดพัทยา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1B0998-ABC5-01C4-8386-6B18937E5D70}"/>
              </a:ext>
            </a:extLst>
          </p:cNvPr>
          <p:cNvSpPr txBox="1">
            <a:spLocks/>
          </p:cNvSpPr>
          <p:nvPr/>
        </p:nvSpPr>
        <p:spPr>
          <a:xfrm>
            <a:off x="439478" y="4064663"/>
            <a:ext cx="11313042" cy="456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ห้ามพนักงานหญิงนุ่งกางเกงในวันนี้</a:t>
            </a:r>
            <a:r>
              <a:rPr lang="en-US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- </a:t>
            </a:r>
            <a:r>
              <a:rPr lang="th-TH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เพราะมีวิทยากรมาบรรยาย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7E70A6-E552-D593-2860-741F15F3D62A}"/>
              </a:ext>
            </a:extLst>
          </p:cNvPr>
          <p:cNvSpPr txBox="1">
            <a:spLocks/>
          </p:cNvSpPr>
          <p:nvPr/>
        </p:nvSpPr>
        <p:spPr>
          <a:xfrm>
            <a:off x="439472" y="5582279"/>
            <a:ext cx="11313043" cy="456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ฆ่าแหม่มปาดคอหอย</a:t>
            </a:r>
            <a:r>
              <a:rPr lang="en-US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- </a:t>
            </a:r>
            <a:r>
              <a:rPr lang="th-TH" sz="2400" b="1" dirty="0">
                <a:solidFill>
                  <a:srgbClr val="00B05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เหวอะหวะที่ชายหาดพัทยา</a:t>
            </a:r>
          </a:p>
        </p:txBody>
      </p:sp>
    </p:spTree>
    <p:extLst>
      <p:ext uri="{BB962C8B-B14F-4D97-AF65-F5344CB8AC3E}">
        <p14:creationId xmlns:p14="http://schemas.microsoft.com/office/powerpoint/2010/main" val="355546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ครูเพ็ญศรี | เว้นวรรคผิด ชีวิตเปลี่ยน…">
            <a:hlinkClick r:id="" action="ppaction://media"/>
            <a:extLst>
              <a:ext uri="{FF2B5EF4-FFF2-40B4-BE49-F238E27FC236}">
                <a16:creationId xmlns:a16="http://schemas.microsoft.com/office/drawing/2014/main" id="{7FBDB74A-31D0-56A1-2B83-765C974D83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4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ไม่มีคำอธิบายรูปภาพ">
            <a:extLst>
              <a:ext uri="{FF2B5EF4-FFF2-40B4-BE49-F238E27FC236}">
                <a16:creationId xmlns:a16="http://schemas.microsoft.com/office/drawing/2014/main" id="{87A9B1DA-F516-1AC1-5C74-9F42B9CB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66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EAD7D3-6A7B-9430-C8D6-FA8288FC081E}"/>
              </a:ext>
            </a:extLst>
          </p:cNvPr>
          <p:cNvSpPr/>
          <p:nvPr/>
        </p:nvSpPr>
        <p:spPr>
          <a:xfrm>
            <a:off x="0" y="627322"/>
            <a:ext cx="12192000" cy="116958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ภาษาพูดและภาษาเขียน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12E273-7A4A-B9DD-A3E4-4D864FCECE2A}"/>
              </a:ext>
            </a:extLst>
          </p:cNvPr>
          <p:cNvSpPr/>
          <p:nvPr/>
        </p:nvSpPr>
        <p:spPr>
          <a:xfrm>
            <a:off x="1722473" y="2594344"/>
            <a:ext cx="4051005" cy="3317359"/>
          </a:xfrm>
          <a:prstGeom prst="roundRect">
            <a:avLst>
              <a:gd name="adj" fmla="val 1214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ได้</a:t>
            </a:r>
            <a:r>
              <a:rPr lang="th-TH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มั้ย</a:t>
            </a: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คะ</a:t>
            </a:r>
            <a:endParaRPr lang="en-US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ทางเจ้าหน้าที่</a:t>
            </a:r>
            <a:r>
              <a:rPr lang="th-TH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บอก</a:t>
            </a: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มาค่ะ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</a:t>
            </a: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ให้เรียบร้อยแล้วค่ะ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ตรวจ</a:t>
            </a:r>
            <a:r>
              <a:rPr lang="th-TH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ดู</a:t>
            </a: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ก่อนได้เลยนะคะ</a:t>
            </a:r>
            <a:endParaRPr lang="en-US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120C27-706D-533E-C782-1A68473AC7A1}"/>
              </a:ext>
            </a:extLst>
          </p:cNvPr>
          <p:cNvSpPr/>
          <p:nvPr/>
        </p:nvSpPr>
        <p:spPr>
          <a:xfrm>
            <a:off x="6418524" y="2594344"/>
            <a:ext cx="4051005" cy="3317359"/>
          </a:xfrm>
          <a:prstGeom prst="roundRect">
            <a:avLst>
              <a:gd name="adj" fmla="val 1214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ได้</a:t>
            </a:r>
            <a:r>
              <a:rPr lang="th-TH" dirty="0">
                <a:solidFill>
                  <a:schemeClr val="accent6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หรือไม่</a:t>
            </a: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คะ</a:t>
            </a:r>
            <a:endParaRPr lang="en-US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ทางเจ้าหน้าที่</a:t>
            </a:r>
            <a:r>
              <a:rPr lang="th-TH" dirty="0">
                <a:solidFill>
                  <a:schemeClr val="accent6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แจ้ง</a:t>
            </a: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มาค่ะ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accent6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ดำเนินการ</a:t>
            </a: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ให้เรียบร้อยแล้วค่ะ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accent6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ตรวจสอบ</a:t>
            </a:r>
            <a:r>
              <a:rPr lang="th-TH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ก่อนได้เลยนะคะ</a:t>
            </a:r>
            <a:endParaRPr lang="en-US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B04599-1457-25C5-80EE-54EBBFB52B99}"/>
              </a:ext>
            </a:extLst>
          </p:cNvPr>
          <p:cNvSpPr/>
          <p:nvPr/>
        </p:nvSpPr>
        <p:spPr>
          <a:xfrm>
            <a:off x="2344477" y="2371060"/>
            <a:ext cx="2806995" cy="446567"/>
          </a:xfrm>
          <a:prstGeom prst="roundRect">
            <a:avLst>
              <a:gd name="adj" fmla="val 50000"/>
            </a:avLst>
          </a:prstGeom>
          <a:solidFill>
            <a:srgbClr val="1C434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ภาษาพูด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D37AF3-5416-94C1-36E8-292A6F37972D}"/>
              </a:ext>
            </a:extLst>
          </p:cNvPr>
          <p:cNvSpPr/>
          <p:nvPr/>
        </p:nvSpPr>
        <p:spPr>
          <a:xfrm>
            <a:off x="7040528" y="2371060"/>
            <a:ext cx="2806995" cy="446567"/>
          </a:xfrm>
          <a:prstGeom prst="roundRect">
            <a:avLst>
              <a:gd name="adj" fmla="val 50000"/>
            </a:avLst>
          </a:prstGeom>
          <a:solidFill>
            <a:srgbClr val="1C434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ภาษาเขียน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7490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D4B1C-D11C-5AD8-DB1D-6A3ED64F7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0C5244-F8FA-E0CA-8B27-0CA00A62B281}"/>
              </a:ext>
            </a:extLst>
          </p:cNvPr>
          <p:cNvSpPr txBox="1"/>
          <p:nvPr/>
        </p:nvSpPr>
        <p:spPr>
          <a:xfrm>
            <a:off x="0" y="53386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rompt" panose="00000500000000000000" pitchFamily="2" charset="-34"/>
                <a:cs typeface="Prompt" panose="00000500000000000000" pitchFamily="2" charset="-34"/>
              </a:rPr>
              <a:t>WORKSHOP</a:t>
            </a:r>
            <a:endParaRPr lang="th-TH" sz="1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D25458-464B-4BB6-159F-1D0207E4AA43}"/>
              </a:ext>
            </a:extLst>
          </p:cNvPr>
          <p:cNvSpPr/>
          <p:nvPr/>
        </p:nvSpPr>
        <p:spPr>
          <a:xfrm>
            <a:off x="357554" y="1887416"/>
            <a:ext cx="11476892" cy="11476892"/>
          </a:xfrm>
          <a:prstGeom prst="roundRect">
            <a:avLst>
              <a:gd name="adj" fmla="val 10743"/>
            </a:avLst>
          </a:prstGeom>
          <a:solidFill>
            <a:srgbClr val="1C4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BFA63-456E-FBEF-8DD5-B600706AA46A}"/>
              </a:ext>
            </a:extLst>
          </p:cNvPr>
          <p:cNvSpPr txBox="1"/>
          <p:nvPr/>
        </p:nvSpPr>
        <p:spPr>
          <a:xfrm>
            <a:off x="5343132" y="2911507"/>
            <a:ext cx="67268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สร้าง </a:t>
            </a:r>
          </a:p>
          <a:p>
            <a:r>
              <a:rPr lang="en-US" sz="8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SCRIPT </a:t>
            </a:r>
          </a:p>
          <a:p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ตั้งคำถามเพื่อค้นหาปัญหา</a:t>
            </a:r>
            <a:br>
              <a:rPr lang="en-US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การร้องเรียน</a:t>
            </a:r>
            <a:endParaRPr lang="en-US" sz="40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2C582E-1BFB-4760-9885-4F8EE5507E8C}"/>
              </a:ext>
            </a:extLst>
          </p:cNvPr>
          <p:cNvGrpSpPr/>
          <p:nvPr/>
        </p:nvGrpSpPr>
        <p:grpSpPr>
          <a:xfrm>
            <a:off x="9559954" y="863324"/>
            <a:ext cx="1662104" cy="2048183"/>
            <a:chOff x="1359877" y="2807152"/>
            <a:chExt cx="2977662" cy="3669323"/>
          </a:xfrm>
        </p:grpSpPr>
        <p:sp>
          <p:nvSpPr>
            <p:cNvPr id="7" name="Rectangle: Folded Corner 6">
              <a:extLst>
                <a:ext uri="{FF2B5EF4-FFF2-40B4-BE49-F238E27FC236}">
                  <a16:creationId xmlns:a16="http://schemas.microsoft.com/office/drawing/2014/main" id="{D588510B-78FF-9598-E94A-EC2378020E05}"/>
                </a:ext>
              </a:extLst>
            </p:cNvPr>
            <p:cNvSpPr/>
            <p:nvPr/>
          </p:nvSpPr>
          <p:spPr>
            <a:xfrm>
              <a:off x="1359877" y="2807152"/>
              <a:ext cx="2977662" cy="3669323"/>
            </a:xfrm>
            <a:prstGeom prst="foldedCorne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52DDF4-50C7-D8D6-D6E6-D84021781574}"/>
                </a:ext>
              </a:extLst>
            </p:cNvPr>
            <p:cNvCxnSpPr/>
            <p:nvPr/>
          </p:nvCxnSpPr>
          <p:spPr>
            <a:xfrm>
              <a:off x="1676400" y="3634154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A12966A-0E6F-DBF5-0CF5-E8E7BCF96990}"/>
                </a:ext>
              </a:extLst>
            </p:cNvPr>
            <p:cNvCxnSpPr/>
            <p:nvPr/>
          </p:nvCxnSpPr>
          <p:spPr>
            <a:xfrm>
              <a:off x="1676400" y="3985846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51283D9-6525-0154-647C-57A6B8F202CE}"/>
                </a:ext>
              </a:extLst>
            </p:cNvPr>
            <p:cNvCxnSpPr/>
            <p:nvPr/>
          </p:nvCxnSpPr>
          <p:spPr>
            <a:xfrm>
              <a:off x="1676400" y="4337538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5EB5D09-7838-8986-535E-1A69777EB431}"/>
                </a:ext>
              </a:extLst>
            </p:cNvPr>
            <p:cNvCxnSpPr/>
            <p:nvPr/>
          </p:nvCxnSpPr>
          <p:spPr>
            <a:xfrm>
              <a:off x="1676400" y="4724400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67180D9-3327-6803-E431-D5EDCE03B9E7}"/>
                </a:ext>
              </a:extLst>
            </p:cNvPr>
            <p:cNvCxnSpPr/>
            <p:nvPr/>
          </p:nvCxnSpPr>
          <p:spPr>
            <a:xfrm>
              <a:off x="1676400" y="5122984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02C2FD0-A94A-97A9-1228-494246809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68" y="2911507"/>
            <a:ext cx="3523809" cy="3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18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C6A31-5132-BA2B-9C94-B972D44D9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64CAFE-371F-8418-F6DC-FECD2F1B27E3}"/>
              </a:ext>
            </a:extLst>
          </p:cNvPr>
          <p:cNvSpPr/>
          <p:nvPr/>
        </p:nvSpPr>
        <p:spPr>
          <a:xfrm>
            <a:off x="682907" y="0"/>
            <a:ext cx="5578997" cy="6858000"/>
          </a:xfrm>
          <a:prstGeom prst="rect">
            <a:avLst/>
          </a:prstGeom>
          <a:solidFill>
            <a:srgbClr val="1C4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DA4CA5-8BF7-1012-0E69-75BAF8A4441B}"/>
              </a:ext>
            </a:extLst>
          </p:cNvPr>
          <p:cNvSpPr txBox="1"/>
          <p:nvPr/>
        </p:nvSpPr>
        <p:spPr>
          <a:xfrm>
            <a:off x="682906" y="511088"/>
            <a:ext cx="557899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4</a:t>
            </a:r>
            <a:endParaRPr lang="th-TH" sz="9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WORKSHOP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B92556-CAAC-7FB2-B422-8EB3DA1563F2}"/>
              </a:ext>
            </a:extLst>
          </p:cNvPr>
          <p:cNvSpPr/>
          <p:nvPr/>
        </p:nvSpPr>
        <p:spPr>
          <a:xfrm>
            <a:off x="682907" y="5004352"/>
            <a:ext cx="5578997" cy="3968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เสนอผลิตภัณฑ์</a:t>
            </a:r>
          </a:p>
          <a:p>
            <a:pPr algn="ctr"/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ตรงกับความต้องการของลูกค้า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9F09EA5-663C-F747-EDF5-F9CE08B30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078159"/>
            <a:ext cx="5721752" cy="563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00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255B48-8A9C-1257-2648-CD31DDDBA374}"/>
              </a:ext>
            </a:extLst>
          </p:cNvPr>
          <p:cNvSpPr/>
          <p:nvPr/>
        </p:nvSpPr>
        <p:spPr>
          <a:xfrm>
            <a:off x="2547777" y="3801822"/>
            <a:ext cx="2546350" cy="7375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ความต้องการลูกค้า</a:t>
            </a:r>
            <a:endParaRPr lang="en-US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CFB9E5-1B7B-FF23-DDF0-B1728AAFE870}"/>
              </a:ext>
            </a:extLst>
          </p:cNvPr>
          <p:cNvSpPr/>
          <p:nvPr/>
        </p:nvSpPr>
        <p:spPr>
          <a:xfrm>
            <a:off x="547795" y="3680053"/>
            <a:ext cx="1907639" cy="31931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ขอความช่วยเหลือ</a:t>
            </a:r>
            <a:endParaRPr lang="en-US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FF609A-027D-A8E1-03E5-C7CEFCED6E13}"/>
              </a:ext>
            </a:extLst>
          </p:cNvPr>
          <p:cNvSpPr/>
          <p:nvPr/>
        </p:nvSpPr>
        <p:spPr>
          <a:xfrm>
            <a:off x="4182635" y="2513521"/>
            <a:ext cx="1638300" cy="31931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การบริการ</a:t>
            </a:r>
            <a:endParaRPr lang="en-US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7C281C-355D-AC4C-E23D-A84C470F9982}"/>
              </a:ext>
            </a:extLst>
          </p:cNvPr>
          <p:cNvSpPr/>
          <p:nvPr/>
        </p:nvSpPr>
        <p:spPr>
          <a:xfrm>
            <a:off x="1919127" y="5236217"/>
            <a:ext cx="1638300" cy="31931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ส่วนลด</a:t>
            </a:r>
            <a:endParaRPr lang="en-US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A2C2CF-BAD1-0BD6-C03D-A7E67CDA98D7}"/>
              </a:ext>
            </a:extLst>
          </p:cNvPr>
          <p:cNvSpPr/>
          <p:nvPr/>
        </p:nvSpPr>
        <p:spPr>
          <a:xfrm>
            <a:off x="3960139" y="5236217"/>
            <a:ext cx="1638300" cy="31931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ราคา</a:t>
            </a:r>
            <a:endParaRPr lang="en-US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6A7DC75-F0B9-A959-0C3B-482A72EA6587}"/>
              </a:ext>
            </a:extLst>
          </p:cNvPr>
          <p:cNvCxnSpPr>
            <a:cxnSpLocks/>
            <a:stCxn id="2" idx="0"/>
            <a:endCxn id="4" idx="2"/>
          </p:cNvCxnSpPr>
          <p:nvPr/>
        </p:nvCxnSpPr>
        <p:spPr>
          <a:xfrm rot="5400000" flipH="1" flipV="1">
            <a:off x="3926873" y="2726911"/>
            <a:ext cx="968990" cy="118083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8877970-8621-9DDC-D90D-1169308E7C11}"/>
              </a:ext>
            </a:extLst>
          </p:cNvPr>
          <p:cNvCxnSpPr>
            <a:cxnSpLocks/>
            <a:stCxn id="2" idx="1"/>
            <a:endCxn id="3" idx="2"/>
          </p:cNvCxnSpPr>
          <p:nvPr/>
        </p:nvCxnSpPr>
        <p:spPr>
          <a:xfrm rot="10800000">
            <a:off x="1501615" y="3999365"/>
            <a:ext cx="1046162" cy="17121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BFE3CDB-E27C-4DA7-BFA3-43A37AA6F3C8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rot="5400000">
            <a:off x="2931171" y="4346435"/>
            <a:ext cx="696889" cy="108267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2FF811EA-7DE9-FD3D-E3E1-21816BCE989C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rot="16200000" flipH="1">
            <a:off x="3951676" y="4408603"/>
            <a:ext cx="696889" cy="95833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CB06D7-F611-B4A7-AB00-D9F68DF3308D}"/>
              </a:ext>
            </a:extLst>
          </p:cNvPr>
          <p:cNvSpPr/>
          <p:nvPr/>
        </p:nvSpPr>
        <p:spPr>
          <a:xfrm>
            <a:off x="1435277" y="2514250"/>
            <a:ext cx="2524862" cy="31931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ลูกค้าอยากได้อะไร</a:t>
            </a:r>
            <a:endParaRPr lang="en-US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A39A22A-022D-366E-1FF8-0781FEDD51AC}"/>
              </a:ext>
            </a:extLst>
          </p:cNvPr>
          <p:cNvCxnSpPr>
            <a:cxnSpLocks/>
            <a:stCxn id="2" idx="0"/>
            <a:endCxn id="11" idx="2"/>
          </p:cNvCxnSpPr>
          <p:nvPr/>
        </p:nvCxnSpPr>
        <p:spPr>
          <a:xfrm rot="16200000" flipV="1">
            <a:off x="2775200" y="2756070"/>
            <a:ext cx="968261" cy="112324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0FAAE9-82CA-6D06-635F-54CBD0418B33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5094127" y="4170575"/>
            <a:ext cx="2289156" cy="0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BB59466-DF34-A39E-9109-A2543F9B199B}"/>
              </a:ext>
            </a:extLst>
          </p:cNvPr>
          <p:cNvSpPr/>
          <p:nvPr/>
        </p:nvSpPr>
        <p:spPr>
          <a:xfrm>
            <a:off x="7383283" y="2338088"/>
            <a:ext cx="3854450" cy="3599726"/>
          </a:xfrm>
          <a:prstGeom prst="roundRect">
            <a:avLst>
              <a:gd name="adj" fmla="val 881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000" b="1" dirty="0">
                <a:latin typeface="Prompt" panose="00000500000000000000" pitchFamily="2" charset="-34"/>
                <a:cs typeface="Prompt" panose="00000500000000000000" pitchFamily="2" charset="-34"/>
              </a:rPr>
              <a:t>ผลิตภัณฑ์</a:t>
            </a:r>
            <a:endParaRPr lang="en-US" sz="40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2FF687-B257-5774-222D-80AF10EE3B4B}"/>
              </a:ext>
            </a:extLst>
          </p:cNvPr>
          <p:cNvSpPr txBox="1"/>
          <p:nvPr/>
        </p:nvSpPr>
        <p:spPr>
          <a:xfrm>
            <a:off x="0" y="53386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Prompt" panose="00000500000000000000" pitchFamily="2" charset="-34"/>
                <a:cs typeface="Prompt" panose="00000500000000000000" pitchFamily="2" charset="-34"/>
              </a:rPr>
              <a:t>ความต้องการของลูกค้า</a:t>
            </a:r>
            <a:endParaRPr lang="th-TH" sz="1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5435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BBE08-5F87-9680-82DC-DDA9EA32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D6A50B-1CC8-6447-02B6-51804E14ACC1}"/>
              </a:ext>
            </a:extLst>
          </p:cNvPr>
          <p:cNvSpPr txBox="1"/>
          <p:nvPr/>
        </p:nvSpPr>
        <p:spPr>
          <a:xfrm>
            <a:off x="0" y="53386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rompt" panose="00000500000000000000" pitchFamily="2" charset="-34"/>
                <a:cs typeface="Prompt" panose="00000500000000000000" pitchFamily="2" charset="-34"/>
              </a:rPr>
              <a:t>WORKSHOP</a:t>
            </a:r>
            <a:endParaRPr lang="th-TH" sz="1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0271B1-2F5F-1482-9C2A-3721E32ADC05}"/>
              </a:ext>
            </a:extLst>
          </p:cNvPr>
          <p:cNvSpPr/>
          <p:nvPr/>
        </p:nvSpPr>
        <p:spPr>
          <a:xfrm>
            <a:off x="357554" y="1887416"/>
            <a:ext cx="11476892" cy="11476892"/>
          </a:xfrm>
          <a:prstGeom prst="roundRect">
            <a:avLst>
              <a:gd name="adj" fmla="val 10743"/>
            </a:avLst>
          </a:prstGeom>
          <a:solidFill>
            <a:srgbClr val="1C4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E32C73-40B8-9248-25E9-D9FF1445579D}"/>
              </a:ext>
            </a:extLst>
          </p:cNvPr>
          <p:cNvSpPr txBox="1"/>
          <p:nvPr/>
        </p:nvSpPr>
        <p:spPr>
          <a:xfrm>
            <a:off x="5343132" y="2911507"/>
            <a:ext cx="67268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สร้าง </a:t>
            </a:r>
          </a:p>
          <a:p>
            <a:r>
              <a:rPr lang="en-US" sz="8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SCRIPT </a:t>
            </a:r>
          </a:p>
          <a:p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ตั้งคำถามเพื่อค้นหาปัญหา</a:t>
            </a:r>
            <a:br>
              <a:rPr lang="en-US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การร้องเรียน</a:t>
            </a:r>
            <a:endParaRPr lang="en-US" sz="40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822A80-1C7D-E9F8-C1C4-C364B457D4B6}"/>
              </a:ext>
            </a:extLst>
          </p:cNvPr>
          <p:cNvGrpSpPr/>
          <p:nvPr/>
        </p:nvGrpSpPr>
        <p:grpSpPr>
          <a:xfrm>
            <a:off x="9559954" y="863324"/>
            <a:ext cx="1662104" cy="2048183"/>
            <a:chOff x="1359877" y="2807152"/>
            <a:chExt cx="2977662" cy="3669323"/>
          </a:xfrm>
        </p:grpSpPr>
        <p:sp>
          <p:nvSpPr>
            <p:cNvPr id="7" name="Rectangle: Folded Corner 6">
              <a:extLst>
                <a:ext uri="{FF2B5EF4-FFF2-40B4-BE49-F238E27FC236}">
                  <a16:creationId xmlns:a16="http://schemas.microsoft.com/office/drawing/2014/main" id="{77B64178-EA88-3062-6F3E-1426F017D866}"/>
                </a:ext>
              </a:extLst>
            </p:cNvPr>
            <p:cNvSpPr/>
            <p:nvPr/>
          </p:nvSpPr>
          <p:spPr>
            <a:xfrm>
              <a:off x="1359877" y="2807152"/>
              <a:ext cx="2977662" cy="3669323"/>
            </a:xfrm>
            <a:prstGeom prst="foldedCorne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5592FD-D98F-042C-0F0F-065B2608A2ED}"/>
                </a:ext>
              </a:extLst>
            </p:cNvPr>
            <p:cNvCxnSpPr/>
            <p:nvPr/>
          </p:nvCxnSpPr>
          <p:spPr>
            <a:xfrm>
              <a:off x="1676400" y="3634154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6EC5D4-EBDB-C2A2-A69C-CE84FBB3029D}"/>
                </a:ext>
              </a:extLst>
            </p:cNvPr>
            <p:cNvCxnSpPr/>
            <p:nvPr/>
          </p:nvCxnSpPr>
          <p:spPr>
            <a:xfrm>
              <a:off x="1676400" y="3985846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23D893A-AE18-1C70-AD4E-A9657BE9474F}"/>
                </a:ext>
              </a:extLst>
            </p:cNvPr>
            <p:cNvCxnSpPr/>
            <p:nvPr/>
          </p:nvCxnSpPr>
          <p:spPr>
            <a:xfrm>
              <a:off x="1676400" y="4337538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0CDDD1E-B5D5-7BBC-B391-3A3FB5E9F58B}"/>
                </a:ext>
              </a:extLst>
            </p:cNvPr>
            <p:cNvCxnSpPr/>
            <p:nvPr/>
          </p:nvCxnSpPr>
          <p:spPr>
            <a:xfrm>
              <a:off x="1676400" y="4724400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F9E287-A65A-2C70-9AF5-71E27BF121EB}"/>
                </a:ext>
              </a:extLst>
            </p:cNvPr>
            <p:cNvCxnSpPr/>
            <p:nvPr/>
          </p:nvCxnSpPr>
          <p:spPr>
            <a:xfrm>
              <a:off x="1676400" y="5122984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DC4844F-4E45-E5BE-1986-33308035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68" y="2911507"/>
            <a:ext cx="3523809" cy="3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6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using a computer&#10;&#10;AI-generated content may be incorrect.">
            <a:extLst>
              <a:ext uri="{FF2B5EF4-FFF2-40B4-BE49-F238E27FC236}">
                <a16:creationId xmlns:a16="http://schemas.microsoft.com/office/drawing/2014/main" id="{5E579E2E-A63E-DA6B-962B-3F09111BE3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1" y="-634595"/>
            <a:ext cx="12203701" cy="81349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3DB61-8EAB-5047-8077-B03A7849DAA8}"/>
              </a:ext>
            </a:extLst>
          </p:cNvPr>
          <p:cNvSpPr txBox="1"/>
          <p:nvPr/>
        </p:nvSpPr>
        <p:spPr>
          <a:xfrm>
            <a:off x="0" y="152400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4</a:t>
            </a:r>
            <a:r>
              <a:rPr lang="en-US" sz="9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WORKSHOP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Topic of content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2A95FC-A132-AF3A-B08A-15B2BEB00750}"/>
              </a:ext>
            </a:extLst>
          </p:cNvPr>
          <p:cNvGrpSpPr/>
          <p:nvPr/>
        </p:nvGrpSpPr>
        <p:grpSpPr>
          <a:xfrm>
            <a:off x="5965825" y="2398714"/>
            <a:ext cx="309140" cy="3616192"/>
            <a:chOff x="5965825" y="2613025"/>
            <a:chExt cx="260349" cy="395128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F29E20-66AB-072B-E30F-ABB6423B512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743200"/>
              <a:ext cx="0" cy="36957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143FFF3-32CF-DC11-9383-4E7963AD90CB}"/>
                </a:ext>
              </a:extLst>
            </p:cNvPr>
            <p:cNvSpPr/>
            <p:nvPr/>
          </p:nvSpPr>
          <p:spPr>
            <a:xfrm flipV="1">
              <a:off x="5965825" y="2613025"/>
              <a:ext cx="260349" cy="260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1246CD-F832-A790-2ACB-CBF7F454B591}"/>
                </a:ext>
              </a:extLst>
            </p:cNvPr>
            <p:cNvSpPr/>
            <p:nvPr/>
          </p:nvSpPr>
          <p:spPr>
            <a:xfrm flipV="1">
              <a:off x="5965825" y="4330701"/>
              <a:ext cx="260349" cy="260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36226E-D3C8-50B3-634D-EC899CE866BA}"/>
                </a:ext>
              </a:extLst>
            </p:cNvPr>
            <p:cNvSpPr/>
            <p:nvPr/>
          </p:nvSpPr>
          <p:spPr>
            <a:xfrm flipV="1">
              <a:off x="5965825" y="6303962"/>
              <a:ext cx="260349" cy="260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D72316B-E8E8-205F-9259-34FC3A50851C}"/>
              </a:ext>
            </a:extLst>
          </p:cNvPr>
          <p:cNvSpPr/>
          <p:nvPr/>
        </p:nvSpPr>
        <p:spPr>
          <a:xfrm>
            <a:off x="1568466" y="2633495"/>
            <a:ext cx="3914759" cy="3968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การตั้งคำถามให้ตรงจุด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02ECDD-BAC8-6A05-9ED4-8C207F0C0593}"/>
              </a:ext>
            </a:extLst>
          </p:cNvPr>
          <p:cNvSpPr/>
          <p:nvPr/>
        </p:nvSpPr>
        <p:spPr>
          <a:xfrm>
            <a:off x="6708775" y="3423608"/>
            <a:ext cx="3914759" cy="3968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Empathy </a:t>
            </a:r>
            <a:r>
              <a:rPr lang="th-TH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ที่มีต่อลูกค้า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317211B-2669-AC44-C4E2-F9C317633C7A}"/>
              </a:ext>
            </a:extLst>
          </p:cNvPr>
          <p:cNvSpPr/>
          <p:nvPr/>
        </p:nvSpPr>
        <p:spPr>
          <a:xfrm>
            <a:off x="1568466" y="4679011"/>
            <a:ext cx="3914759" cy="3968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ภาษาที่ใช้ในการสื่อสาร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6D2C57-A78C-915E-3BC2-850747280863}"/>
              </a:ext>
            </a:extLst>
          </p:cNvPr>
          <p:cNvSpPr txBox="1"/>
          <p:nvPr/>
        </p:nvSpPr>
        <p:spPr>
          <a:xfrm>
            <a:off x="1530341" y="2127455"/>
            <a:ext cx="404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CE5133-3032-EF05-36D8-369314EAEC9A}"/>
              </a:ext>
            </a:extLst>
          </p:cNvPr>
          <p:cNvSpPr txBox="1"/>
          <p:nvPr/>
        </p:nvSpPr>
        <p:spPr>
          <a:xfrm>
            <a:off x="6667420" y="2948998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879014-83AF-686E-C2D9-5F431963146E}"/>
              </a:ext>
            </a:extLst>
          </p:cNvPr>
          <p:cNvSpPr txBox="1"/>
          <p:nvPr/>
        </p:nvSpPr>
        <p:spPr>
          <a:xfrm>
            <a:off x="1568466" y="4208989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DE59DD-0C21-9B63-6A42-BCE2DF1A9CFC}"/>
              </a:ext>
            </a:extLst>
          </p:cNvPr>
          <p:cNvCxnSpPr>
            <a:cxnSpLocks/>
          </p:cNvCxnSpPr>
          <p:nvPr/>
        </p:nvCxnSpPr>
        <p:spPr>
          <a:xfrm>
            <a:off x="8738886" y="1003300"/>
            <a:ext cx="307211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FF5D10-926B-A41E-A572-B3D499A6E487}"/>
              </a:ext>
            </a:extLst>
          </p:cNvPr>
          <p:cNvCxnSpPr>
            <a:cxnSpLocks/>
          </p:cNvCxnSpPr>
          <p:nvPr/>
        </p:nvCxnSpPr>
        <p:spPr>
          <a:xfrm>
            <a:off x="469900" y="1003300"/>
            <a:ext cx="288675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1E35F6-C754-2634-3C1B-C7D7B57C8B0A}"/>
              </a:ext>
            </a:extLst>
          </p:cNvPr>
          <p:cNvSpPr/>
          <p:nvPr/>
        </p:nvSpPr>
        <p:spPr>
          <a:xfrm>
            <a:off x="6836213" y="5895771"/>
            <a:ext cx="4035919" cy="3968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เสนอผลิตภัณฑ์ตรงกับความต้องการของลูกค้า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A136F-3863-9DC2-4CC4-E2D425352256}"/>
              </a:ext>
            </a:extLst>
          </p:cNvPr>
          <p:cNvSpPr txBox="1"/>
          <p:nvPr/>
        </p:nvSpPr>
        <p:spPr>
          <a:xfrm>
            <a:off x="6708775" y="5391915"/>
            <a:ext cx="530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758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A28D1E-B157-C4C3-262C-11173A42EB77}"/>
              </a:ext>
            </a:extLst>
          </p:cNvPr>
          <p:cNvSpPr/>
          <p:nvPr/>
        </p:nvSpPr>
        <p:spPr>
          <a:xfrm>
            <a:off x="682907" y="0"/>
            <a:ext cx="5578997" cy="6858000"/>
          </a:xfrm>
          <a:prstGeom prst="rect">
            <a:avLst/>
          </a:prstGeom>
          <a:solidFill>
            <a:srgbClr val="1C4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A7F2AF9-56B2-7F34-5635-C1407F711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9311" y="1456774"/>
            <a:ext cx="6049702" cy="5401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E579DC-AE0F-D2BA-639E-BA9F9A059150}"/>
              </a:ext>
            </a:extLst>
          </p:cNvPr>
          <p:cNvSpPr txBox="1"/>
          <p:nvPr/>
        </p:nvSpPr>
        <p:spPr>
          <a:xfrm>
            <a:off x="682906" y="511088"/>
            <a:ext cx="55789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</a:t>
            </a:r>
            <a:r>
              <a:rPr lang="en-US" sz="9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sz="9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WORKSHOP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C057BC-3456-0DE3-7286-CFA738B040D0}"/>
              </a:ext>
            </a:extLst>
          </p:cNvPr>
          <p:cNvSpPr/>
          <p:nvPr/>
        </p:nvSpPr>
        <p:spPr>
          <a:xfrm>
            <a:off x="682907" y="5004352"/>
            <a:ext cx="5578997" cy="3968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การตั้งคำถาม</a:t>
            </a:r>
            <a:br>
              <a:rPr lang="th-TH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ให้ตรงจุด</a:t>
            </a:r>
            <a:endParaRPr lang="en-US" sz="5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477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C8936-A33F-81B5-504B-0A546B943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0AA7D7F-78D8-DCB9-86C6-4ADF6DDE0237}"/>
              </a:ext>
            </a:extLst>
          </p:cNvPr>
          <p:cNvGrpSpPr/>
          <p:nvPr/>
        </p:nvGrpSpPr>
        <p:grpSpPr>
          <a:xfrm>
            <a:off x="1331989" y="4964247"/>
            <a:ext cx="5030711" cy="1323439"/>
            <a:chOff x="1065289" y="4595947"/>
            <a:chExt cx="5030711" cy="132343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87CCF1-D4E9-6F68-FC20-4A1F4BE317E0}"/>
                </a:ext>
              </a:extLst>
            </p:cNvPr>
            <p:cNvSpPr/>
            <p:nvPr/>
          </p:nvSpPr>
          <p:spPr>
            <a:xfrm>
              <a:off x="1606934" y="4678085"/>
              <a:ext cx="4489066" cy="88547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ความเหมาะสม (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Relevance)</a:t>
              </a:r>
              <a:endPara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  <a:p>
              <a:pPr algn="ctr"/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คำถามควรเกี่ยวข้องและเหมาะสมกับสถานการณ์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D988D6-F19E-7272-E473-471FAFE2B197}"/>
                </a:ext>
              </a:extLst>
            </p:cNvPr>
            <p:cNvSpPr txBox="1"/>
            <p:nvPr/>
          </p:nvSpPr>
          <p:spPr>
            <a:xfrm>
              <a:off x="1065289" y="4595947"/>
              <a:ext cx="780983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th-TH" sz="8000" b="1" dirty="0">
                  <a:latin typeface="Prompt" panose="00000500000000000000" pitchFamily="2" charset="-34"/>
                  <a:cs typeface="Prompt" panose="00000500000000000000" pitchFamily="2" charset="-34"/>
                </a:rPr>
                <a:t>3</a:t>
              </a:r>
              <a:endParaRPr lang="en-US" sz="8000" b="1" dirty="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010A4E-F122-F37F-8EF8-9DAFF7FEF8BF}"/>
              </a:ext>
            </a:extLst>
          </p:cNvPr>
          <p:cNvGrpSpPr/>
          <p:nvPr/>
        </p:nvGrpSpPr>
        <p:grpSpPr>
          <a:xfrm>
            <a:off x="1344130" y="1993409"/>
            <a:ext cx="5018570" cy="1446550"/>
            <a:chOff x="1077430" y="1625109"/>
            <a:chExt cx="5018570" cy="14465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E3CFA8-FC81-B214-761D-7A10A95543D0}"/>
                </a:ext>
              </a:extLst>
            </p:cNvPr>
            <p:cNvSpPr/>
            <p:nvPr/>
          </p:nvSpPr>
          <p:spPr>
            <a:xfrm>
              <a:off x="1606934" y="1821389"/>
              <a:ext cx="4489066" cy="88547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วัตถุประสงค์ (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Purpose)</a:t>
              </a:r>
              <a:endPara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  <a:p>
              <a:pPr algn="ctr"/>
              <a:r>
                <a:rPr lang="th-TH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ต้องการข้อมูลอะไร เป้าหมายที่ต้องการบรรลุคืออะไร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65B00E-5BAC-1F0B-5171-550F3E3E2AAF}"/>
                </a:ext>
              </a:extLst>
            </p:cNvPr>
            <p:cNvSpPr txBox="1"/>
            <p:nvPr/>
          </p:nvSpPr>
          <p:spPr>
            <a:xfrm>
              <a:off x="1077430" y="1625109"/>
              <a:ext cx="768842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h-TH" sz="8800" b="1" dirty="0">
                  <a:latin typeface="Prompt" panose="00000500000000000000" pitchFamily="2" charset="-34"/>
                  <a:cs typeface="Prompt" panose="00000500000000000000" pitchFamily="2" charset="-34"/>
                </a:rPr>
                <a:t>1</a:t>
              </a:r>
              <a:endParaRPr lang="en-US" sz="8800" b="1" dirty="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512951-5A32-C0A4-8F88-C15922054ADD}"/>
              </a:ext>
            </a:extLst>
          </p:cNvPr>
          <p:cNvGrpSpPr/>
          <p:nvPr/>
        </p:nvGrpSpPr>
        <p:grpSpPr>
          <a:xfrm>
            <a:off x="1331989" y="3492922"/>
            <a:ext cx="5030711" cy="1323439"/>
            <a:chOff x="1065289" y="3124622"/>
            <a:chExt cx="5030711" cy="13234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A00F75F-E5E0-197A-0DBC-44F02A0F7C94}"/>
                </a:ext>
              </a:extLst>
            </p:cNvPr>
            <p:cNvSpPr/>
            <p:nvPr/>
          </p:nvSpPr>
          <p:spPr>
            <a:xfrm>
              <a:off x="1606934" y="3206760"/>
              <a:ext cx="4489066" cy="88547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ความชัดเจน (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Clarity)</a:t>
              </a:r>
              <a:endPara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  <a:p>
              <a:pPr algn="ctr"/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คำถามควรชัดเจน เข้าใจง่าย ไม่ซับซ้อน กระชับ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306F5A-783A-FE9E-87EA-DE9C5A32BA3E}"/>
                </a:ext>
              </a:extLst>
            </p:cNvPr>
            <p:cNvSpPr txBox="1"/>
            <p:nvPr/>
          </p:nvSpPr>
          <p:spPr>
            <a:xfrm>
              <a:off x="1065289" y="3124622"/>
              <a:ext cx="780983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th-TH" sz="8000" b="1" dirty="0">
                  <a:latin typeface="Prompt" panose="00000500000000000000" pitchFamily="2" charset="-34"/>
                  <a:cs typeface="Prompt" panose="00000500000000000000" pitchFamily="2" charset="-34"/>
                </a:rPr>
                <a:t>2</a:t>
              </a:r>
              <a:endParaRPr lang="en-US" sz="8000" b="1" dirty="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F0AB4C6-351E-B754-D46D-BA7DCE978956}"/>
              </a:ext>
            </a:extLst>
          </p:cNvPr>
          <p:cNvSpPr/>
          <p:nvPr/>
        </p:nvSpPr>
        <p:spPr>
          <a:xfrm>
            <a:off x="0" y="0"/>
            <a:ext cx="109805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4C56D-0C46-D575-E83C-0FE32DB176E2}"/>
              </a:ext>
            </a:extLst>
          </p:cNvPr>
          <p:cNvSpPr txBox="1"/>
          <p:nvPr/>
        </p:nvSpPr>
        <p:spPr>
          <a:xfrm>
            <a:off x="1098058" y="626745"/>
            <a:ext cx="11093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Prompt" panose="00000500000000000000" pitchFamily="2" charset="-34"/>
                <a:cs typeface="Prompt" panose="00000500000000000000" pitchFamily="2" charset="-34"/>
              </a:rPr>
              <a:t>องค์ประกอบการตั้งคำถาม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67C18-8E7A-00EC-7E75-530FBA86EA45}"/>
              </a:ext>
            </a:extLst>
          </p:cNvPr>
          <p:cNvSpPr txBox="1"/>
          <p:nvPr/>
        </p:nvSpPr>
        <p:spPr>
          <a:xfrm>
            <a:off x="333265" y="462770"/>
            <a:ext cx="431528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Q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U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I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A622CA-4087-0B84-FE67-91414C125E64}"/>
              </a:ext>
            </a:extLst>
          </p:cNvPr>
          <p:cNvGrpSpPr/>
          <p:nvPr/>
        </p:nvGrpSpPr>
        <p:grpSpPr>
          <a:xfrm>
            <a:off x="6729489" y="4964247"/>
            <a:ext cx="5030711" cy="1323439"/>
            <a:chOff x="1065289" y="4595947"/>
            <a:chExt cx="5030711" cy="132343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38A4B63-B739-67F1-0DF8-E40BD46F8725}"/>
                </a:ext>
              </a:extLst>
            </p:cNvPr>
            <p:cNvSpPr/>
            <p:nvPr/>
          </p:nvSpPr>
          <p:spPr>
            <a:xfrm>
              <a:off x="1606934" y="4678085"/>
              <a:ext cx="4489066" cy="88547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คำถามเปิดและปิด (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Open vs Closed)</a:t>
              </a:r>
              <a:b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เปิดโอกาสให้ผู้ตอบได้พูดคุยหรืออธิบาย </a:t>
              </a:r>
              <a:b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หรือให้ตอบแบบปิดใช่หรือไม่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E8644F-1BA5-3085-5D5C-B04DE669E05C}"/>
                </a:ext>
              </a:extLst>
            </p:cNvPr>
            <p:cNvSpPr txBox="1"/>
            <p:nvPr/>
          </p:nvSpPr>
          <p:spPr>
            <a:xfrm>
              <a:off x="1065289" y="4595947"/>
              <a:ext cx="780983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h-TH" sz="8000" b="1" dirty="0">
                  <a:latin typeface="Prompt" panose="00000500000000000000" pitchFamily="2" charset="-34"/>
                  <a:cs typeface="Prompt" panose="00000500000000000000" pitchFamily="2" charset="-34"/>
                </a:rPr>
                <a:t>6</a:t>
              </a:r>
              <a:endParaRPr lang="en-US" sz="8000" b="1" dirty="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A7F26C-C192-3C81-2886-9F4058ED0637}"/>
              </a:ext>
            </a:extLst>
          </p:cNvPr>
          <p:cNvGrpSpPr/>
          <p:nvPr/>
        </p:nvGrpSpPr>
        <p:grpSpPr>
          <a:xfrm>
            <a:off x="6741630" y="1993409"/>
            <a:ext cx="5018570" cy="1446550"/>
            <a:chOff x="1077430" y="1625109"/>
            <a:chExt cx="5018570" cy="144655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EFC361A-69EC-37C8-6124-8999E9A3442E}"/>
                </a:ext>
              </a:extLst>
            </p:cNvPr>
            <p:cNvSpPr/>
            <p:nvPr/>
          </p:nvSpPr>
          <p:spPr>
            <a:xfrm>
              <a:off x="1606934" y="1821389"/>
              <a:ext cx="4489066" cy="88547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ความเป็นกลาง (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Neutrality)</a:t>
              </a:r>
              <a:endPara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  <a:p>
              <a:pPr algn="ctr"/>
              <a:r>
                <a:rPr lang="th-TH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ไม่มีการชี้นำ ตรงกับความเป็นจริง </a:t>
              </a:r>
              <a:br>
                <a:rPr lang="th-TH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และไม่ทำให้ผู้ตอบรู้สึกไม่สะดวกใจ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6B8AA3-9C47-0A7E-4415-F0E62D175E35}"/>
                </a:ext>
              </a:extLst>
            </p:cNvPr>
            <p:cNvSpPr txBox="1"/>
            <p:nvPr/>
          </p:nvSpPr>
          <p:spPr>
            <a:xfrm>
              <a:off x="1077430" y="1625109"/>
              <a:ext cx="768842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h-TH" sz="8800" b="1" dirty="0">
                  <a:latin typeface="Prompt" panose="00000500000000000000" pitchFamily="2" charset="-34"/>
                  <a:cs typeface="Prompt" panose="00000500000000000000" pitchFamily="2" charset="-34"/>
                </a:rPr>
                <a:t>4</a:t>
              </a:r>
              <a:endParaRPr lang="en-US" sz="8800" b="1" dirty="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EBD3D7-8B95-DE17-AC0E-8B9E1D4D1A69}"/>
              </a:ext>
            </a:extLst>
          </p:cNvPr>
          <p:cNvGrpSpPr/>
          <p:nvPr/>
        </p:nvGrpSpPr>
        <p:grpSpPr>
          <a:xfrm>
            <a:off x="6729489" y="3492922"/>
            <a:ext cx="5030711" cy="1323439"/>
            <a:chOff x="1065289" y="3124622"/>
            <a:chExt cx="5030711" cy="132343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D1077-5352-4E97-273A-4667737C107C}"/>
                </a:ext>
              </a:extLst>
            </p:cNvPr>
            <p:cNvSpPr/>
            <p:nvPr/>
          </p:nvSpPr>
          <p:spPr>
            <a:xfrm>
              <a:off x="1606934" y="3206760"/>
              <a:ext cx="4489066" cy="88547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การใช้ภาษา (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Language)</a:t>
              </a:r>
              <a:endPara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  <a:p>
              <a:pPr algn="ctr"/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ควรใช้ภาษาที่เป็นมิตร สุภาพและอ่อนน้อม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C2D441-90DC-8B94-75D1-9FEEE1C142A9}"/>
                </a:ext>
              </a:extLst>
            </p:cNvPr>
            <p:cNvSpPr txBox="1"/>
            <p:nvPr/>
          </p:nvSpPr>
          <p:spPr>
            <a:xfrm>
              <a:off x="1065289" y="3124622"/>
              <a:ext cx="780983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h-TH" sz="8000" b="1" dirty="0">
                  <a:latin typeface="Prompt" panose="00000500000000000000" pitchFamily="2" charset="-34"/>
                  <a:cs typeface="Prompt" panose="00000500000000000000" pitchFamily="2" charset="-34"/>
                </a:rPr>
                <a:t>5</a:t>
              </a:r>
              <a:endParaRPr lang="en-US" sz="8000" b="1" dirty="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9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DC386B0-455F-61D5-152C-D3E0B268E636}"/>
              </a:ext>
            </a:extLst>
          </p:cNvPr>
          <p:cNvCxnSpPr>
            <a:cxnSpLocks/>
          </p:cNvCxnSpPr>
          <p:nvPr/>
        </p:nvCxnSpPr>
        <p:spPr>
          <a:xfrm flipH="1">
            <a:off x="3033774" y="4296678"/>
            <a:ext cx="16192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5F5F5246-CEDB-0245-6CA9-9A8C83B916F0}"/>
              </a:ext>
            </a:extLst>
          </p:cNvPr>
          <p:cNvCxnSpPr>
            <a:cxnSpLocks/>
            <a:endCxn id="3" idx="3"/>
          </p:cNvCxnSpPr>
          <p:nvPr/>
        </p:nvCxnSpPr>
        <p:spPr>
          <a:xfrm rot="10800000">
            <a:off x="6007262" y="2662179"/>
            <a:ext cx="6184739" cy="434415"/>
          </a:xfrm>
          <a:prstGeom prst="bentConnector4">
            <a:avLst>
              <a:gd name="adj1" fmla="val 63756"/>
              <a:gd name="adj2" fmla="val 152622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FFF1BFD-8445-D6FD-2B84-B416378D0F7E}"/>
              </a:ext>
            </a:extLst>
          </p:cNvPr>
          <p:cNvSpPr txBox="1"/>
          <p:nvPr/>
        </p:nvSpPr>
        <p:spPr>
          <a:xfrm>
            <a:off x="0" y="299398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Prompt" panose="00000500000000000000" pitchFamily="2" charset="-34"/>
                <a:cs typeface="Prompt" panose="00000500000000000000" pitchFamily="2" charset="-34"/>
              </a:rPr>
              <a:t>ประตูค้นปัญหาถาม </a:t>
            </a:r>
            <a:r>
              <a:rPr lang="en-US" sz="6000" b="1" dirty="0">
                <a:latin typeface="Prompt" panose="00000500000000000000" pitchFamily="2" charset="-34"/>
                <a:cs typeface="Prompt" panose="00000500000000000000" pitchFamily="2" charset="-34"/>
              </a:rPr>
              <a:t>5W1H</a:t>
            </a:r>
          </a:p>
          <a:p>
            <a:pPr algn="ctr"/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แนวทางการสอบถาม ช่วยให้เข้าใจสถานการณ์และปัญหาได้ดี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4D185B-FDC8-6602-B965-3A919B5F22F2}"/>
              </a:ext>
            </a:extLst>
          </p:cNvPr>
          <p:cNvGrpSpPr/>
          <p:nvPr/>
        </p:nvGrpSpPr>
        <p:grpSpPr>
          <a:xfrm>
            <a:off x="4653023" y="2662178"/>
            <a:ext cx="2708477" cy="2708476"/>
            <a:chOff x="4653023" y="2662178"/>
            <a:chExt cx="2708477" cy="2708476"/>
          </a:xfrm>
        </p:grpSpPr>
        <p:sp>
          <p:nvSpPr>
            <p:cNvPr id="3" name="Flowchart: Delay 2">
              <a:extLst>
                <a:ext uri="{FF2B5EF4-FFF2-40B4-BE49-F238E27FC236}">
                  <a16:creationId xmlns:a16="http://schemas.microsoft.com/office/drawing/2014/main" id="{6F59EEB1-1AC3-F8AB-F02D-C488E44F3572}"/>
                </a:ext>
              </a:extLst>
            </p:cNvPr>
            <p:cNvSpPr/>
            <p:nvPr/>
          </p:nvSpPr>
          <p:spPr>
            <a:xfrm rot="16200000">
              <a:off x="4653023" y="2662178"/>
              <a:ext cx="2708476" cy="2708476"/>
            </a:xfrm>
            <a:prstGeom prst="flowChartDelay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98D2C3-66B8-0E0C-6CFA-9E6452DDF1DD}"/>
                </a:ext>
              </a:extLst>
            </p:cNvPr>
            <p:cNvSpPr txBox="1"/>
            <p:nvPr/>
          </p:nvSpPr>
          <p:spPr>
            <a:xfrm>
              <a:off x="4653024" y="3761407"/>
              <a:ext cx="27084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5W1H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9B3BCB8-D047-6447-CBBE-69D858307828}"/>
              </a:ext>
            </a:extLst>
          </p:cNvPr>
          <p:cNvSpPr/>
          <p:nvPr/>
        </p:nvSpPr>
        <p:spPr>
          <a:xfrm>
            <a:off x="6162358" y="2048719"/>
            <a:ext cx="2101966" cy="2777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What — </a:t>
            </a:r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อะไร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EFAA2D-B5A0-B29B-4908-D5E7F9F9F01B}"/>
              </a:ext>
            </a:extLst>
          </p:cNvPr>
          <p:cNvSpPr/>
          <p:nvPr/>
        </p:nvSpPr>
        <p:spPr>
          <a:xfrm>
            <a:off x="6162358" y="6107025"/>
            <a:ext cx="2101965" cy="2777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Where — </a:t>
            </a:r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ที่ไหน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BCC4C87-5DDD-4333-9509-ECD8C4331E7B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7361500" y="4269239"/>
            <a:ext cx="16192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2824E8-DF6A-4B89-3681-02DA1A141484}"/>
              </a:ext>
            </a:extLst>
          </p:cNvPr>
          <p:cNvGrpSpPr/>
          <p:nvPr/>
        </p:nvGrpSpPr>
        <p:grpSpPr>
          <a:xfrm>
            <a:off x="6007260" y="5329157"/>
            <a:ext cx="6184740" cy="597081"/>
            <a:chOff x="6007260" y="5329157"/>
            <a:chExt cx="6184740" cy="597081"/>
          </a:xfrm>
        </p:grpSpPr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80E4DF17-F210-1BA3-2AA4-0721B1C8543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07261" y="5329157"/>
              <a:ext cx="6184739" cy="434415"/>
            </a:xfrm>
            <a:prstGeom prst="bentConnector4">
              <a:avLst>
                <a:gd name="adj1" fmla="val 63756"/>
                <a:gd name="adj2" fmla="val 15262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B277332-9284-AB0C-EF4D-D67D1454E18F}"/>
                </a:ext>
              </a:extLst>
            </p:cNvPr>
            <p:cNvCxnSpPr>
              <a:stCxn id="3" idx="1"/>
            </p:cNvCxnSpPr>
            <p:nvPr/>
          </p:nvCxnSpPr>
          <p:spPr>
            <a:xfrm flipH="1">
              <a:off x="6007260" y="5370654"/>
              <a:ext cx="1" cy="5555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03959A-F5F8-AF1B-BB34-865FE1AAFD3B}"/>
              </a:ext>
            </a:extLst>
          </p:cNvPr>
          <p:cNvSpPr/>
          <p:nvPr/>
        </p:nvSpPr>
        <p:spPr>
          <a:xfrm>
            <a:off x="7388748" y="3927618"/>
            <a:ext cx="1592001" cy="2777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Who — </a:t>
            </a:r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ใคร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A8B8D7-5A05-67EA-FA1B-52B393CFDFDF}"/>
              </a:ext>
            </a:extLst>
          </p:cNvPr>
          <p:cNvSpPr txBox="1"/>
          <p:nvPr/>
        </p:nvSpPr>
        <p:spPr>
          <a:xfrm>
            <a:off x="8264323" y="2351509"/>
            <a:ext cx="3768847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ปัญหาของลูกค้าคืออะไร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ประเด็นที่ลูกค้าต้องการแก้ไขคืออะไร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ผลลัพธ์ที่ลูกค้าต้องการคืออะไร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1B68F7-F74A-AF10-A0FC-B4EA8AA203E5}"/>
              </a:ext>
            </a:extLst>
          </p:cNvPr>
          <p:cNvSpPr txBox="1"/>
          <p:nvPr/>
        </p:nvSpPr>
        <p:spPr>
          <a:xfrm>
            <a:off x="8264323" y="5394241"/>
            <a:ext cx="3768847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ปัญหาเกิดขึ้น (สถานที่) ไหน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ปัญหาเกิดขึ้นส่วนไหน เช่น ยาง แอร์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ปัญหาส่งผลกระทบที่ไหนบ้าง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3964D2-BE41-8F70-6684-24D2D43C94D5}"/>
              </a:ext>
            </a:extLst>
          </p:cNvPr>
          <p:cNvSpPr txBox="1"/>
          <p:nvPr/>
        </p:nvSpPr>
        <p:spPr>
          <a:xfrm>
            <a:off x="9007997" y="3944844"/>
            <a:ext cx="30251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ใครคือผู้รับผิดชอบ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ใครจะได้รับผลกระทบจากปัญหา</a:t>
            </a: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F747A0D9-B3CF-3484-BB65-C73330064986}"/>
              </a:ext>
            </a:extLst>
          </p:cNvPr>
          <p:cNvCxnSpPr>
            <a:cxnSpLocks/>
          </p:cNvCxnSpPr>
          <p:nvPr/>
        </p:nvCxnSpPr>
        <p:spPr>
          <a:xfrm rot="10800000" flipH="1">
            <a:off x="-177480" y="2662180"/>
            <a:ext cx="6184739" cy="434415"/>
          </a:xfrm>
          <a:prstGeom prst="bentConnector4">
            <a:avLst>
              <a:gd name="adj1" fmla="val 63756"/>
              <a:gd name="adj2" fmla="val 152622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DA4DD1A-F035-92BC-7072-AA10F95BD2BB}"/>
              </a:ext>
            </a:extLst>
          </p:cNvPr>
          <p:cNvGrpSpPr/>
          <p:nvPr/>
        </p:nvGrpSpPr>
        <p:grpSpPr>
          <a:xfrm flipH="1">
            <a:off x="-177482" y="5329158"/>
            <a:ext cx="6184740" cy="597081"/>
            <a:chOff x="6007260" y="5329157"/>
            <a:chExt cx="6184740" cy="597081"/>
          </a:xfrm>
        </p:grpSpPr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3507247E-518E-C216-8F81-FC5CF84EC94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07261" y="5329157"/>
              <a:ext cx="6184739" cy="434415"/>
            </a:xfrm>
            <a:prstGeom prst="bentConnector4">
              <a:avLst>
                <a:gd name="adj1" fmla="val 63756"/>
                <a:gd name="adj2" fmla="val 15262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C7FDE74-CEE7-28E3-E3D5-C099EB7347D9}"/>
                </a:ext>
              </a:extLst>
            </p:cNvPr>
            <p:cNvCxnSpPr/>
            <p:nvPr/>
          </p:nvCxnSpPr>
          <p:spPr>
            <a:xfrm flipH="1">
              <a:off x="6007260" y="5370654"/>
              <a:ext cx="1" cy="5555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6E6605A-F482-6905-127E-873ECD79FE1C}"/>
              </a:ext>
            </a:extLst>
          </p:cNvPr>
          <p:cNvSpPr/>
          <p:nvPr/>
        </p:nvSpPr>
        <p:spPr>
          <a:xfrm>
            <a:off x="3750195" y="2048719"/>
            <a:ext cx="2101966" cy="277792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How</a:t>
            </a:r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— </a:t>
            </a:r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อย่างไร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CB8FB9A-2203-5FDF-75B5-43FEE84C0109}"/>
              </a:ext>
            </a:extLst>
          </p:cNvPr>
          <p:cNvSpPr/>
          <p:nvPr/>
        </p:nvSpPr>
        <p:spPr>
          <a:xfrm>
            <a:off x="3026296" y="3927618"/>
            <a:ext cx="1592001" cy="2777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Why — </a:t>
            </a:r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ทำไม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C1EF201-3C8F-E9CD-E1D6-D87085173232}"/>
              </a:ext>
            </a:extLst>
          </p:cNvPr>
          <p:cNvSpPr/>
          <p:nvPr/>
        </p:nvSpPr>
        <p:spPr>
          <a:xfrm>
            <a:off x="3750196" y="6107025"/>
            <a:ext cx="2101965" cy="2777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Prompt" panose="00000500000000000000" pitchFamily="2" charset="-34"/>
                <a:cs typeface="Prompt" panose="00000500000000000000" pitchFamily="2" charset="-34"/>
              </a:rPr>
              <a:t>When — </a:t>
            </a:r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เมื่อไร</a:t>
            </a:r>
            <a:endParaRPr lang="en-US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429CD91-C156-2B31-0286-65D3A67C476D}"/>
              </a:ext>
            </a:extLst>
          </p:cNvPr>
          <p:cNvSpPr txBox="1"/>
          <p:nvPr/>
        </p:nvSpPr>
        <p:spPr>
          <a:xfrm>
            <a:off x="74551" y="2365141"/>
            <a:ext cx="376884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ปัญหาเกิดขึ้นได้อย่างไร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จะแก้ไขปัญหานี้อย่างมีประสิทธิภาพได้อย่างไร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735B2F1-0387-EF24-2E37-1EBFB7DE1CF7}"/>
              </a:ext>
            </a:extLst>
          </p:cNvPr>
          <p:cNvSpPr txBox="1"/>
          <p:nvPr/>
        </p:nvSpPr>
        <p:spPr>
          <a:xfrm>
            <a:off x="74551" y="3814526"/>
            <a:ext cx="302517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ทำไมปัญหาจึงเกิดขึ้น </a:t>
            </a:r>
            <a:b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เช่น ยางรถเสื่อมสถาพ ทำไมจึงเกิดขึ้น เพราะว่าใช้งานหนักและไม่เคยเปลี่ยนยางเลย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653E4C-F9B9-C317-C645-81E0F61B4D7B}"/>
              </a:ext>
            </a:extLst>
          </p:cNvPr>
          <p:cNvSpPr txBox="1"/>
          <p:nvPr/>
        </p:nvSpPr>
        <p:spPr>
          <a:xfrm>
            <a:off x="74551" y="5459281"/>
            <a:ext cx="376884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ปัญหานี้เกิดขึ้นเมื่อไร </a:t>
            </a:r>
            <a:b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เวลา วันที่ เดือน ปี</a:t>
            </a:r>
          </a:p>
        </p:txBody>
      </p:sp>
    </p:spTree>
    <p:extLst>
      <p:ext uri="{BB962C8B-B14F-4D97-AF65-F5344CB8AC3E}">
        <p14:creationId xmlns:p14="http://schemas.microsoft.com/office/powerpoint/2010/main" val="33568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7" grpId="0" animBg="1"/>
      <p:bldP spid="39" grpId="0"/>
      <p:bldP spid="40" grpId="0"/>
      <p:bldP spid="41" grpId="0"/>
      <p:bldP spid="53" grpId="0" animBg="1"/>
      <p:bldP spid="54" grpId="0" animBg="1"/>
      <p:bldP spid="55" grpId="0" animBg="1"/>
      <p:bldP spid="56" grpId="0"/>
      <p:bldP spid="57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64D5AA-A0B0-8F55-169D-17D22FA0BC0F}"/>
              </a:ext>
            </a:extLst>
          </p:cNvPr>
          <p:cNvSpPr txBox="1"/>
          <p:nvPr/>
        </p:nvSpPr>
        <p:spPr>
          <a:xfrm>
            <a:off x="0" y="53386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rompt" panose="00000500000000000000" pitchFamily="2" charset="-34"/>
                <a:cs typeface="Prompt" panose="00000500000000000000" pitchFamily="2" charset="-34"/>
              </a:rPr>
              <a:t>WORKSHOP</a:t>
            </a:r>
            <a:endParaRPr lang="th-TH" sz="1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0374E2-86B9-2D54-FC3F-1619B86F6944}"/>
              </a:ext>
            </a:extLst>
          </p:cNvPr>
          <p:cNvSpPr/>
          <p:nvPr/>
        </p:nvSpPr>
        <p:spPr>
          <a:xfrm>
            <a:off x="357554" y="1887416"/>
            <a:ext cx="11476892" cy="11476892"/>
          </a:xfrm>
          <a:prstGeom prst="roundRect">
            <a:avLst>
              <a:gd name="adj" fmla="val 10743"/>
            </a:avLst>
          </a:prstGeom>
          <a:solidFill>
            <a:srgbClr val="1C4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F0C2E-89FE-CFEA-F084-B379A479F44A}"/>
              </a:ext>
            </a:extLst>
          </p:cNvPr>
          <p:cNvSpPr txBox="1"/>
          <p:nvPr/>
        </p:nvSpPr>
        <p:spPr>
          <a:xfrm>
            <a:off x="5343132" y="2911507"/>
            <a:ext cx="67268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สร้าง </a:t>
            </a:r>
          </a:p>
          <a:p>
            <a:r>
              <a:rPr lang="en-US" sz="8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SCRIPT </a:t>
            </a:r>
          </a:p>
          <a:p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ตั้งคำถามเพื่อค้นหาปัญหา</a:t>
            </a:r>
            <a:br>
              <a:rPr lang="en-US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การร้องเรียน</a:t>
            </a:r>
            <a:endParaRPr lang="en-US" sz="40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462F2A-818E-305C-4E59-BA01489D6EF7}"/>
              </a:ext>
            </a:extLst>
          </p:cNvPr>
          <p:cNvGrpSpPr/>
          <p:nvPr/>
        </p:nvGrpSpPr>
        <p:grpSpPr>
          <a:xfrm>
            <a:off x="9559954" y="863324"/>
            <a:ext cx="1662104" cy="2048183"/>
            <a:chOff x="1359877" y="2807152"/>
            <a:chExt cx="2977662" cy="3669323"/>
          </a:xfrm>
        </p:grpSpPr>
        <p:sp>
          <p:nvSpPr>
            <p:cNvPr id="7" name="Rectangle: Folded Corner 6">
              <a:extLst>
                <a:ext uri="{FF2B5EF4-FFF2-40B4-BE49-F238E27FC236}">
                  <a16:creationId xmlns:a16="http://schemas.microsoft.com/office/drawing/2014/main" id="{EB36896F-1083-2135-AEAB-A20DE78EF4C1}"/>
                </a:ext>
              </a:extLst>
            </p:cNvPr>
            <p:cNvSpPr/>
            <p:nvPr/>
          </p:nvSpPr>
          <p:spPr>
            <a:xfrm>
              <a:off x="1359877" y="2807152"/>
              <a:ext cx="2977662" cy="3669323"/>
            </a:xfrm>
            <a:prstGeom prst="foldedCorne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ABFD00B-E342-DA67-343C-22F3681EA10C}"/>
                </a:ext>
              </a:extLst>
            </p:cNvPr>
            <p:cNvCxnSpPr/>
            <p:nvPr/>
          </p:nvCxnSpPr>
          <p:spPr>
            <a:xfrm>
              <a:off x="1676400" y="3634154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0BA11F-109E-A0A6-EA58-D3CC6EE42FCA}"/>
                </a:ext>
              </a:extLst>
            </p:cNvPr>
            <p:cNvCxnSpPr/>
            <p:nvPr/>
          </p:nvCxnSpPr>
          <p:spPr>
            <a:xfrm>
              <a:off x="1676400" y="3985846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BB0ECA-C12B-187B-87B6-E7413F08D782}"/>
                </a:ext>
              </a:extLst>
            </p:cNvPr>
            <p:cNvCxnSpPr/>
            <p:nvPr/>
          </p:nvCxnSpPr>
          <p:spPr>
            <a:xfrm>
              <a:off x="1676400" y="4337538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B63129-F0E8-F8C2-3AB9-F63C80C5A4D2}"/>
                </a:ext>
              </a:extLst>
            </p:cNvPr>
            <p:cNvCxnSpPr/>
            <p:nvPr/>
          </p:nvCxnSpPr>
          <p:spPr>
            <a:xfrm>
              <a:off x="1676400" y="4724400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CE4FFF-D6BF-4FE1-1F1B-3C85DC051DC7}"/>
                </a:ext>
              </a:extLst>
            </p:cNvPr>
            <p:cNvCxnSpPr/>
            <p:nvPr/>
          </p:nvCxnSpPr>
          <p:spPr>
            <a:xfrm>
              <a:off x="1676400" y="5122984"/>
              <a:ext cx="2286000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54F5E69-7F74-4AE2-FC2F-2E8BE0711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68" y="2911507"/>
            <a:ext cx="3523809" cy="3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2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7CA8-5B03-2AE7-FFB3-29EBAEFA5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400386-376D-964F-9A4D-B3D40AE79DBC}"/>
              </a:ext>
            </a:extLst>
          </p:cNvPr>
          <p:cNvSpPr/>
          <p:nvPr/>
        </p:nvSpPr>
        <p:spPr>
          <a:xfrm>
            <a:off x="682907" y="0"/>
            <a:ext cx="5578997" cy="6858000"/>
          </a:xfrm>
          <a:prstGeom prst="rect">
            <a:avLst/>
          </a:prstGeom>
          <a:solidFill>
            <a:srgbClr val="1C4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E3714D-348F-6B8F-08C7-E2B77EA4E402}"/>
              </a:ext>
            </a:extLst>
          </p:cNvPr>
          <p:cNvSpPr txBox="1"/>
          <p:nvPr/>
        </p:nvSpPr>
        <p:spPr>
          <a:xfrm>
            <a:off x="682906" y="511088"/>
            <a:ext cx="55789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</a:t>
            </a:r>
            <a:r>
              <a:rPr lang="en-US" sz="9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sz="9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WORKSHOP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DA048F-3782-1C0B-6FED-43FCC5EED870}"/>
              </a:ext>
            </a:extLst>
          </p:cNvPr>
          <p:cNvSpPr/>
          <p:nvPr/>
        </p:nvSpPr>
        <p:spPr>
          <a:xfrm>
            <a:off x="682907" y="5004352"/>
            <a:ext cx="5578997" cy="3968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Empathy </a:t>
            </a:r>
            <a:endParaRPr lang="th-TH" sz="5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th-TH" sz="5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ที่มีต่อลูกค้า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9DEB664-9F56-963E-F399-7C31C834D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2979" y="2465408"/>
            <a:ext cx="6961053" cy="43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B7EAC64-C380-4AB4-145B-5F6E31CE8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6476" y="1282701"/>
            <a:ext cx="3213600" cy="55753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4F6C3F0-84D8-A6C4-34FB-51BA37283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924" y="1147813"/>
            <a:ext cx="3213600" cy="57101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0B9606-419B-C645-FE22-ACE3EEEEAFFB}"/>
              </a:ext>
            </a:extLst>
          </p:cNvPr>
          <p:cNvSpPr/>
          <p:nvPr/>
        </p:nvSpPr>
        <p:spPr>
          <a:xfrm>
            <a:off x="0" y="1282701"/>
            <a:ext cx="12192000" cy="8969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Empathy</a:t>
            </a:r>
            <a:endParaRPr lang="th-TH" sz="7200" b="1" dirty="0">
              <a:solidFill>
                <a:schemeClr val="tx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64D60-2029-D326-1CD4-395D91C465BF}"/>
              </a:ext>
            </a:extLst>
          </p:cNvPr>
          <p:cNvSpPr txBox="1"/>
          <p:nvPr/>
        </p:nvSpPr>
        <p:spPr>
          <a:xfrm>
            <a:off x="3047999" y="3392464"/>
            <a:ext cx="6096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400" b="1" dirty="0">
                <a:latin typeface="Prompt" panose="00000500000000000000" pitchFamily="2" charset="-34"/>
                <a:cs typeface="Prompt" panose="00000500000000000000" pitchFamily="2" charset="-34"/>
              </a:rPr>
              <a:t>การเอาตัวเองเข้าไปอยู่ในความรู้สึก</a:t>
            </a:r>
          </a:p>
          <a:p>
            <a:pPr algn="ctr"/>
            <a:r>
              <a:rPr lang="th-TH" sz="2400" b="1" dirty="0">
                <a:latin typeface="Prompt" panose="00000500000000000000" pitchFamily="2" charset="-34"/>
                <a:cs typeface="Prompt" panose="00000500000000000000" pitchFamily="2" charset="-34"/>
              </a:rPr>
              <a:t>สถานการณ์ที่คนอื่นเผชิญ</a:t>
            </a:r>
          </a:p>
          <a:p>
            <a:pPr algn="ctr"/>
            <a:endParaRPr lang="th-TH" sz="24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ทำให้เข้าใจเหตุแต่ไม่ใช้อารมณ์ตัดสิน</a:t>
            </a:r>
          </a:p>
          <a:p>
            <a:pPr algn="ctr"/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และเข้าใจความรู้สึกจากมุมมอง</a:t>
            </a:r>
          </a:p>
          <a:p>
            <a:pPr algn="ctr"/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ของคนนั้นจริง ๆ</a:t>
            </a:r>
            <a:endParaRPr lang="en-US" sz="2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313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E1432-5A00-D1E9-5E9B-316D9E617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96BE31-9B9F-9C2A-C463-2986559F1F9B}"/>
              </a:ext>
            </a:extLst>
          </p:cNvPr>
          <p:cNvCxnSpPr/>
          <p:nvPr/>
        </p:nvCxnSpPr>
        <p:spPr>
          <a:xfrm flipV="1">
            <a:off x="1310081" y="1686789"/>
            <a:ext cx="10669896" cy="3855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BFAE93-A1ED-BDFC-FD4E-CC7BE1FC553C}"/>
              </a:ext>
            </a:extLst>
          </p:cNvPr>
          <p:cNvCxnSpPr/>
          <p:nvPr/>
        </p:nvCxnSpPr>
        <p:spPr>
          <a:xfrm>
            <a:off x="1310081" y="1686791"/>
            <a:ext cx="10669896" cy="385579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DECEC6F-CAB4-48BD-0843-602E3D26671B}"/>
              </a:ext>
            </a:extLst>
          </p:cNvPr>
          <p:cNvSpPr/>
          <p:nvPr/>
        </p:nvSpPr>
        <p:spPr>
          <a:xfrm>
            <a:off x="0" y="0"/>
            <a:ext cx="109805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A79BB-9FF1-BEE3-EB57-7AA2C11583AE}"/>
              </a:ext>
            </a:extLst>
          </p:cNvPr>
          <p:cNvSpPr txBox="1"/>
          <p:nvPr/>
        </p:nvSpPr>
        <p:spPr>
          <a:xfrm>
            <a:off x="1098057" y="246191"/>
            <a:ext cx="11093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Prompt" panose="00000500000000000000" pitchFamily="2" charset="-34"/>
                <a:cs typeface="Prompt" panose="00000500000000000000" pitchFamily="2" charset="-34"/>
              </a:rPr>
              <a:t>EMPATHY MAP</a:t>
            </a:r>
            <a:endParaRPr lang="th-TH" sz="48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3626A5-F85C-B3B9-D08C-375A1982FC8A}"/>
              </a:ext>
            </a:extLst>
          </p:cNvPr>
          <p:cNvSpPr/>
          <p:nvPr/>
        </p:nvSpPr>
        <p:spPr>
          <a:xfrm>
            <a:off x="1310081" y="1243198"/>
            <a:ext cx="5309550" cy="38686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ชื่อลูกค้า (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Name Customer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 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B01B33-2661-9944-FEED-9E582C558558}"/>
              </a:ext>
            </a:extLst>
          </p:cNvPr>
          <p:cNvSpPr/>
          <p:nvPr/>
        </p:nvSpPr>
        <p:spPr>
          <a:xfrm>
            <a:off x="6670427" y="1243197"/>
            <a:ext cx="5326326" cy="38686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สถานการณ์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Scenario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 :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en-US" sz="14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20AA18-3FBE-F569-2F7C-2C572FEBACC4}"/>
              </a:ext>
            </a:extLst>
          </p:cNvPr>
          <p:cNvSpPr/>
          <p:nvPr/>
        </p:nvSpPr>
        <p:spPr>
          <a:xfrm>
            <a:off x="1310078" y="5626345"/>
            <a:ext cx="5309551" cy="1079256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F04A8A-68C8-8FA0-F637-0D7AA777A137}"/>
              </a:ext>
            </a:extLst>
          </p:cNvPr>
          <p:cNvSpPr/>
          <p:nvPr/>
        </p:nvSpPr>
        <p:spPr>
          <a:xfrm>
            <a:off x="6670427" y="5627080"/>
            <a:ext cx="5309551" cy="1078519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D50F19B-7B66-7E44-735A-0B7BB0B79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9384" y="3048369"/>
            <a:ext cx="862094" cy="111934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1C8A400-F14E-A9E9-AC48-BAD52E3BE53A}"/>
              </a:ext>
            </a:extLst>
          </p:cNvPr>
          <p:cNvSpPr/>
          <p:nvPr/>
        </p:nvSpPr>
        <p:spPr>
          <a:xfrm>
            <a:off x="2862884" y="5908065"/>
            <a:ext cx="2203938" cy="2813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atin typeface="Prompt" panose="00000500000000000000" pitchFamily="2" charset="-34"/>
                <a:cs typeface="Prompt" panose="00000500000000000000" pitchFamily="2" charset="-34"/>
              </a:rPr>
              <a:t>ความเจ็บปวด (</a:t>
            </a:r>
            <a:r>
              <a:rPr lang="en-US" sz="1600" b="1" dirty="0">
                <a:latin typeface="Prompt" panose="00000500000000000000" pitchFamily="2" charset="-34"/>
                <a:cs typeface="Prompt" panose="00000500000000000000" pitchFamily="2" charset="-34"/>
              </a:rPr>
              <a:t>Pains)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C55D4C2-77EB-7609-E763-313938A2BB21}"/>
              </a:ext>
            </a:extLst>
          </p:cNvPr>
          <p:cNvSpPr/>
          <p:nvPr/>
        </p:nvSpPr>
        <p:spPr>
          <a:xfrm>
            <a:off x="8223233" y="5909028"/>
            <a:ext cx="2203938" cy="2813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atin typeface="Prompt" panose="00000500000000000000" pitchFamily="2" charset="-34"/>
                <a:cs typeface="Prompt" panose="00000500000000000000" pitchFamily="2" charset="-34"/>
              </a:rPr>
              <a:t>สิ่งที่อยากได้ (</a:t>
            </a:r>
            <a:r>
              <a:rPr lang="en-US" sz="1600" b="1" dirty="0">
                <a:latin typeface="Prompt" panose="00000500000000000000" pitchFamily="2" charset="-34"/>
                <a:cs typeface="Prompt" panose="00000500000000000000" pitchFamily="2" charset="-34"/>
              </a:rPr>
              <a:t>Gains)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61A797-215C-983B-ABD0-826257E7E07A}"/>
              </a:ext>
            </a:extLst>
          </p:cNvPr>
          <p:cNvSpPr/>
          <p:nvPr/>
        </p:nvSpPr>
        <p:spPr>
          <a:xfrm>
            <a:off x="5344255" y="1944649"/>
            <a:ext cx="2550745" cy="2813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คิดและรู้สึก (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Think and Feel)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A3BDE23-7FA8-ECB2-76CA-D6DA77B23357}"/>
              </a:ext>
            </a:extLst>
          </p:cNvPr>
          <p:cNvSpPr/>
          <p:nvPr/>
        </p:nvSpPr>
        <p:spPr>
          <a:xfrm>
            <a:off x="2148929" y="3083769"/>
            <a:ext cx="2139933" cy="2813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ฟังหรือได้ยิน (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Hear)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D9E4A0A-8980-8CCE-2DC5-8FC02AE70FF3}"/>
              </a:ext>
            </a:extLst>
          </p:cNvPr>
          <p:cNvSpPr/>
          <p:nvPr/>
        </p:nvSpPr>
        <p:spPr>
          <a:xfrm>
            <a:off x="5369655" y="4519038"/>
            <a:ext cx="2550745" cy="2813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พูดและทำ (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Say and Do)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CC87EE-1CBF-905B-B4C0-02DD2376BE67}"/>
              </a:ext>
            </a:extLst>
          </p:cNvPr>
          <p:cNvSpPr txBox="1"/>
          <p:nvPr/>
        </p:nvSpPr>
        <p:spPr>
          <a:xfrm>
            <a:off x="4638710" y="2314490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ในความคิดและความรู้สึกของลูกค้าอะไรคือสิ่งที่สำคัญ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ความรู้สึก ความสบายใจ ความเชื่อ มีผลต่อลูกค้า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1633D2-4CA8-8D1F-F9F2-E7C90D1FAF80}"/>
              </a:ext>
            </a:extLst>
          </p:cNvPr>
          <p:cNvSpPr txBox="1"/>
          <p:nvPr/>
        </p:nvSpPr>
        <p:spPr>
          <a:xfrm>
            <a:off x="4742904" y="4842641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อะไรคือพฤติกรรมที่ลูกค้าแสดงออกหรือพูดออกมา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ลูกค้าพูดถึงเรื่องอะไรบ้าง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9B6047-DEA6-8B77-156C-D35C58C7C6D5}"/>
              </a:ext>
            </a:extLst>
          </p:cNvPr>
          <p:cNvSpPr/>
          <p:nvPr/>
        </p:nvSpPr>
        <p:spPr>
          <a:xfrm>
            <a:off x="1310081" y="1686791"/>
            <a:ext cx="10669896" cy="385579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67F39D-FAFC-9929-E1F4-D8F12F9E4378}"/>
              </a:ext>
            </a:extLst>
          </p:cNvPr>
          <p:cNvSpPr txBox="1"/>
          <p:nvPr/>
        </p:nvSpPr>
        <p:spPr>
          <a:xfrm>
            <a:off x="1506272" y="3457713"/>
            <a:ext cx="3103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ลูกค้าได้ยินเรื่องราวต่าง ๆ จากใครบ้าง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เรื่องราวที่ได้ยินคืออะไร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สื่อด้านไหนที่ลูกค้าได้ยินมา มีผลต่อความคิด</a:t>
            </a:r>
            <a:b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และการกระทำของลูกค้าโดยตรง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E942EE-B516-DD94-E8A2-5DC61A9AA35F}"/>
              </a:ext>
            </a:extLst>
          </p:cNvPr>
          <p:cNvSpPr txBox="1"/>
          <p:nvPr/>
        </p:nvSpPr>
        <p:spPr>
          <a:xfrm>
            <a:off x="8699698" y="3550045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เห็นจากที่ไหนหรือสื่อออะไร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สิ่งที่เห็นมีผลอะไรต่อตัวลูกค้า สภาพแวดล้อม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ปัญหาอะไรที่ลูกค้าจะเห็นอยู่บ่อยครั้ง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884043E-C8BF-D012-74A3-CDBB4E8313BE}"/>
              </a:ext>
            </a:extLst>
          </p:cNvPr>
          <p:cNvSpPr/>
          <p:nvPr/>
        </p:nvSpPr>
        <p:spPr>
          <a:xfrm>
            <a:off x="8973104" y="3141784"/>
            <a:ext cx="2139933" cy="2813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ดู / เห็น (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See)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D6F3D-BC1C-C63C-5A64-1E476E4CB2C9}"/>
              </a:ext>
            </a:extLst>
          </p:cNvPr>
          <p:cNvSpPr txBox="1"/>
          <p:nvPr/>
        </p:nvSpPr>
        <p:spPr>
          <a:xfrm>
            <a:off x="2201984" y="6191990"/>
            <a:ext cx="3587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อะไรคือปัญหาหรือสิ่งที่ทำให้เกิดความเจ็บปวดกับลูกค้า</a:t>
            </a:r>
            <a:endParaRPr lang="en-US" sz="1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41437-CC2C-08BE-6F1E-B6DEB0CB2464}"/>
              </a:ext>
            </a:extLst>
          </p:cNvPr>
          <p:cNvSpPr txBox="1"/>
          <p:nvPr/>
        </p:nvSpPr>
        <p:spPr>
          <a:xfrm>
            <a:off x="8091650" y="6188724"/>
            <a:ext cx="2553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อะไรที่ลูกค้าต้องการอะไร อยากได้อะไร</a:t>
            </a:r>
            <a:endParaRPr lang="en-US" sz="1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A7A84-326B-0390-36F5-2F30583EAB07}"/>
              </a:ext>
            </a:extLst>
          </p:cNvPr>
          <p:cNvSpPr txBox="1"/>
          <p:nvPr/>
        </p:nvSpPr>
        <p:spPr>
          <a:xfrm>
            <a:off x="285174" y="-34445"/>
            <a:ext cx="527709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M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H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785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713</Words>
  <Application>Microsoft Office PowerPoint</Application>
  <PresentationFormat>Widescreen</PresentationFormat>
  <Paragraphs>155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Black</vt:lpstr>
      <vt:lpstr>Aptos Display</vt:lpstr>
      <vt:lpstr>Arial</vt:lpstr>
      <vt:lpstr>Prompt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Kullasatree Thuamkoghmo</dc:creator>
  <cp:lastModifiedBy>Kullasatree Thuamkoghmo</cp:lastModifiedBy>
  <cp:revision>18</cp:revision>
  <dcterms:created xsi:type="dcterms:W3CDTF">2025-08-08T03:34:58Z</dcterms:created>
  <dcterms:modified xsi:type="dcterms:W3CDTF">2025-08-25T10:07:31Z</dcterms:modified>
</cp:coreProperties>
</file>