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61" r:id="rId3"/>
    <p:sldId id="274" r:id="rId4"/>
    <p:sldId id="256" r:id="rId5"/>
    <p:sldId id="290" r:id="rId6"/>
    <p:sldId id="260" r:id="rId7"/>
    <p:sldId id="275" r:id="rId8"/>
    <p:sldId id="273" r:id="rId9"/>
    <p:sldId id="268" r:id="rId10"/>
    <p:sldId id="269" r:id="rId11"/>
    <p:sldId id="285" r:id="rId12"/>
    <p:sldId id="286" r:id="rId13"/>
    <p:sldId id="287" r:id="rId14"/>
    <p:sldId id="284" r:id="rId15"/>
    <p:sldId id="292" r:id="rId16"/>
    <p:sldId id="271" r:id="rId17"/>
    <p:sldId id="270" r:id="rId18"/>
    <p:sldId id="276" r:id="rId19"/>
    <p:sldId id="293" r:id="rId20"/>
    <p:sldId id="272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BE3"/>
    <a:srgbClr val="262626"/>
    <a:srgbClr val="FFFFFF"/>
    <a:srgbClr val="FDDBDB"/>
    <a:srgbClr val="FCC6C6"/>
    <a:srgbClr val="595959"/>
    <a:srgbClr val="AEAEAE"/>
    <a:srgbClr val="7F7F7F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176" autoAdjust="0"/>
  </p:normalViewPr>
  <p:slideViewPr>
    <p:cSldViewPr snapToGrid="0">
      <p:cViewPr varScale="1">
        <p:scale>
          <a:sx n="58" d="100"/>
          <a:sy n="58" d="100"/>
        </p:scale>
        <p:origin x="2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70BD8-C7CC-4697-89E2-102C0795BFA3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7858A-6A1F-427C-9F96-0F56DF1E4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7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5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6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5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ทำไฟล์ </a:t>
            </a:r>
            <a:r>
              <a:rPr lang="en-US" dirty="0"/>
              <a:t>excel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4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6D36-B568-A671-1995-042D66759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4DD92-8854-234E-4737-4B78D986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4E1CA-1C24-C1A6-CE1B-CA8E8E95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F878A-D320-CD6B-B8DE-C8D0CDCE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EA74-AF78-83EF-5882-171513EB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AC26-7114-1716-629B-85AAB67F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AF68AD-A50A-E691-6C20-E39D69405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68E8-ADD5-6881-2D77-3B9ADB24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FA299-F5C4-5F9B-C3DF-EBB6B89D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2542-1528-BEDC-8D67-C8717730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8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B067F-FEB2-74B4-8B6F-87952FDF4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4A7CC-2397-139F-FF05-2A20DFA0D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8F5C-C44A-1210-F6E9-8587D6C0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2A725-83D8-9869-E317-E8AE043F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71E8E-25A9-8900-5FE1-4E79C057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68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375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0932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65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AE97-2435-2086-B419-9028F433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B0F5-6B25-6746-43EB-86B09C2A0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15EC1-BEEB-578F-5F4B-83B40F10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3E7E-55BD-A334-2C6E-7DA585A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3DCD-2762-1616-1E94-9814E0FF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FD06-08EB-92C7-09D7-536BE379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66F47-9CA5-D5F6-CE76-E881F7BFE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8C0B6-09B2-D0D4-B08E-C925066E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AD896-AEA1-D683-B7BA-78744E8E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2210B-A784-584C-52E4-B4787CAC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2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AE8C-F74C-1327-55E7-E987678A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9618-51CD-91C4-529E-E9A66DBB0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8FC84-786A-C762-A993-C21CABEE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76E57-60A3-BFD7-79CD-0F258B0D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F8A1D-3DFA-239C-DCC5-ADEA1948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ABD34-71B6-6CC5-7351-7E48BC1C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EF5-504C-8117-E81B-49B8C685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3248-522E-D26E-3ABE-E6FD2DE0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36959-335A-D999-24A7-AA554E1ED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B55AA-BDFA-2810-BC99-BD32404D2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F93C7-4AF6-7F09-5C3E-AA1AAECCD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A7C09-A636-DD2E-6DEF-0F78E1A2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BB4A7-186C-439F-98E8-9F95BC23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D99195-ECFD-8A42-5CA2-93F942A9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E224E-77F2-66C8-3C1D-A77AAFCE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FCD39-BCF2-B456-CC05-36F66BF4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50CC5-3D35-D652-02CC-066D3E6D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A0BFD-BA63-DF79-AD9D-7540937B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D49D4-ABB9-C539-3043-2443957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2640C-52A2-5A42-8E3F-9ECCDC7F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1289-BF38-AD26-C8A9-D5BF85BB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8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B5A8-E20F-5359-BEAD-204F009C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C2B8-D2F0-3149-81F3-5C38A6500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6D729-8909-9A9C-E6CB-77D1B966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A836-BFF0-1494-0238-2FA08D9B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CCD4E-D4B2-8175-E9EA-1C8C094C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3020C-69D3-90BF-C38E-7D29737E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2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6566-FC07-A598-87F4-A12CB303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8F897-6E9C-C9B7-7B99-03144EEAD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11E20-C5C8-4F89-F498-F59691CEA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2C2EA-3408-E5D3-0E27-9A5A69F2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D91CD-E1A4-FE25-7394-0C7E2782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CA012-50D0-74A0-48BE-8D11035E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618C9-D88C-D17A-CCEA-6A27A8C0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2E513-D9E9-42FE-0A5E-F86EE656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8B7C1-C367-8E93-9D6A-DAD0A30AC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95A87-8C69-4DEA-9CA5-621F380EE95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58328-1AFB-6B19-0FA5-EA79A314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2F2A-92CF-3ACC-A9CE-E59B80CA7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9C8149-20F2-49DA-A780-8969BC24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free-powerpoint-templates-design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O5tXvvJq1w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4"/>
          </p:cNvPr>
          <p:cNvSpPr txBox="1"/>
          <p:nvPr/>
        </p:nvSpPr>
        <p:spPr>
          <a:xfrm>
            <a:off x="1" y="6483509"/>
            <a:ext cx="11924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cs typeface="Arial" pitchFamily="34" charset="0"/>
                <a:hlinkClick r:id="rId4"/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06B37-C93A-4526-AD5F-E0A1A6CDA692}"/>
              </a:ext>
            </a:extLst>
          </p:cNvPr>
          <p:cNvSpPr/>
          <p:nvPr/>
        </p:nvSpPr>
        <p:spPr>
          <a:xfrm>
            <a:off x="5226340" y="2634144"/>
            <a:ext cx="6965659" cy="3682766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5CE59-E647-49F9-B0BD-75DBB9DBC60B}"/>
              </a:ext>
            </a:extLst>
          </p:cNvPr>
          <p:cNvSpPr txBox="1"/>
          <p:nvPr/>
        </p:nvSpPr>
        <p:spPr>
          <a:xfrm>
            <a:off x="5226340" y="3182865"/>
            <a:ext cx="6965660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Coaching in Practices </a:t>
            </a:r>
          </a:p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   with Workbook</a:t>
            </a:r>
          </a:p>
        </p:txBody>
      </p:sp>
    </p:spTree>
    <p:extLst>
      <p:ext uri="{BB962C8B-B14F-4D97-AF65-F5344CB8AC3E}">
        <p14:creationId xmlns:p14="http://schemas.microsoft.com/office/powerpoint/2010/main" val="239021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449D23-98B2-6845-AC48-1DDD4941660B}"/>
              </a:ext>
            </a:extLst>
          </p:cNvPr>
          <p:cNvSpPr txBox="1"/>
          <p:nvPr/>
        </p:nvSpPr>
        <p:spPr>
          <a:xfrm>
            <a:off x="0" y="73819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Prompt" panose="00000500000000000000" pitchFamily="2" charset="-34"/>
                <a:cs typeface="Prompt" panose="00000500000000000000" pitchFamily="2" charset="-34"/>
              </a:rPr>
              <a:t>COACHING SKILLSET</a:t>
            </a:r>
            <a:endParaRPr lang="en-US" sz="4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9227D6-D46C-C43C-A1B0-B32C82C391E0}"/>
              </a:ext>
            </a:extLst>
          </p:cNvPr>
          <p:cNvGrpSpPr/>
          <p:nvPr/>
        </p:nvGrpSpPr>
        <p:grpSpPr>
          <a:xfrm>
            <a:off x="9959106" y="1571132"/>
            <a:ext cx="1207911" cy="1207911"/>
            <a:chOff x="1259632" y="1927684"/>
            <a:chExt cx="2005372" cy="20053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DA0DA5-3E27-87E8-C8E4-B1D41C43D165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AA59E9-DA23-3A13-97E4-0D6A183CBAE8}"/>
                </a:ext>
              </a:extLst>
            </p:cNvPr>
            <p:cNvSpPr/>
            <p:nvPr/>
          </p:nvSpPr>
          <p:spPr>
            <a:xfrm>
              <a:off x="1832923" y="2500976"/>
              <a:ext cx="858789" cy="858789"/>
            </a:xfrm>
            <a:prstGeom prst="ellipse">
              <a:avLst/>
            </a:prstGeom>
            <a:noFill/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E3702C-5354-3EF5-9791-1CE1DB5D6533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40103A-D16A-68C5-8967-33E442FB9026}"/>
              </a:ext>
            </a:extLst>
          </p:cNvPr>
          <p:cNvGrpSpPr/>
          <p:nvPr/>
        </p:nvGrpSpPr>
        <p:grpSpPr>
          <a:xfrm>
            <a:off x="7726468" y="2053234"/>
            <a:ext cx="3497537" cy="3983639"/>
            <a:chOff x="5710368" y="1700808"/>
            <a:chExt cx="2528707" cy="4176464"/>
          </a:xfrm>
          <a:solidFill>
            <a:schemeClr val="bg2">
              <a:lumMod val="50000"/>
            </a:schemeClr>
          </a:solidFill>
        </p:grpSpPr>
        <p:sp>
          <p:nvSpPr>
            <p:cNvPr id="11" name="Up Arrow 3">
              <a:extLst>
                <a:ext uri="{FF2B5EF4-FFF2-40B4-BE49-F238E27FC236}">
                  <a16:creationId xmlns:a16="http://schemas.microsoft.com/office/drawing/2014/main" id="{71D596D2-6F7D-D882-B512-F45289DE43FB}"/>
                </a:ext>
              </a:extLst>
            </p:cNvPr>
            <p:cNvSpPr/>
            <p:nvPr/>
          </p:nvSpPr>
          <p:spPr>
            <a:xfrm>
              <a:off x="6870923" y="1700808"/>
              <a:ext cx="1368152" cy="2035274"/>
            </a:xfrm>
            <a:prstGeom prst="upArrow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Flowchart: Data 6">
              <a:extLst>
                <a:ext uri="{FF2B5EF4-FFF2-40B4-BE49-F238E27FC236}">
                  <a16:creationId xmlns:a16="http://schemas.microsoft.com/office/drawing/2014/main" id="{49FF7EDD-FF55-1DCD-7492-2181909DA98E}"/>
                </a:ext>
              </a:extLst>
            </p:cNvPr>
            <p:cNvSpPr/>
            <p:nvPr/>
          </p:nvSpPr>
          <p:spPr>
            <a:xfrm flipH="1">
              <a:off x="6592296" y="3500344"/>
              <a:ext cx="1030423" cy="154661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  <a:gd name="connsiteX0" fmla="*/ 0 w 9830"/>
                <a:gd name="connsiteY0" fmla="*/ 8685 h 9420"/>
                <a:gd name="connsiteX1" fmla="*/ 3898 w 9830"/>
                <a:gd name="connsiteY1" fmla="*/ 580 h 9420"/>
                <a:gd name="connsiteX2" fmla="*/ 9830 w 9830"/>
                <a:gd name="connsiteY2" fmla="*/ 0 h 9420"/>
                <a:gd name="connsiteX3" fmla="*/ 6661 w 9830"/>
                <a:gd name="connsiteY3" fmla="*/ 9420 h 9420"/>
                <a:gd name="connsiteX4" fmla="*/ 0 w 9830"/>
                <a:gd name="connsiteY4" fmla="*/ 8685 h 9420"/>
                <a:gd name="connsiteX0" fmla="*/ 0 w 10000"/>
                <a:gd name="connsiteY0" fmla="*/ 9220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220 h 10000"/>
                <a:gd name="connsiteX0" fmla="*/ 0 w 10000"/>
                <a:gd name="connsiteY0" fmla="*/ 9499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  <a:gd name="connsiteX0" fmla="*/ 0 w 10000"/>
                <a:gd name="connsiteY0" fmla="*/ 9499 h 10000"/>
                <a:gd name="connsiteX1" fmla="*/ 4601 w 10000"/>
                <a:gd name="connsiteY1" fmla="*/ 58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9499"/>
                  </a:moveTo>
                  <a:lnTo>
                    <a:pt x="4601" y="58"/>
                  </a:lnTo>
                  <a:lnTo>
                    <a:pt x="10000" y="0"/>
                  </a:lnTo>
                  <a:lnTo>
                    <a:pt x="6776" y="10000"/>
                  </a:lnTo>
                  <a:cubicBezTo>
                    <a:pt x="4517" y="9740"/>
                    <a:pt x="2403" y="9480"/>
                    <a:pt x="0" y="94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9D6D33-3A57-1CD1-28D1-29B7ECE73ECD}"/>
                </a:ext>
              </a:extLst>
            </p:cNvPr>
            <p:cNvSpPr/>
            <p:nvPr/>
          </p:nvSpPr>
          <p:spPr>
            <a:xfrm>
              <a:off x="6372200" y="3429000"/>
              <a:ext cx="720080" cy="1368152"/>
            </a:xfrm>
            <a:prstGeom prst="rect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4" name="Flowchart: Data 6">
              <a:extLst>
                <a:ext uri="{FF2B5EF4-FFF2-40B4-BE49-F238E27FC236}">
                  <a16:creationId xmlns:a16="http://schemas.microsoft.com/office/drawing/2014/main" id="{988BE817-BA67-B745-9A7F-0ADDF696F3DD}"/>
                </a:ext>
              </a:extLst>
            </p:cNvPr>
            <p:cNvSpPr/>
            <p:nvPr/>
          </p:nvSpPr>
          <p:spPr>
            <a:xfrm flipH="1">
              <a:off x="5916298" y="4572715"/>
              <a:ext cx="954624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01539A-1D8F-8538-4C3C-ED2C5A161DBE}"/>
                </a:ext>
              </a:extLst>
            </p:cNvPr>
            <p:cNvSpPr/>
            <p:nvPr/>
          </p:nvSpPr>
          <p:spPr>
            <a:xfrm>
              <a:off x="5710368" y="4509120"/>
              <a:ext cx="720080" cy="1368152"/>
            </a:xfrm>
            <a:prstGeom prst="rect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969EAB-D5ED-D45E-5511-340011D09D1C}"/>
              </a:ext>
            </a:extLst>
          </p:cNvPr>
          <p:cNvCxnSpPr>
            <a:cxnSpLocks/>
          </p:cNvCxnSpPr>
          <p:nvPr/>
        </p:nvCxnSpPr>
        <p:spPr>
          <a:xfrm flipV="1">
            <a:off x="3682380" y="3081624"/>
            <a:ext cx="5112000" cy="9524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9FF6BAA-507F-0D90-C50C-8C527E6AF555}"/>
              </a:ext>
            </a:extLst>
          </p:cNvPr>
          <p:cNvSpPr txBox="1"/>
          <p:nvPr/>
        </p:nvSpPr>
        <p:spPr>
          <a:xfrm>
            <a:off x="3908363" y="2481529"/>
            <a:ext cx="46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ฟังอย่างลึกซึ้ง (</a:t>
            </a:r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Deep Listening)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06E752-BE4F-4105-A33A-312818C80123}"/>
              </a:ext>
            </a:extLst>
          </p:cNvPr>
          <p:cNvSpPr/>
          <p:nvPr/>
        </p:nvSpPr>
        <p:spPr>
          <a:xfrm>
            <a:off x="2818285" y="2236876"/>
            <a:ext cx="864096" cy="864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0476A8-E7BE-0379-98E9-005FE28169FC}"/>
              </a:ext>
            </a:extLst>
          </p:cNvPr>
          <p:cNvCxnSpPr>
            <a:cxnSpLocks/>
          </p:cNvCxnSpPr>
          <p:nvPr/>
        </p:nvCxnSpPr>
        <p:spPr>
          <a:xfrm flipV="1">
            <a:off x="2695370" y="4390152"/>
            <a:ext cx="5112000" cy="9524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B59C8-B03C-95B6-8B97-2E4901891ADF}"/>
              </a:ext>
            </a:extLst>
          </p:cNvPr>
          <p:cNvSpPr/>
          <p:nvPr/>
        </p:nvSpPr>
        <p:spPr>
          <a:xfrm>
            <a:off x="1901585" y="3545404"/>
            <a:ext cx="864000" cy="864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8ABCF8-D113-B78C-3E40-AB471C6735C8}"/>
              </a:ext>
            </a:extLst>
          </p:cNvPr>
          <p:cNvCxnSpPr>
            <a:cxnSpLocks/>
          </p:cNvCxnSpPr>
          <p:nvPr/>
        </p:nvCxnSpPr>
        <p:spPr>
          <a:xfrm flipV="1">
            <a:off x="1778671" y="5698679"/>
            <a:ext cx="5112000" cy="9524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6D872FF-E694-9535-3F49-0DA3A3566106}"/>
              </a:ext>
            </a:extLst>
          </p:cNvPr>
          <p:cNvSpPr/>
          <p:nvPr/>
        </p:nvSpPr>
        <p:spPr>
          <a:xfrm>
            <a:off x="990856" y="4853931"/>
            <a:ext cx="864000" cy="864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F8524DBB-B659-5EEF-877F-D6A8A61B7ECE}"/>
              </a:ext>
            </a:extLst>
          </p:cNvPr>
          <p:cNvSpPr/>
          <p:nvPr/>
        </p:nvSpPr>
        <p:spPr>
          <a:xfrm flipH="1">
            <a:off x="2122372" y="382513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Freeform 57">
            <a:extLst>
              <a:ext uri="{FF2B5EF4-FFF2-40B4-BE49-F238E27FC236}">
                <a16:creationId xmlns:a16="http://schemas.microsoft.com/office/drawing/2014/main" id="{D9D644C6-38B7-CB6D-4BA6-D3383754F75A}"/>
              </a:ext>
            </a:extLst>
          </p:cNvPr>
          <p:cNvSpPr/>
          <p:nvPr/>
        </p:nvSpPr>
        <p:spPr>
          <a:xfrm rot="21060000">
            <a:off x="7113243" y="5253840"/>
            <a:ext cx="4436851" cy="662258"/>
          </a:xfrm>
          <a:custGeom>
            <a:avLst/>
            <a:gdLst>
              <a:gd name="connsiteX0" fmla="*/ 1665514 w 7946571"/>
              <a:gd name="connsiteY0" fmla="*/ 957943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5" fmla="*/ 1665514 w 7946571"/>
              <a:gd name="connsiteY5" fmla="*/ 957943 h 957943"/>
              <a:gd name="connsiteX0" fmla="*/ 0 w 7946571"/>
              <a:gd name="connsiteY0" fmla="*/ 489858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0" fmla="*/ 0 w 7946571"/>
              <a:gd name="connsiteY0" fmla="*/ 489858 h 833119"/>
              <a:gd name="connsiteX1" fmla="*/ 1799254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95531"/>
              <a:gd name="connsiteX1" fmla="*/ 1781423 w 7946571"/>
              <a:gd name="connsiteY1" fmla="*/ 895531 h 895531"/>
              <a:gd name="connsiteX2" fmla="*/ 7946571 w 7946571"/>
              <a:gd name="connsiteY2" fmla="*/ 43543 h 895531"/>
              <a:gd name="connsiteX3" fmla="*/ 5878285 w 7946571"/>
              <a:gd name="connsiteY3" fmla="*/ 0 h 895531"/>
              <a:gd name="connsiteX4" fmla="*/ 0 w 7946571"/>
              <a:gd name="connsiteY4" fmla="*/ 489858 h 895531"/>
              <a:gd name="connsiteX0" fmla="*/ 0 w 7946571"/>
              <a:gd name="connsiteY0" fmla="*/ 489858 h 833119"/>
              <a:gd name="connsiteX1" fmla="*/ 2031070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50326"/>
              <a:gd name="connsiteX1" fmla="*/ 2031070 w 7946571"/>
              <a:gd name="connsiteY1" fmla="*/ 833119 h 850326"/>
              <a:gd name="connsiteX2" fmla="*/ 2181428 w 7946571"/>
              <a:gd name="connsiteY2" fmla="*/ 799114 h 850326"/>
              <a:gd name="connsiteX3" fmla="*/ 7946571 w 7946571"/>
              <a:gd name="connsiteY3" fmla="*/ 43543 h 850326"/>
              <a:gd name="connsiteX4" fmla="*/ 5878285 w 7946571"/>
              <a:gd name="connsiteY4" fmla="*/ 0 h 850326"/>
              <a:gd name="connsiteX5" fmla="*/ 0 w 7946571"/>
              <a:gd name="connsiteY5" fmla="*/ 489858 h 850326"/>
              <a:gd name="connsiteX0" fmla="*/ 0 w 7946571"/>
              <a:gd name="connsiteY0" fmla="*/ 489858 h 863871"/>
              <a:gd name="connsiteX1" fmla="*/ 2031070 w 7946571"/>
              <a:gd name="connsiteY1" fmla="*/ 833119 h 863871"/>
              <a:gd name="connsiteX2" fmla="*/ 2199260 w 7946571"/>
              <a:gd name="connsiteY2" fmla="*/ 843694 h 863871"/>
              <a:gd name="connsiteX3" fmla="*/ 7946571 w 7946571"/>
              <a:gd name="connsiteY3" fmla="*/ 43543 h 863871"/>
              <a:gd name="connsiteX4" fmla="*/ 5878285 w 7946571"/>
              <a:gd name="connsiteY4" fmla="*/ 0 h 863871"/>
              <a:gd name="connsiteX5" fmla="*/ 0 w 7946571"/>
              <a:gd name="connsiteY5" fmla="*/ 489858 h 863871"/>
              <a:gd name="connsiteX0" fmla="*/ 0 w 7679092"/>
              <a:gd name="connsiteY0" fmla="*/ 489858 h 863871"/>
              <a:gd name="connsiteX1" fmla="*/ 2031070 w 7679092"/>
              <a:gd name="connsiteY1" fmla="*/ 833119 h 863871"/>
              <a:gd name="connsiteX2" fmla="*/ 2199260 w 7679092"/>
              <a:gd name="connsiteY2" fmla="*/ 843694 h 863871"/>
              <a:gd name="connsiteX3" fmla="*/ 7679092 w 7679092"/>
              <a:gd name="connsiteY3" fmla="*/ 212947 h 863871"/>
              <a:gd name="connsiteX4" fmla="*/ 5878285 w 7679092"/>
              <a:gd name="connsiteY4" fmla="*/ 0 h 863871"/>
              <a:gd name="connsiteX5" fmla="*/ 0 w 7679092"/>
              <a:gd name="connsiteY5" fmla="*/ 489858 h 863871"/>
              <a:gd name="connsiteX0" fmla="*/ 0 w 7982235"/>
              <a:gd name="connsiteY0" fmla="*/ 489858 h 863871"/>
              <a:gd name="connsiteX1" fmla="*/ 2031070 w 7982235"/>
              <a:gd name="connsiteY1" fmla="*/ 833119 h 863871"/>
              <a:gd name="connsiteX2" fmla="*/ 2199260 w 7982235"/>
              <a:gd name="connsiteY2" fmla="*/ 843694 h 863871"/>
              <a:gd name="connsiteX3" fmla="*/ 7982235 w 7982235"/>
              <a:gd name="connsiteY3" fmla="*/ 132702 h 863871"/>
              <a:gd name="connsiteX4" fmla="*/ 5878285 w 7982235"/>
              <a:gd name="connsiteY4" fmla="*/ 0 h 863871"/>
              <a:gd name="connsiteX5" fmla="*/ 0 w 7982235"/>
              <a:gd name="connsiteY5" fmla="*/ 489858 h 863871"/>
              <a:gd name="connsiteX0" fmla="*/ 0 w 8035731"/>
              <a:gd name="connsiteY0" fmla="*/ 489858 h 863871"/>
              <a:gd name="connsiteX1" fmla="*/ 2031070 w 8035731"/>
              <a:gd name="connsiteY1" fmla="*/ 833119 h 863871"/>
              <a:gd name="connsiteX2" fmla="*/ 2199260 w 8035731"/>
              <a:gd name="connsiteY2" fmla="*/ 843694 h 863871"/>
              <a:gd name="connsiteX3" fmla="*/ 8035731 w 8035731"/>
              <a:gd name="connsiteY3" fmla="*/ 34627 h 863871"/>
              <a:gd name="connsiteX4" fmla="*/ 5878285 w 8035731"/>
              <a:gd name="connsiteY4" fmla="*/ 0 h 863871"/>
              <a:gd name="connsiteX5" fmla="*/ 0 w 8035731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284275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177283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7242209"/>
              <a:gd name="connsiteY0" fmla="*/ 489858 h 863871"/>
              <a:gd name="connsiteX1" fmla="*/ 2031070 w 7242209"/>
              <a:gd name="connsiteY1" fmla="*/ 833119 h 863871"/>
              <a:gd name="connsiteX2" fmla="*/ 2199260 w 7242209"/>
              <a:gd name="connsiteY2" fmla="*/ 843694 h 863871"/>
              <a:gd name="connsiteX3" fmla="*/ 7242209 w 7242209"/>
              <a:gd name="connsiteY3" fmla="*/ 177283 h 863871"/>
              <a:gd name="connsiteX4" fmla="*/ 5878285 w 7242209"/>
              <a:gd name="connsiteY4" fmla="*/ 0 h 863871"/>
              <a:gd name="connsiteX5" fmla="*/ 0 w 7242209"/>
              <a:gd name="connsiteY5" fmla="*/ 489858 h 863871"/>
              <a:gd name="connsiteX0" fmla="*/ 0 w 7215461"/>
              <a:gd name="connsiteY0" fmla="*/ 489858 h 863871"/>
              <a:gd name="connsiteX1" fmla="*/ 2031070 w 7215461"/>
              <a:gd name="connsiteY1" fmla="*/ 833119 h 863871"/>
              <a:gd name="connsiteX2" fmla="*/ 2199260 w 7215461"/>
              <a:gd name="connsiteY2" fmla="*/ 843694 h 863871"/>
              <a:gd name="connsiteX3" fmla="*/ 7215461 w 7215461"/>
              <a:gd name="connsiteY3" fmla="*/ 328854 h 863871"/>
              <a:gd name="connsiteX4" fmla="*/ 5878285 w 7215461"/>
              <a:gd name="connsiteY4" fmla="*/ 0 h 863871"/>
              <a:gd name="connsiteX5" fmla="*/ 0 w 7215461"/>
              <a:gd name="connsiteY5" fmla="*/ 489858 h 863871"/>
              <a:gd name="connsiteX0" fmla="*/ 0 w 7215461"/>
              <a:gd name="connsiteY0" fmla="*/ 596850 h 970863"/>
              <a:gd name="connsiteX1" fmla="*/ 2031070 w 7215461"/>
              <a:gd name="connsiteY1" fmla="*/ 940111 h 970863"/>
              <a:gd name="connsiteX2" fmla="*/ 2199260 w 7215461"/>
              <a:gd name="connsiteY2" fmla="*/ 950686 h 970863"/>
              <a:gd name="connsiteX3" fmla="*/ 7215461 w 7215461"/>
              <a:gd name="connsiteY3" fmla="*/ 435846 h 970863"/>
              <a:gd name="connsiteX4" fmla="*/ 5628637 w 7215461"/>
              <a:gd name="connsiteY4" fmla="*/ 0 h 970863"/>
              <a:gd name="connsiteX5" fmla="*/ 0 w 7215461"/>
              <a:gd name="connsiteY5" fmla="*/ 596850 h 970863"/>
              <a:gd name="connsiteX0" fmla="*/ 0 w 7063889"/>
              <a:gd name="connsiteY0" fmla="*/ 596850 h 970863"/>
              <a:gd name="connsiteX1" fmla="*/ 2031070 w 7063889"/>
              <a:gd name="connsiteY1" fmla="*/ 940111 h 970863"/>
              <a:gd name="connsiteX2" fmla="*/ 2199260 w 7063889"/>
              <a:gd name="connsiteY2" fmla="*/ 950686 h 970863"/>
              <a:gd name="connsiteX3" fmla="*/ 7063889 w 7063889"/>
              <a:gd name="connsiteY3" fmla="*/ 355603 h 970863"/>
              <a:gd name="connsiteX4" fmla="*/ 5628637 w 7063889"/>
              <a:gd name="connsiteY4" fmla="*/ 0 h 970863"/>
              <a:gd name="connsiteX5" fmla="*/ 0 w 7063889"/>
              <a:gd name="connsiteY5" fmla="*/ 596850 h 970863"/>
              <a:gd name="connsiteX0" fmla="*/ 0 w 6921233"/>
              <a:gd name="connsiteY0" fmla="*/ 596850 h 970863"/>
              <a:gd name="connsiteX1" fmla="*/ 2031070 w 6921233"/>
              <a:gd name="connsiteY1" fmla="*/ 940111 h 970863"/>
              <a:gd name="connsiteX2" fmla="*/ 2199260 w 6921233"/>
              <a:gd name="connsiteY2" fmla="*/ 950686 h 970863"/>
              <a:gd name="connsiteX3" fmla="*/ 6921233 w 6921233"/>
              <a:gd name="connsiteY3" fmla="*/ 302106 h 970863"/>
              <a:gd name="connsiteX4" fmla="*/ 5628637 w 6921233"/>
              <a:gd name="connsiteY4" fmla="*/ 0 h 970863"/>
              <a:gd name="connsiteX5" fmla="*/ 0 w 6921233"/>
              <a:gd name="connsiteY5" fmla="*/ 596850 h 970863"/>
              <a:gd name="connsiteX0" fmla="*/ 0 w 6921233"/>
              <a:gd name="connsiteY0" fmla="*/ 659262 h 1033275"/>
              <a:gd name="connsiteX1" fmla="*/ 2031070 w 6921233"/>
              <a:gd name="connsiteY1" fmla="*/ 1002523 h 1033275"/>
              <a:gd name="connsiteX2" fmla="*/ 2199260 w 6921233"/>
              <a:gd name="connsiteY2" fmla="*/ 1013098 h 1033275"/>
              <a:gd name="connsiteX3" fmla="*/ 6921233 w 6921233"/>
              <a:gd name="connsiteY3" fmla="*/ 364518 h 1033275"/>
              <a:gd name="connsiteX4" fmla="*/ 5468149 w 6921233"/>
              <a:gd name="connsiteY4" fmla="*/ 0 h 1033275"/>
              <a:gd name="connsiteX5" fmla="*/ 0 w 6921233"/>
              <a:gd name="connsiteY5" fmla="*/ 659262 h 1033275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280914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79018 h 953031"/>
              <a:gd name="connsiteX1" fmla="*/ 2031070 w 6921233"/>
              <a:gd name="connsiteY1" fmla="*/ 922279 h 953031"/>
              <a:gd name="connsiteX2" fmla="*/ 2199260 w 6921233"/>
              <a:gd name="connsiteY2" fmla="*/ 932854 h 953031"/>
              <a:gd name="connsiteX3" fmla="*/ 6921233 w 6921233"/>
              <a:gd name="connsiteY3" fmla="*/ 284274 h 953031"/>
              <a:gd name="connsiteX4" fmla="*/ 5156091 w 6921233"/>
              <a:gd name="connsiteY4" fmla="*/ 0 h 953031"/>
              <a:gd name="connsiteX5" fmla="*/ 0 w 6921233"/>
              <a:gd name="connsiteY5" fmla="*/ 579018 h 953031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004519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16606 h 890619"/>
              <a:gd name="connsiteX1" fmla="*/ 2031070 w 6921233"/>
              <a:gd name="connsiteY1" fmla="*/ 859867 h 890619"/>
              <a:gd name="connsiteX2" fmla="*/ 2199260 w 6921233"/>
              <a:gd name="connsiteY2" fmla="*/ 870442 h 890619"/>
              <a:gd name="connsiteX3" fmla="*/ 6921233 w 6921233"/>
              <a:gd name="connsiteY3" fmla="*/ 221862 h 890619"/>
              <a:gd name="connsiteX4" fmla="*/ 4835116 w 6921233"/>
              <a:gd name="connsiteY4" fmla="*/ 0 h 890619"/>
              <a:gd name="connsiteX5" fmla="*/ 0 w 6921233"/>
              <a:gd name="connsiteY5" fmla="*/ 516606 h 890619"/>
              <a:gd name="connsiteX0" fmla="*/ 0 w 7028224"/>
              <a:gd name="connsiteY0" fmla="*/ 516606 h 890619"/>
              <a:gd name="connsiteX1" fmla="*/ 2031070 w 7028224"/>
              <a:gd name="connsiteY1" fmla="*/ 859867 h 890619"/>
              <a:gd name="connsiteX2" fmla="*/ 2199260 w 7028224"/>
              <a:gd name="connsiteY2" fmla="*/ 870442 h 890619"/>
              <a:gd name="connsiteX3" fmla="*/ 7028224 w 7028224"/>
              <a:gd name="connsiteY3" fmla="*/ 150534 h 890619"/>
              <a:gd name="connsiteX4" fmla="*/ 4835116 w 7028224"/>
              <a:gd name="connsiteY4" fmla="*/ 0 h 890619"/>
              <a:gd name="connsiteX5" fmla="*/ 0 w 7028224"/>
              <a:gd name="connsiteY5" fmla="*/ 516606 h 89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224" h="890619">
                <a:moveTo>
                  <a:pt x="0" y="516606"/>
                </a:moveTo>
                <a:lnTo>
                  <a:pt x="2031070" y="859867"/>
                </a:lnTo>
                <a:cubicBezTo>
                  <a:pt x="2397613" y="918840"/>
                  <a:pt x="2187777" y="875833"/>
                  <a:pt x="2199260" y="870442"/>
                </a:cubicBezTo>
                <a:lnTo>
                  <a:pt x="7028224" y="150534"/>
                </a:lnTo>
                <a:lnTo>
                  <a:pt x="4835116" y="0"/>
                </a:lnTo>
                <a:lnTo>
                  <a:pt x="0" y="5166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7238AB-D969-EDB1-A4F5-CBFBDC31A70A}"/>
              </a:ext>
            </a:extLst>
          </p:cNvPr>
          <p:cNvSpPr txBox="1"/>
          <p:nvPr/>
        </p:nvSpPr>
        <p:spPr>
          <a:xfrm>
            <a:off x="3014618" y="3816046"/>
            <a:ext cx="479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ตั้งคำถามเปิด-ปิด (</a:t>
            </a:r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Open-ended Questions)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5CFC8-9655-622B-52E4-5385ACFEF431}"/>
              </a:ext>
            </a:extLst>
          </p:cNvPr>
          <p:cNvSpPr txBox="1"/>
          <p:nvPr/>
        </p:nvSpPr>
        <p:spPr>
          <a:xfrm>
            <a:off x="2037000" y="5124574"/>
            <a:ext cx="46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การสะท้อนกลับ (</a:t>
            </a:r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Reflection)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A33888C-47FF-2478-2CAE-AEC56B0E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0918" y="2507564"/>
            <a:ext cx="384291" cy="33448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D25E3CF-4796-A489-7E9A-518867AF6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6350" y="5042712"/>
            <a:ext cx="49301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พี่โน้ตขอระลอกสอง อยากลาออกเมื่อไร...สูดหายใจลึกๆ">
            <a:hlinkClick r:id="" action="ppaction://media"/>
            <a:extLst>
              <a:ext uri="{FF2B5EF4-FFF2-40B4-BE49-F238E27FC236}">
                <a16:creationId xmlns:a16="http://schemas.microsoft.com/office/drawing/2014/main" id="{8A83EA9D-559B-165E-A37E-A085468134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60005B-AED2-1441-43C2-F6BF8193F911}"/>
              </a:ext>
            </a:extLst>
          </p:cNvPr>
          <p:cNvSpPr txBox="1"/>
          <p:nvPr/>
        </p:nvSpPr>
        <p:spPr>
          <a:xfrm>
            <a:off x="0" y="46753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ฟังอย่างลึกซึ้ง</a:t>
            </a:r>
            <a:endParaRPr lang="en-US" sz="4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4400" b="1" dirty="0">
                <a:latin typeface="Prompt" panose="00000500000000000000" pitchFamily="2" charset="-34"/>
                <a:cs typeface="Prompt" panose="00000500000000000000" pitchFamily="2" charset="-34"/>
              </a:rPr>
              <a:t>Deep Listening)</a:t>
            </a:r>
            <a:endParaRPr lang="en-US" sz="4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54286F-839E-4EBF-70A1-B36FA5EE4EAE}"/>
              </a:ext>
            </a:extLst>
          </p:cNvPr>
          <p:cNvSpPr/>
          <p:nvPr/>
        </p:nvSpPr>
        <p:spPr>
          <a:xfrm>
            <a:off x="1015040" y="2951851"/>
            <a:ext cx="4680488" cy="516610"/>
          </a:xfrm>
          <a:custGeom>
            <a:avLst/>
            <a:gdLst>
              <a:gd name="connsiteX0" fmla="*/ 0 w 7020732"/>
              <a:gd name="connsiteY0" fmla="*/ 0 h 774915"/>
              <a:gd name="connsiteX1" fmla="*/ 5672380 w 7020732"/>
              <a:gd name="connsiteY1" fmla="*/ 0 h 774915"/>
              <a:gd name="connsiteX2" fmla="*/ 7020732 w 7020732"/>
              <a:gd name="connsiteY2" fmla="*/ 774915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0732" h="774915">
                <a:moveTo>
                  <a:pt x="0" y="0"/>
                </a:moveTo>
                <a:lnTo>
                  <a:pt x="5672380" y="0"/>
                </a:lnTo>
                <a:lnTo>
                  <a:pt x="7020732" y="774915"/>
                </a:ln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oval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CCF4E6-5144-2209-9982-771BE9895124}"/>
              </a:ext>
            </a:extLst>
          </p:cNvPr>
          <p:cNvSpPr/>
          <p:nvPr/>
        </p:nvSpPr>
        <p:spPr>
          <a:xfrm>
            <a:off x="1004709" y="4821980"/>
            <a:ext cx="3967566" cy="289302"/>
          </a:xfrm>
          <a:custGeom>
            <a:avLst/>
            <a:gdLst>
              <a:gd name="connsiteX0" fmla="*/ 0 w 5951349"/>
              <a:gd name="connsiteY0" fmla="*/ 0 h 433953"/>
              <a:gd name="connsiteX1" fmla="*/ 5300420 w 5951349"/>
              <a:gd name="connsiteY1" fmla="*/ 30997 h 433953"/>
              <a:gd name="connsiteX2" fmla="*/ 5951349 w 5951349"/>
              <a:gd name="connsiteY2" fmla="*/ 433953 h 433953"/>
              <a:gd name="connsiteX0" fmla="*/ 0 w 5951349"/>
              <a:gd name="connsiteY0" fmla="*/ 0 h 433953"/>
              <a:gd name="connsiteX1" fmla="*/ 5300420 w 5951349"/>
              <a:gd name="connsiteY1" fmla="*/ 0 h 433953"/>
              <a:gd name="connsiteX2" fmla="*/ 5951349 w 5951349"/>
              <a:gd name="connsiteY2" fmla="*/ 433953 h 43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1349" h="433953">
                <a:moveTo>
                  <a:pt x="0" y="0"/>
                </a:moveTo>
                <a:lnTo>
                  <a:pt x="5300420" y="0"/>
                </a:lnTo>
                <a:lnTo>
                  <a:pt x="5951349" y="433953"/>
                </a:ln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oval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CAC150-475D-7A24-546F-8202CC524162}"/>
              </a:ext>
            </a:extLst>
          </p:cNvPr>
          <p:cNvSpPr/>
          <p:nvPr/>
        </p:nvSpPr>
        <p:spPr>
          <a:xfrm>
            <a:off x="6604763" y="2951851"/>
            <a:ext cx="4639159" cy="464949"/>
          </a:xfrm>
          <a:custGeom>
            <a:avLst/>
            <a:gdLst>
              <a:gd name="connsiteX0" fmla="*/ 0 w 6958739"/>
              <a:gd name="connsiteY0" fmla="*/ 697423 h 697423"/>
              <a:gd name="connsiteX1" fmla="*/ 1255363 w 6958739"/>
              <a:gd name="connsiteY1" fmla="*/ 0 h 697423"/>
              <a:gd name="connsiteX2" fmla="*/ 6958739 w 6958739"/>
              <a:gd name="connsiteY2" fmla="*/ 0 h 69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8739" h="697423">
                <a:moveTo>
                  <a:pt x="0" y="697423"/>
                </a:moveTo>
                <a:lnTo>
                  <a:pt x="1255363" y="0"/>
                </a:lnTo>
                <a:lnTo>
                  <a:pt x="6958739" y="0"/>
                </a:ln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oval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CD48C3-E4B5-222E-50B9-C6EDEA57FB7C}"/>
              </a:ext>
            </a:extLst>
          </p:cNvPr>
          <p:cNvSpPr/>
          <p:nvPr/>
        </p:nvSpPr>
        <p:spPr>
          <a:xfrm>
            <a:off x="7113004" y="4821980"/>
            <a:ext cx="4112217" cy="392623"/>
          </a:xfrm>
          <a:custGeom>
            <a:avLst/>
            <a:gdLst>
              <a:gd name="connsiteX0" fmla="*/ 0 w 6168326"/>
              <a:gd name="connsiteY0" fmla="*/ 588935 h 588935"/>
              <a:gd name="connsiteX1" fmla="*/ 1022888 w 6168326"/>
              <a:gd name="connsiteY1" fmla="*/ 0 h 588935"/>
              <a:gd name="connsiteX2" fmla="*/ 6168326 w 6168326"/>
              <a:gd name="connsiteY2" fmla="*/ 46495 h 588935"/>
              <a:gd name="connsiteX0" fmla="*/ 0 w 6168326"/>
              <a:gd name="connsiteY0" fmla="*/ 588935 h 588935"/>
              <a:gd name="connsiteX1" fmla="*/ 1022888 w 6168326"/>
              <a:gd name="connsiteY1" fmla="*/ 0 h 588935"/>
              <a:gd name="connsiteX2" fmla="*/ 6168326 w 6168326"/>
              <a:gd name="connsiteY2" fmla="*/ 0 h 58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8326" h="588935">
                <a:moveTo>
                  <a:pt x="0" y="588935"/>
                </a:moveTo>
                <a:lnTo>
                  <a:pt x="1022888" y="0"/>
                </a:lnTo>
                <a:lnTo>
                  <a:pt x="6168326" y="0"/>
                </a:ln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oval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7" name="그룹 4">
            <a:extLst>
              <a:ext uri="{FF2B5EF4-FFF2-40B4-BE49-F238E27FC236}">
                <a16:creationId xmlns:a16="http://schemas.microsoft.com/office/drawing/2014/main" id="{559C8CDE-91B9-CAE4-FAB1-83DCF6F30690}"/>
              </a:ext>
            </a:extLst>
          </p:cNvPr>
          <p:cNvGrpSpPr/>
          <p:nvPr/>
        </p:nvGrpSpPr>
        <p:grpSpPr>
          <a:xfrm>
            <a:off x="4412479" y="2861905"/>
            <a:ext cx="2987325" cy="3504804"/>
            <a:chOff x="4389329" y="2708921"/>
            <a:chExt cx="2987325" cy="350480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4F8B615-0AF1-67E3-4D35-9205E3F1B285}"/>
                </a:ext>
              </a:extLst>
            </p:cNvPr>
            <p:cNvSpPr/>
            <p:nvPr/>
          </p:nvSpPr>
          <p:spPr>
            <a:xfrm flipH="1">
              <a:off x="5804264" y="4676931"/>
              <a:ext cx="1572390" cy="1536794"/>
            </a:xfrm>
            <a:custGeom>
              <a:avLst/>
              <a:gdLst/>
              <a:ahLst/>
              <a:cxnLst/>
              <a:rect l="l" t="t" r="r" b="b"/>
              <a:pathLst>
                <a:path w="1572390" h="1536794">
                  <a:moveTo>
                    <a:pt x="1248143" y="0"/>
                  </a:moveTo>
                  <a:lnTo>
                    <a:pt x="879865" y="0"/>
                  </a:lnTo>
                  <a:cubicBezTo>
                    <a:pt x="929255" y="93876"/>
                    <a:pt x="906134" y="209735"/>
                    <a:pt x="824277" y="278532"/>
                  </a:cubicBezTo>
                  <a:cubicBezTo>
                    <a:pt x="739889" y="349455"/>
                    <a:pt x="616971" y="350279"/>
                    <a:pt x="531641" y="280492"/>
                  </a:cubicBezTo>
                  <a:cubicBezTo>
                    <a:pt x="448125" y="212189"/>
                    <a:pt x="423759" y="95175"/>
                    <a:pt x="473243" y="0"/>
                  </a:cubicBezTo>
                  <a:lnTo>
                    <a:pt x="0" y="0"/>
                  </a:lnTo>
                  <a:cubicBezTo>
                    <a:pt x="2104" y="26248"/>
                    <a:pt x="3963" y="56656"/>
                    <a:pt x="4027" y="94549"/>
                  </a:cubicBezTo>
                  <a:cubicBezTo>
                    <a:pt x="44267" y="236414"/>
                    <a:pt x="12272" y="293089"/>
                    <a:pt x="45740" y="420046"/>
                  </a:cubicBezTo>
                  <a:cubicBezTo>
                    <a:pt x="90589" y="583297"/>
                    <a:pt x="144467" y="663488"/>
                    <a:pt x="187059" y="752198"/>
                  </a:cubicBezTo>
                  <a:cubicBezTo>
                    <a:pt x="238977" y="877719"/>
                    <a:pt x="220919" y="903144"/>
                    <a:pt x="234462" y="971163"/>
                  </a:cubicBezTo>
                  <a:lnTo>
                    <a:pt x="284499" y="1004352"/>
                  </a:lnTo>
                  <a:cubicBezTo>
                    <a:pt x="262756" y="1087515"/>
                    <a:pt x="272618" y="1085489"/>
                    <a:pt x="268934" y="1153744"/>
                  </a:cubicBezTo>
                  <a:cubicBezTo>
                    <a:pt x="301414" y="1226245"/>
                    <a:pt x="306806" y="1243371"/>
                    <a:pt x="325743" y="1298834"/>
                  </a:cubicBezTo>
                  <a:lnTo>
                    <a:pt x="292823" y="1532264"/>
                  </a:lnTo>
                  <a:lnTo>
                    <a:pt x="1248143" y="1536794"/>
                  </a:lnTo>
                  <a:lnTo>
                    <a:pt x="1248143" y="816303"/>
                  </a:lnTo>
                  <a:lnTo>
                    <a:pt x="1250048" y="816303"/>
                  </a:lnTo>
                  <a:cubicBezTo>
                    <a:pt x="1280289" y="862546"/>
                    <a:pt x="1332969" y="891312"/>
                    <a:pt x="1392366" y="891312"/>
                  </a:cubicBezTo>
                  <a:cubicBezTo>
                    <a:pt x="1491791" y="891312"/>
                    <a:pt x="1572390" y="810714"/>
                    <a:pt x="1572390" y="711292"/>
                  </a:cubicBezTo>
                  <a:cubicBezTo>
                    <a:pt x="1572390" y="611869"/>
                    <a:pt x="1491791" y="531272"/>
                    <a:pt x="1392366" y="531272"/>
                  </a:cubicBezTo>
                  <a:cubicBezTo>
                    <a:pt x="1332969" y="531272"/>
                    <a:pt x="1280289" y="560037"/>
                    <a:pt x="1250048" y="606280"/>
                  </a:cubicBezTo>
                  <a:lnTo>
                    <a:pt x="1248143" y="60628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D4AF293-82BB-AFA0-BC77-2BD2DA469A77}"/>
                </a:ext>
              </a:extLst>
            </p:cNvPr>
            <p:cNvSpPr/>
            <p:nvPr/>
          </p:nvSpPr>
          <p:spPr>
            <a:xfrm flipH="1">
              <a:off x="4389329" y="4349265"/>
              <a:ext cx="1699617" cy="1864460"/>
            </a:xfrm>
            <a:custGeom>
              <a:avLst/>
              <a:gdLst/>
              <a:ahLst/>
              <a:cxnLst/>
              <a:rect l="l" t="t" r="r" b="b"/>
              <a:pathLst>
                <a:path w="1699617" h="1864460">
                  <a:moveTo>
                    <a:pt x="376148" y="1079562"/>
                  </a:moveTo>
                  <a:lnTo>
                    <a:pt x="473212" y="1132806"/>
                  </a:lnTo>
                  <a:cubicBezTo>
                    <a:pt x="540933" y="1181790"/>
                    <a:pt x="518358" y="1303186"/>
                    <a:pt x="457411" y="1313834"/>
                  </a:cubicBezTo>
                  <a:cubicBezTo>
                    <a:pt x="477727" y="1229354"/>
                    <a:pt x="489015" y="1200247"/>
                    <a:pt x="376148" y="1079562"/>
                  </a:cubicBezTo>
                  <a:close/>
                  <a:moveTo>
                    <a:pt x="652259" y="0"/>
                  </a:moveTo>
                  <a:cubicBezTo>
                    <a:pt x="552836" y="0"/>
                    <a:pt x="472239" y="80599"/>
                    <a:pt x="472239" y="180023"/>
                  </a:cubicBezTo>
                  <a:cubicBezTo>
                    <a:pt x="472239" y="239421"/>
                    <a:pt x="501005" y="292100"/>
                    <a:pt x="547247" y="322341"/>
                  </a:cubicBezTo>
                  <a:lnTo>
                    <a:pt x="547247" y="322657"/>
                  </a:lnTo>
                  <a:lnTo>
                    <a:pt x="0" y="322657"/>
                  </a:lnTo>
                  <a:lnTo>
                    <a:pt x="0" y="843255"/>
                  </a:lnTo>
                  <a:lnTo>
                    <a:pt x="6954" y="843255"/>
                  </a:lnTo>
                  <a:lnTo>
                    <a:pt x="6926" y="839169"/>
                  </a:lnTo>
                  <a:cubicBezTo>
                    <a:pt x="30943" y="825654"/>
                    <a:pt x="56514" y="816890"/>
                    <a:pt x="82470" y="812665"/>
                  </a:cubicBezTo>
                  <a:cubicBezTo>
                    <a:pt x="101937" y="809497"/>
                    <a:pt x="121620" y="808881"/>
                    <a:pt x="141026" y="810730"/>
                  </a:cubicBezTo>
                  <a:cubicBezTo>
                    <a:pt x="199244" y="816274"/>
                    <a:pt x="254964" y="843991"/>
                    <a:pt x="294859" y="891459"/>
                  </a:cubicBezTo>
                  <a:cubicBezTo>
                    <a:pt x="365782" y="975847"/>
                    <a:pt x="366606" y="1098765"/>
                    <a:pt x="296819" y="1184095"/>
                  </a:cubicBezTo>
                  <a:cubicBezTo>
                    <a:pt x="227032" y="1269425"/>
                    <a:pt x="106396" y="1293008"/>
                    <a:pt x="9613" y="1240238"/>
                  </a:cubicBezTo>
                  <a:lnTo>
                    <a:pt x="9613" y="1240154"/>
                  </a:lnTo>
                  <a:lnTo>
                    <a:pt x="0" y="1240154"/>
                  </a:lnTo>
                  <a:lnTo>
                    <a:pt x="0" y="1859451"/>
                  </a:lnTo>
                  <a:lnTo>
                    <a:pt x="1056476" y="1864460"/>
                  </a:lnTo>
                  <a:lnTo>
                    <a:pt x="1021064" y="1732948"/>
                  </a:lnTo>
                  <a:cubicBezTo>
                    <a:pt x="1062668" y="1770381"/>
                    <a:pt x="1045582" y="1769478"/>
                    <a:pt x="1096215" y="1779224"/>
                  </a:cubicBezTo>
                  <a:lnTo>
                    <a:pt x="1387597" y="1775455"/>
                  </a:lnTo>
                  <a:cubicBezTo>
                    <a:pt x="1620023" y="1726544"/>
                    <a:pt x="1631232" y="1630779"/>
                    <a:pt x="1698873" y="1477511"/>
                  </a:cubicBezTo>
                  <a:cubicBezTo>
                    <a:pt x="1704015" y="1325249"/>
                    <a:pt x="1682068" y="1279474"/>
                    <a:pt x="1646578" y="1174066"/>
                  </a:cubicBezTo>
                  <a:lnTo>
                    <a:pt x="1541989" y="1112392"/>
                  </a:lnTo>
                  <a:cubicBezTo>
                    <a:pt x="1474833" y="972375"/>
                    <a:pt x="1362532" y="772726"/>
                    <a:pt x="1295376" y="743457"/>
                  </a:cubicBezTo>
                  <a:cubicBezTo>
                    <a:pt x="1296959" y="711836"/>
                    <a:pt x="1318859" y="678086"/>
                    <a:pt x="1300126" y="648594"/>
                  </a:cubicBezTo>
                  <a:cubicBezTo>
                    <a:pt x="1273821" y="619636"/>
                    <a:pt x="1265576" y="631142"/>
                    <a:pt x="1243787" y="619222"/>
                  </a:cubicBezTo>
                  <a:lnTo>
                    <a:pt x="1253521" y="570548"/>
                  </a:lnTo>
                  <a:cubicBezTo>
                    <a:pt x="1220884" y="541841"/>
                    <a:pt x="1240165" y="564247"/>
                    <a:pt x="1214300" y="524891"/>
                  </a:cubicBezTo>
                  <a:lnTo>
                    <a:pt x="1216699" y="409841"/>
                  </a:lnTo>
                  <a:cubicBezTo>
                    <a:pt x="1196257" y="384432"/>
                    <a:pt x="1191618" y="386709"/>
                    <a:pt x="1155374" y="333613"/>
                  </a:cubicBezTo>
                  <a:cubicBezTo>
                    <a:pt x="1154246" y="330251"/>
                    <a:pt x="1153164" y="326621"/>
                    <a:pt x="1152469" y="322657"/>
                  </a:cubicBezTo>
                  <a:lnTo>
                    <a:pt x="757271" y="322657"/>
                  </a:lnTo>
                  <a:lnTo>
                    <a:pt x="757271" y="322341"/>
                  </a:lnTo>
                  <a:cubicBezTo>
                    <a:pt x="803514" y="292100"/>
                    <a:pt x="832279" y="239421"/>
                    <a:pt x="832279" y="180023"/>
                  </a:cubicBezTo>
                  <a:cubicBezTo>
                    <a:pt x="832279" y="80599"/>
                    <a:pt x="751682" y="0"/>
                    <a:pt x="65225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A4AB6EF-2CB3-0BE8-34B0-A0B0BAC3DE18}"/>
                </a:ext>
              </a:extLst>
            </p:cNvPr>
            <p:cNvSpPr/>
            <p:nvPr/>
          </p:nvSpPr>
          <p:spPr>
            <a:xfrm flipH="1">
              <a:off x="4923562" y="2708921"/>
              <a:ext cx="1470219" cy="1921729"/>
            </a:xfrm>
            <a:custGeom>
              <a:avLst/>
              <a:gdLst/>
              <a:ahLst/>
              <a:cxnLst/>
              <a:rect l="l" t="t" r="r" b="b"/>
              <a:pathLst>
                <a:path w="1470219" h="1921729">
                  <a:moveTo>
                    <a:pt x="317750" y="0"/>
                  </a:moveTo>
                  <a:lnTo>
                    <a:pt x="317750" y="519295"/>
                  </a:lnTo>
                  <a:cubicBezTo>
                    <a:pt x="287598" y="476035"/>
                    <a:pt x="236890" y="449670"/>
                    <a:pt x="180024" y="449670"/>
                  </a:cubicBezTo>
                  <a:cubicBezTo>
                    <a:pt x="80599" y="449670"/>
                    <a:pt x="0" y="530267"/>
                    <a:pt x="0" y="629690"/>
                  </a:cubicBezTo>
                  <a:cubicBezTo>
                    <a:pt x="0" y="729112"/>
                    <a:pt x="80599" y="809710"/>
                    <a:pt x="180024" y="809710"/>
                  </a:cubicBezTo>
                  <a:cubicBezTo>
                    <a:pt x="236890" y="809710"/>
                    <a:pt x="287598" y="783344"/>
                    <a:pt x="317750" y="740084"/>
                  </a:cubicBezTo>
                  <a:lnTo>
                    <a:pt x="317750" y="1366266"/>
                  </a:lnTo>
                  <a:cubicBezTo>
                    <a:pt x="334104" y="1364723"/>
                    <a:pt x="350498" y="1361676"/>
                    <a:pt x="369339" y="1360802"/>
                  </a:cubicBezTo>
                  <a:cubicBezTo>
                    <a:pt x="402266" y="1377733"/>
                    <a:pt x="435193" y="1387415"/>
                    <a:pt x="467827" y="1410291"/>
                  </a:cubicBezTo>
                  <a:lnTo>
                    <a:pt x="455870" y="1410142"/>
                  </a:lnTo>
                  <a:lnTo>
                    <a:pt x="317750" y="1534494"/>
                  </a:lnTo>
                  <a:lnTo>
                    <a:pt x="317750" y="1615990"/>
                  </a:lnTo>
                  <a:cubicBezTo>
                    <a:pt x="386499" y="1670478"/>
                    <a:pt x="389428" y="1688371"/>
                    <a:pt x="408089" y="1738922"/>
                  </a:cubicBezTo>
                  <a:cubicBezTo>
                    <a:pt x="379727" y="1707581"/>
                    <a:pt x="349150" y="1673825"/>
                    <a:pt x="317750" y="1638805"/>
                  </a:cubicBezTo>
                  <a:lnTo>
                    <a:pt x="317750" y="1921729"/>
                  </a:lnTo>
                  <a:lnTo>
                    <a:pt x="755913" y="1921729"/>
                  </a:lnTo>
                  <a:cubicBezTo>
                    <a:pt x="706403" y="1827798"/>
                    <a:pt x="729495" y="1711808"/>
                    <a:pt x="811417" y="1642956"/>
                  </a:cubicBezTo>
                  <a:cubicBezTo>
                    <a:pt x="895805" y="1572033"/>
                    <a:pt x="1018723" y="1571209"/>
                    <a:pt x="1104053" y="1640996"/>
                  </a:cubicBezTo>
                  <a:cubicBezTo>
                    <a:pt x="1187635" y="1709353"/>
                    <a:pt x="1211974" y="1826497"/>
                    <a:pt x="1162370" y="1921729"/>
                  </a:cubicBezTo>
                  <a:lnTo>
                    <a:pt x="1470219" y="1921729"/>
                  </a:lnTo>
                  <a:cubicBezTo>
                    <a:pt x="1451557" y="1854186"/>
                    <a:pt x="1443779" y="1713479"/>
                    <a:pt x="1383490" y="1654709"/>
                  </a:cubicBezTo>
                  <a:cubicBezTo>
                    <a:pt x="1345256" y="1600370"/>
                    <a:pt x="1270906" y="1605665"/>
                    <a:pt x="1214613" y="1581143"/>
                  </a:cubicBezTo>
                  <a:cubicBezTo>
                    <a:pt x="1023979" y="1516260"/>
                    <a:pt x="855919" y="1498231"/>
                    <a:pt x="667541" y="1420569"/>
                  </a:cubicBezTo>
                  <a:cubicBezTo>
                    <a:pt x="641002" y="1406060"/>
                    <a:pt x="628007" y="1359605"/>
                    <a:pt x="596953" y="1264165"/>
                  </a:cubicBezTo>
                  <a:lnTo>
                    <a:pt x="605982" y="1483707"/>
                  </a:lnTo>
                  <a:cubicBezTo>
                    <a:pt x="633003" y="1532193"/>
                    <a:pt x="647443" y="1570873"/>
                    <a:pt x="655559" y="1604936"/>
                  </a:cubicBezTo>
                  <a:lnTo>
                    <a:pt x="669187" y="1618813"/>
                  </a:lnTo>
                  <a:lnTo>
                    <a:pt x="658716" y="1618119"/>
                  </a:lnTo>
                  <a:cubicBezTo>
                    <a:pt x="671015" y="1675268"/>
                    <a:pt x="667528" y="1720297"/>
                    <a:pt x="683108" y="1780186"/>
                  </a:cubicBezTo>
                  <a:lnTo>
                    <a:pt x="591592" y="1613666"/>
                  </a:lnTo>
                  <a:lnTo>
                    <a:pt x="658716" y="1618119"/>
                  </a:lnTo>
                  <a:cubicBezTo>
                    <a:pt x="657988" y="1613751"/>
                    <a:pt x="656981" y="1609350"/>
                    <a:pt x="655559" y="1604936"/>
                  </a:cubicBezTo>
                  <a:cubicBezTo>
                    <a:pt x="595208" y="1543644"/>
                    <a:pt x="572037" y="1416889"/>
                    <a:pt x="482935" y="1410479"/>
                  </a:cubicBezTo>
                  <a:cubicBezTo>
                    <a:pt x="535122" y="1370544"/>
                    <a:pt x="588839" y="1317812"/>
                    <a:pt x="588628" y="1233771"/>
                  </a:cubicBezTo>
                  <a:cubicBezTo>
                    <a:pt x="593535" y="1201617"/>
                    <a:pt x="591670" y="1173724"/>
                    <a:pt x="603348" y="1137311"/>
                  </a:cubicBezTo>
                  <a:cubicBezTo>
                    <a:pt x="681305" y="1043677"/>
                    <a:pt x="723143" y="969209"/>
                    <a:pt x="728865" y="818070"/>
                  </a:cubicBezTo>
                  <a:cubicBezTo>
                    <a:pt x="757787" y="830627"/>
                    <a:pt x="777680" y="847444"/>
                    <a:pt x="802088" y="759902"/>
                  </a:cubicBezTo>
                  <a:cubicBezTo>
                    <a:pt x="810208" y="713002"/>
                    <a:pt x="879277" y="465908"/>
                    <a:pt x="776787" y="510588"/>
                  </a:cubicBezTo>
                  <a:cubicBezTo>
                    <a:pt x="737961" y="316337"/>
                    <a:pt x="730052" y="30689"/>
                    <a:pt x="3177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ACB4E66C-4A06-E0A3-1E7A-8B811D84A735}"/>
                </a:ext>
              </a:extLst>
            </p:cNvPr>
            <p:cNvSpPr/>
            <p:nvPr/>
          </p:nvSpPr>
          <p:spPr>
            <a:xfrm>
              <a:off x="6118916" y="2711957"/>
              <a:ext cx="1252757" cy="2246116"/>
            </a:xfrm>
            <a:custGeom>
              <a:avLst/>
              <a:gdLst/>
              <a:ahLst/>
              <a:cxnLst/>
              <a:rect l="l" t="t" r="r" b="b"/>
              <a:pathLst>
                <a:path w="1252757" h="2246116">
                  <a:moveTo>
                    <a:pt x="0" y="1537931"/>
                  </a:moveTo>
                  <a:lnTo>
                    <a:pt x="48955" y="1582006"/>
                  </a:lnTo>
                  <a:cubicBezTo>
                    <a:pt x="29607" y="1596227"/>
                    <a:pt x="13459" y="1608472"/>
                    <a:pt x="0" y="1619427"/>
                  </a:cubicBezTo>
                  <a:close/>
                  <a:moveTo>
                    <a:pt x="378777" y="1138883"/>
                  </a:moveTo>
                  <a:cubicBezTo>
                    <a:pt x="411277" y="1129216"/>
                    <a:pt x="503171" y="1342067"/>
                    <a:pt x="652602" y="1380835"/>
                  </a:cubicBezTo>
                  <a:cubicBezTo>
                    <a:pt x="847829" y="1434107"/>
                    <a:pt x="1074660" y="1515068"/>
                    <a:pt x="1177337" y="1610936"/>
                  </a:cubicBezTo>
                  <a:cubicBezTo>
                    <a:pt x="1265071" y="1783698"/>
                    <a:pt x="1255683" y="1823052"/>
                    <a:pt x="1248143" y="1925166"/>
                  </a:cubicBezTo>
                  <a:lnTo>
                    <a:pt x="682623" y="1925166"/>
                  </a:lnTo>
                  <a:cubicBezTo>
                    <a:pt x="727970" y="1955371"/>
                    <a:pt x="756000" y="2007459"/>
                    <a:pt x="756000" y="2066093"/>
                  </a:cubicBezTo>
                  <a:cubicBezTo>
                    <a:pt x="756000" y="2165517"/>
                    <a:pt x="675403" y="2246116"/>
                    <a:pt x="575980" y="2246116"/>
                  </a:cubicBezTo>
                  <a:cubicBezTo>
                    <a:pt x="476558" y="2246116"/>
                    <a:pt x="395960" y="2165517"/>
                    <a:pt x="395960" y="2066093"/>
                  </a:cubicBezTo>
                  <a:cubicBezTo>
                    <a:pt x="395960" y="2007459"/>
                    <a:pt x="423991" y="1955371"/>
                    <a:pt x="469338" y="1925166"/>
                  </a:cubicBezTo>
                  <a:lnTo>
                    <a:pt x="0" y="1925166"/>
                  </a:lnTo>
                  <a:lnTo>
                    <a:pt x="0" y="1642242"/>
                  </a:lnTo>
                  <a:cubicBezTo>
                    <a:pt x="181585" y="1440372"/>
                    <a:pt x="392125" y="1197753"/>
                    <a:pt x="373070" y="1143900"/>
                  </a:cubicBezTo>
                  <a:cubicBezTo>
                    <a:pt x="374708" y="1141161"/>
                    <a:pt x="376611" y="1139527"/>
                    <a:pt x="378777" y="1138883"/>
                  </a:cubicBezTo>
                  <a:close/>
                  <a:moveTo>
                    <a:pt x="60149" y="0"/>
                  </a:moveTo>
                  <a:cubicBezTo>
                    <a:pt x="424660" y="15130"/>
                    <a:pt x="592784" y="258144"/>
                    <a:pt x="528403" y="582088"/>
                  </a:cubicBezTo>
                  <a:cubicBezTo>
                    <a:pt x="564457" y="581792"/>
                    <a:pt x="595997" y="564458"/>
                    <a:pt x="593677" y="642963"/>
                  </a:cubicBezTo>
                  <a:cubicBezTo>
                    <a:pt x="586216" y="751211"/>
                    <a:pt x="524577" y="902053"/>
                    <a:pt x="487771" y="897424"/>
                  </a:cubicBezTo>
                  <a:cubicBezTo>
                    <a:pt x="464712" y="892973"/>
                    <a:pt x="450682" y="871482"/>
                    <a:pt x="432137" y="858512"/>
                  </a:cubicBezTo>
                  <a:cubicBezTo>
                    <a:pt x="401632" y="940744"/>
                    <a:pt x="393700" y="1031495"/>
                    <a:pt x="340621" y="1105208"/>
                  </a:cubicBezTo>
                  <a:cubicBezTo>
                    <a:pt x="299535" y="1169456"/>
                    <a:pt x="256191" y="1203886"/>
                    <a:pt x="206076" y="1253225"/>
                  </a:cubicBezTo>
                  <a:cubicBezTo>
                    <a:pt x="96325" y="1366844"/>
                    <a:pt x="48367" y="1374569"/>
                    <a:pt x="0" y="1369703"/>
                  </a:cubicBezTo>
                  <a:lnTo>
                    <a:pt x="0" y="835934"/>
                  </a:lnTo>
                  <a:cubicBezTo>
                    <a:pt x="94059" y="885724"/>
                    <a:pt x="210348" y="862698"/>
                    <a:pt x="279327" y="780625"/>
                  </a:cubicBezTo>
                  <a:cubicBezTo>
                    <a:pt x="350250" y="696237"/>
                    <a:pt x="351074" y="573319"/>
                    <a:pt x="281287" y="487989"/>
                  </a:cubicBezTo>
                  <a:cubicBezTo>
                    <a:pt x="212806" y="404257"/>
                    <a:pt x="95363" y="379981"/>
                    <a:pt x="0" y="429858"/>
                  </a:cubicBezTo>
                  <a:lnTo>
                    <a:pt x="0" y="343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F82719-569F-8992-D5DB-20440FECB6A7}"/>
              </a:ext>
            </a:extLst>
          </p:cNvPr>
          <p:cNvGrpSpPr/>
          <p:nvPr/>
        </p:nvGrpSpPr>
        <p:grpSpPr>
          <a:xfrm>
            <a:off x="1015040" y="2230539"/>
            <a:ext cx="3645890" cy="623403"/>
            <a:chOff x="1521917" y="4281002"/>
            <a:chExt cx="4540188" cy="623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7899E0-92AB-5238-2BB0-938330AB8F31}"/>
                </a:ext>
              </a:extLst>
            </p:cNvPr>
            <p:cNvSpPr txBox="1"/>
            <p:nvPr/>
          </p:nvSpPr>
          <p:spPr>
            <a:xfrm>
              <a:off x="1521917" y="4627406"/>
              <a:ext cx="4540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ไม่ตัดสิน ไม่รีบวิเคราะห์ หรือเสนอทางออกทันที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5FADB0-D707-AF58-C56D-E15A0B28BC0E}"/>
                </a:ext>
              </a:extLst>
            </p:cNvPr>
            <p:cNvSpPr txBox="1"/>
            <p:nvPr/>
          </p:nvSpPr>
          <p:spPr>
            <a:xfrm>
              <a:off x="2079595" y="4281002"/>
              <a:ext cx="3303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ฟังด้วยใจเป็นกลาง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2BF3C4-092D-B1A2-9A87-93A411037E71}"/>
              </a:ext>
            </a:extLst>
          </p:cNvPr>
          <p:cNvGrpSpPr/>
          <p:nvPr/>
        </p:nvGrpSpPr>
        <p:grpSpPr>
          <a:xfrm>
            <a:off x="644608" y="4937949"/>
            <a:ext cx="3895098" cy="800219"/>
            <a:chOff x="1509051" y="4281002"/>
            <a:chExt cx="4430617" cy="8002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138328-0815-BE67-27FB-E3F01A74DF8C}"/>
                </a:ext>
              </a:extLst>
            </p:cNvPr>
            <p:cNvSpPr txBox="1"/>
            <p:nvPr/>
          </p:nvSpPr>
          <p:spPr>
            <a:xfrm>
              <a:off x="1509051" y="4619556"/>
              <a:ext cx="4430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เช่น สายตา การถอนหายใจ หรือท่าทางที่บ่งบอกความรู้สึก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C3F8A8-1229-58EE-123E-9BF298895C2F}"/>
                </a:ext>
              </a:extLst>
            </p:cNvPr>
            <p:cNvSpPr txBox="1"/>
            <p:nvPr/>
          </p:nvSpPr>
          <p:spPr>
            <a:xfrm>
              <a:off x="2079595" y="4281002"/>
              <a:ext cx="3303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สังเกตภาษากาย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17CFBF-A427-2E0A-2D9B-90B4F122B540}"/>
              </a:ext>
            </a:extLst>
          </p:cNvPr>
          <p:cNvGrpSpPr/>
          <p:nvPr/>
        </p:nvGrpSpPr>
        <p:grpSpPr>
          <a:xfrm>
            <a:off x="7432241" y="2278200"/>
            <a:ext cx="3999513" cy="800219"/>
            <a:chOff x="1509051" y="4281002"/>
            <a:chExt cx="4553053" cy="80021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2C93EC-563E-19C3-4CAB-F3160B75423A}"/>
                </a:ext>
              </a:extLst>
            </p:cNvPr>
            <p:cNvSpPr txBox="1"/>
            <p:nvPr/>
          </p:nvSpPr>
          <p:spPr>
            <a:xfrm>
              <a:off x="1509051" y="4619556"/>
              <a:ext cx="4553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ฟัง “สิ่งที่ไม่ได้พูด” เช่น เสียงสั่น ความลังเล หรือความเงียบ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0FE7AA-7DA2-BCED-D469-FE0DF10A0260}"/>
                </a:ext>
              </a:extLst>
            </p:cNvPr>
            <p:cNvSpPr txBox="1"/>
            <p:nvPr/>
          </p:nvSpPr>
          <p:spPr>
            <a:xfrm>
              <a:off x="2079595" y="4281002"/>
              <a:ext cx="3303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จับอารมณ์และน้ำเสียง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8473A5-91B3-24CC-EAE4-D075384B3952}"/>
              </a:ext>
            </a:extLst>
          </p:cNvPr>
          <p:cNvGrpSpPr/>
          <p:nvPr/>
        </p:nvGrpSpPr>
        <p:grpSpPr>
          <a:xfrm>
            <a:off x="7629390" y="4999505"/>
            <a:ext cx="3557901" cy="615553"/>
            <a:chOff x="1509051" y="4281002"/>
            <a:chExt cx="4430617" cy="61555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23EE91-746C-430F-076C-0C0805B568AB}"/>
                </a:ext>
              </a:extLst>
            </p:cNvPr>
            <p:cNvSpPr txBox="1"/>
            <p:nvPr/>
          </p:nvSpPr>
          <p:spPr>
            <a:xfrm>
              <a:off x="1509051" y="4619556"/>
              <a:ext cx="4430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เช่นทวนกลับบางสิ่งที่โค้ชชี่พูดเพื่อแสดงความเข้าใจ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B506A2-95EA-FD82-E662-C3C689D4A722}"/>
                </a:ext>
              </a:extLst>
            </p:cNvPr>
            <p:cNvSpPr txBox="1"/>
            <p:nvPr/>
          </p:nvSpPr>
          <p:spPr>
            <a:xfrm>
              <a:off x="2079595" y="4281002"/>
              <a:ext cx="3303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สะท้อนกลับ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97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568E61-7A31-E617-1C1D-93807F64AD01}"/>
              </a:ext>
            </a:extLst>
          </p:cNvPr>
          <p:cNvSpPr/>
          <p:nvPr/>
        </p:nvSpPr>
        <p:spPr>
          <a:xfrm>
            <a:off x="879676" y="2812649"/>
            <a:ext cx="4884516" cy="1574156"/>
          </a:xfrm>
          <a:prstGeom prst="roundRect">
            <a:avLst>
              <a:gd name="adj" fmla="val 8854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กระตุ้นให้ผู้ตอบ คิด วิเคราะห์ และอธิบาย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ไม่มีคำตอบแบบ “ใช่ / ไม่ใช่” หรือคำตอบสั้น ๆ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สร้างพื้นที่ให้ผู้ถูกถามได้สำรวจมุมมอง ความรู้สึก และทางเลือกของตนเอง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9C66F-7420-A240-5304-988360B4EE1C}"/>
              </a:ext>
            </a:extLst>
          </p:cNvPr>
          <p:cNvSpPr txBox="1"/>
          <p:nvPr/>
        </p:nvSpPr>
        <p:spPr>
          <a:xfrm>
            <a:off x="0" y="46753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หลักการตั้งคำถามเปิด-ปิด</a:t>
            </a:r>
            <a:endParaRPr lang="en-US" sz="4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4400" b="1" dirty="0">
                <a:latin typeface="Prompt" panose="00000500000000000000" pitchFamily="2" charset="-34"/>
                <a:cs typeface="Prompt" panose="00000500000000000000" pitchFamily="2" charset="-34"/>
              </a:rPr>
              <a:t>Open</a:t>
            </a:r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/</a:t>
            </a:r>
            <a:r>
              <a:rPr lang="en-US" sz="4400" b="1" dirty="0">
                <a:latin typeface="Prompt" panose="00000500000000000000" pitchFamily="2" charset="-34"/>
                <a:cs typeface="Prompt" panose="00000500000000000000" pitchFamily="2" charset="-34"/>
              </a:rPr>
              <a:t>Closed Questions)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B5BC85-32AB-BDC9-54D9-282A95E640B6}"/>
              </a:ext>
            </a:extLst>
          </p:cNvPr>
          <p:cNvSpPr/>
          <p:nvPr/>
        </p:nvSpPr>
        <p:spPr>
          <a:xfrm>
            <a:off x="879675" y="2639028"/>
            <a:ext cx="3730906" cy="347241"/>
          </a:xfrm>
          <a:prstGeom prst="roundRect">
            <a:avLst>
              <a:gd name="adj" fmla="val 3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✅ 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คำถามเปิด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Open-ended Questions)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FF20E8-C054-3CAF-49C4-CF9975084740}"/>
              </a:ext>
            </a:extLst>
          </p:cNvPr>
          <p:cNvSpPr/>
          <p:nvPr/>
        </p:nvSpPr>
        <p:spPr>
          <a:xfrm>
            <a:off x="879676" y="4666527"/>
            <a:ext cx="4884516" cy="1574156"/>
          </a:xfrm>
          <a:prstGeom prst="roundRect">
            <a:avLst>
              <a:gd name="adj" fmla="val 8854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ตัวอย่างคำถามเปิด</a:t>
            </a:r>
            <a:endParaRPr lang="en-US" sz="14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อะไรคือความท้าทายที่คุณเผชิญอยู่?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คุณอยากเห็นผลลัพธ์แบบไหน?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ทำไมเรื่องนี้ถึงสำคัญสำหรับคุณ?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ถ้าคุณไม่มีข้อจำกัด คุณจะทำอะไร?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575607-FC49-6822-A6E5-4A1C326A4826}"/>
              </a:ext>
            </a:extLst>
          </p:cNvPr>
          <p:cNvSpPr/>
          <p:nvPr/>
        </p:nvSpPr>
        <p:spPr>
          <a:xfrm>
            <a:off x="6427809" y="2812649"/>
            <a:ext cx="4884515" cy="1574156"/>
          </a:xfrm>
          <a:prstGeom prst="roundRect">
            <a:avLst>
              <a:gd name="adj" fmla="val 8854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มักจะจบด้วย “ใช่ / ไม่ใช่” หรือคำตอบสั้น ๆ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ใช้เมื่อต้องการข้อมูลเฉพาะ แต่ ไม่เหมาะกับการโค้ชเชิงลึก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A6D8F1-95EC-5242-32A1-765A55C87698}"/>
              </a:ext>
            </a:extLst>
          </p:cNvPr>
          <p:cNvSpPr/>
          <p:nvPr/>
        </p:nvSpPr>
        <p:spPr>
          <a:xfrm>
            <a:off x="7581419" y="2639027"/>
            <a:ext cx="3730906" cy="347241"/>
          </a:xfrm>
          <a:prstGeom prst="roundRect">
            <a:avLst>
              <a:gd name="adj" fmla="val 3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คำถามปิด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Closed-ended Questions) 🚫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0DC699-A114-3DCC-2883-2FE825A29B8A}"/>
              </a:ext>
            </a:extLst>
          </p:cNvPr>
          <p:cNvSpPr/>
          <p:nvPr/>
        </p:nvSpPr>
        <p:spPr>
          <a:xfrm>
            <a:off x="6427809" y="4666527"/>
            <a:ext cx="4884515" cy="1574156"/>
          </a:xfrm>
          <a:prstGeom prst="roundRect">
            <a:avLst>
              <a:gd name="adj" fmla="val 8854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ตัวอย่างคำถามปิด</a:t>
            </a:r>
          </a:p>
          <a:p>
            <a:endParaRPr lang="th-TH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คุณชอบงานที่ทำอยู่นี้ไหม?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คุณคิดว่าทำสำเร็จหรือยัง?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คุณเข้าใจหรือเปล่า?</a:t>
            </a:r>
            <a:endParaRPr lang="th-TH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CADA7F-ABA2-6E1D-71D7-0AA879D7569F}"/>
              </a:ext>
            </a:extLst>
          </p:cNvPr>
          <p:cNvCxnSpPr/>
          <p:nvPr/>
        </p:nvCxnSpPr>
        <p:spPr>
          <a:xfrm>
            <a:off x="1435261" y="4386805"/>
            <a:ext cx="0" cy="2797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058D77-42A2-30AD-1416-AAD8EA206A1C}"/>
              </a:ext>
            </a:extLst>
          </p:cNvPr>
          <p:cNvCxnSpPr/>
          <p:nvPr/>
        </p:nvCxnSpPr>
        <p:spPr>
          <a:xfrm>
            <a:off x="5291560" y="4386805"/>
            <a:ext cx="0" cy="2797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5D714B-38F9-4BAA-38F8-115A6C138B6B}"/>
              </a:ext>
            </a:extLst>
          </p:cNvPr>
          <p:cNvCxnSpPr/>
          <p:nvPr/>
        </p:nvCxnSpPr>
        <p:spPr>
          <a:xfrm>
            <a:off x="6946740" y="4386805"/>
            <a:ext cx="0" cy="2797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F76A07-0DAF-4FF3-DD54-144F86E9791F}"/>
              </a:ext>
            </a:extLst>
          </p:cNvPr>
          <p:cNvCxnSpPr/>
          <p:nvPr/>
        </p:nvCxnSpPr>
        <p:spPr>
          <a:xfrm>
            <a:off x="10803039" y="4386805"/>
            <a:ext cx="0" cy="2797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3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15D482-1E9F-47E0-98A2-24519A838798}"/>
              </a:ext>
            </a:extLst>
          </p:cNvPr>
          <p:cNvSpPr/>
          <p:nvPr/>
        </p:nvSpPr>
        <p:spPr>
          <a:xfrm>
            <a:off x="4152986" y="1803724"/>
            <a:ext cx="672075" cy="6720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73A35-9234-4B23-8537-DD750D9BEA07}"/>
              </a:ext>
            </a:extLst>
          </p:cNvPr>
          <p:cNvSpPr/>
          <p:nvPr/>
        </p:nvSpPr>
        <p:spPr>
          <a:xfrm>
            <a:off x="5265728" y="1803724"/>
            <a:ext cx="672075" cy="672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D40C9-8335-4A66-96E0-8480CE1EBF12}"/>
              </a:ext>
            </a:extLst>
          </p:cNvPr>
          <p:cNvSpPr/>
          <p:nvPr/>
        </p:nvSpPr>
        <p:spPr>
          <a:xfrm>
            <a:off x="6378470" y="1803724"/>
            <a:ext cx="672075" cy="6720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D3763-C75D-422F-93DB-4B3C5DB9FCED}"/>
              </a:ext>
            </a:extLst>
          </p:cNvPr>
          <p:cNvSpPr/>
          <p:nvPr/>
        </p:nvSpPr>
        <p:spPr>
          <a:xfrm>
            <a:off x="7491211" y="1803724"/>
            <a:ext cx="672075" cy="6720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ED725-D94B-4357-BAAF-FD80DA25B9F6}"/>
              </a:ext>
            </a:extLst>
          </p:cNvPr>
          <p:cNvSpPr txBox="1"/>
          <p:nvPr/>
        </p:nvSpPr>
        <p:spPr>
          <a:xfrm>
            <a:off x="4218763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G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484D-F643-413A-98FE-77B00DB3420B}"/>
              </a:ext>
            </a:extLst>
          </p:cNvPr>
          <p:cNvSpPr txBox="1"/>
          <p:nvPr/>
        </p:nvSpPr>
        <p:spPr>
          <a:xfrm>
            <a:off x="5331505" y="1852126"/>
            <a:ext cx="5405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R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6E3F2-C05E-46B1-A7F4-2869357C5935}"/>
              </a:ext>
            </a:extLst>
          </p:cNvPr>
          <p:cNvSpPr txBox="1"/>
          <p:nvPr/>
        </p:nvSpPr>
        <p:spPr>
          <a:xfrm>
            <a:off x="6444247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O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172DD-082D-4F96-BA54-E81D4B0E1EF3}"/>
              </a:ext>
            </a:extLst>
          </p:cNvPr>
          <p:cNvSpPr txBox="1"/>
          <p:nvPr/>
        </p:nvSpPr>
        <p:spPr>
          <a:xfrm>
            <a:off x="7556988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W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1" name="Elbow Connector 38">
            <a:extLst>
              <a:ext uri="{FF2B5EF4-FFF2-40B4-BE49-F238E27FC236}">
                <a16:creationId xmlns:a16="http://schemas.microsoft.com/office/drawing/2014/main" id="{74FB6A1C-B386-4E27-92F2-23400F2EB74A}"/>
              </a:ext>
            </a:extLst>
          </p:cNvPr>
          <p:cNvCxnSpPr>
            <a:stCxn id="3" idx="2"/>
            <a:endCxn id="16" idx="0"/>
          </p:cNvCxnSpPr>
          <p:nvPr/>
        </p:nvCxnSpPr>
        <p:spPr>
          <a:xfrm rot="5400000">
            <a:off x="2842222" y="1649666"/>
            <a:ext cx="820668" cy="2472935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39">
            <a:extLst>
              <a:ext uri="{FF2B5EF4-FFF2-40B4-BE49-F238E27FC236}">
                <a16:creationId xmlns:a16="http://schemas.microsoft.com/office/drawing/2014/main" id="{A5A5528B-90D0-48C2-8028-0037EE0F6D24}"/>
              </a:ext>
            </a:extLst>
          </p:cNvPr>
          <p:cNvCxnSpPr>
            <a:stCxn id="6" idx="2"/>
            <a:endCxn id="38" idx="0"/>
          </p:cNvCxnSpPr>
          <p:nvPr/>
        </p:nvCxnSpPr>
        <p:spPr>
          <a:xfrm rot="16200000" flipH="1">
            <a:off x="8574646" y="1728401"/>
            <a:ext cx="857578" cy="2352373"/>
          </a:xfrm>
          <a:prstGeom prst="bentConnector3">
            <a:avLst>
              <a:gd name="adj1" fmla="val 50000"/>
            </a:avLst>
          </a:prstGeom>
          <a:ln w="19050">
            <a:solidFill>
              <a:srgbClr val="AEAEAE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40">
            <a:extLst>
              <a:ext uri="{FF2B5EF4-FFF2-40B4-BE49-F238E27FC236}">
                <a16:creationId xmlns:a16="http://schemas.microsoft.com/office/drawing/2014/main" id="{68506989-0E6C-4549-A5D1-4478173B7C2E}"/>
              </a:ext>
            </a:extLst>
          </p:cNvPr>
          <p:cNvCxnSpPr>
            <a:stCxn id="4" idx="2"/>
            <a:endCxn id="23" idx="0"/>
          </p:cNvCxnSpPr>
          <p:nvPr/>
        </p:nvCxnSpPr>
        <p:spPr>
          <a:xfrm rot="5400000">
            <a:off x="4759182" y="2453884"/>
            <a:ext cx="820668" cy="864499"/>
          </a:xfrm>
          <a:prstGeom prst="bentConnector3">
            <a:avLst/>
          </a:prstGeom>
          <a:ln w="19050">
            <a:solidFill>
              <a:srgbClr val="595959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41">
            <a:extLst>
              <a:ext uri="{FF2B5EF4-FFF2-40B4-BE49-F238E27FC236}">
                <a16:creationId xmlns:a16="http://schemas.microsoft.com/office/drawing/2014/main" id="{2434C26C-AB2A-4C53-BCB2-28570001B136}"/>
              </a:ext>
            </a:extLst>
          </p:cNvPr>
          <p:cNvCxnSpPr>
            <a:stCxn id="5" idx="2"/>
            <a:endCxn id="30" idx="0"/>
          </p:cNvCxnSpPr>
          <p:nvPr/>
        </p:nvCxnSpPr>
        <p:spPr>
          <a:xfrm rot="16200000" flipH="1">
            <a:off x="6676141" y="2514164"/>
            <a:ext cx="820668" cy="743937"/>
          </a:xfrm>
          <a:prstGeom prst="bentConnector3">
            <a:avLst/>
          </a:prstGeom>
          <a:ln w="19050">
            <a:solidFill>
              <a:srgbClr val="7F7F7F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>
            <a:off x="936087" y="3296466"/>
            <a:ext cx="2160000" cy="2770952"/>
            <a:chOff x="936087" y="3296466"/>
            <a:chExt cx="2160000" cy="2770952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G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1116236" y="4405676"/>
              <a:ext cx="1795998" cy="1189772"/>
              <a:chOff x="6724473" y="3326250"/>
              <a:chExt cx="1731767" cy="107703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724473" y="3734614"/>
                <a:ext cx="1728192" cy="668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ช่วยให้โค้ชชี่กำหนดเป้าหมายที่ชัดเจนและเป็นรูปธรรม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3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Goal</a:t>
                </a:r>
                <a:endPara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2" name="그룹 69">
            <a:extLst>
              <a:ext uri="{FF2B5EF4-FFF2-40B4-BE49-F238E27FC236}">
                <a16:creationId xmlns:a16="http://schemas.microsoft.com/office/drawing/2014/main" id="{FCE54113-D440-492A-B8DA-3B1255AAAA8A}"/>
              </a:ext>
            </a:extLst>
          </p:cNvPr>
          <p:cNvGrpSpPr/>
          <p:nvPr/>
        </p:nvGrpSpPr>
        <p:grpSpPr>
          <a:xfrm>
            <a:off x="3657265" y="3296466"/>
            <a:ext cx="2160000" cy="2770952"/>
            <a:chOff x="3657265" y="3296466"/>
            <a:chExt cx="2160000" cy="2770952"/>
          </a:xfrm>
        </p:grpSpPr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FB15F189-6FA7-47AD-A19F-2384BE3A04F4}"/>
                </a:ext>
              </a:extLst>
            </p:cNvPr>
            <p:cNvSpPr/>
            <p:nvPr/>
          </p:nvSpPr>
          <p:spPr>
            <a:xfrm>
              <a:off x="3941814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35554-8687-4FD1-A454-B68F5942993E}"/>
                </a:ext>
              </a:extLst>
            </p:cNvPr>
            <p:cNvSpPr txBox="1"/>
            <p:nvPr/>
          </p:nvSpPr>
          <p:spPr>
            <a:xfrm>
              <a:off x="4435380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R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5" name="자유형: 도형 54">
              <a:extLst>
                <a:ext uri="{FF2B5EF4-FFF2-40B4-BE49-F238E27FC236}">
                  <a16:creationId xmlns:a16="http://schemas.microsoft.com/office/drawing/2014/main" id="{D9B06BBA-EFE5-4D7B-8D27-9367F60B0CCD}"/>
                </a:ext>
              </a:extLst>
            </p:cNvPr>
            <p:cNvSpPr/>
            <p:nvPr/>
          </p:nvSpPr>
          <p:spPr>
            <a:xfrm>
              <a:off x="3657265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5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49BF44A-A16F-46AC-BFA2-59816D0F4319}"/>
                </a:ext>
              </a:extLst>
            </p:cNvPr>
            <p:cNvGrpSpPr/>
            <p:nvPr/>
          </p:nvGrpSpPr>
          <p:grpSpPr>
            <a:xfrm>
              <a:off x="3841120" y="4405680"/>
              <a:ext cx="1792290" cy="1205613"/>
              <a:chOff x="6728048" y="3326250"/>
              <a:chExt cx="1728192" cy="109137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2B455-51C0-4C05-B34E-33BAC8D55364}"/>
                  </a:ext>
                </a:extLst>
              </p:cNvPr>
              <p:cNvSpPr txBox="1"/>
              <p:nvPr/>
            </p:nvSpPr>
            <p:spPr>
              <a:xfrm>
                <a:off x="6728048" y="3748954"/>
                <a:ext cx="1728192" cy="66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สำรวจสถานการณ์ปัจจุบัน เข้าใจอุปสรรคหรือข้อจำกัด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BF3A8E-1C8D-4605-A1E4-C1CAA2607BB4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3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Reality</a:t>
                </a:r>
                <a:endPara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9" name="그룹 68">
            <a:extLst>
              <a:ext uri="{FF2B5EF4-FFF2-40B4-BE49-F238E27FC236}">
                <a16:creationId xmlns:a16="http://schemas.microsoft.com/office/drawing/2014/main" id="{B2F75F91-4972-43DC-BD46-906581FD3598}"/>
              </a:ext>
            </a:extLst>
          </p:cNvPr>
          <p:cNvGrpSpPr/>
          <p:nvPr/>
        </p:nvGrpSpPr>
        <p:grpSpPr>
          <a:xfrm>
            <a:off x="6378443" y="3296466"/>
            <a:ext cx="2160000" cy="2770952"/>
            <a:chOff x="6378443" y="3296466"/>
            <a:chExt cx="2160000" cy="2770952"/>
          </a:xfrm>
        </p:grpSpPr>
        <p:sp>
          <p:nvSpPr>
            <p:cNvPr id="30" name="Rounded Rectangle 14">
              <a:extLst>
                <a:ext uri="{FF2B5EF4-FFF2-40B4-BE49-F238E27FC236}">
                  <a16:creationId xmlns:a16="http://schemas.microsoft.com/office/drawing/2014/main" id="{2B972F49-AC0A-4B74-B683-41196B504B4D}"/>
                </a:ext>
              </a:extLst>
            </p:cNvPr>
            <p:cNvSpPr/>
            <p:nvPr/>
          </p:nvSpPr>
          <p:spPr>
            <a:xfrm>
              <a:off x="6662992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3A9126-F455-473A-933F-DBE92316F412}"/>
                </a:ext>
              </a:extLst>
            </p:cNvPr>
            <p:cNvSpPr txBox="1"/>
            <p:nvPr/>
          </p:nvSpPr>
          <p:spPr>
            <a:xfrm>
              <a:off x="7142044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O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자유형: 도형 53">
              <a:extLst>
                <a:ext uri="{FF2B5EF4-FFF2-40B4-BE49-F238E27FC236}">
                  <a16:creationId xmlns:a16="http://schemas.microsoft.com/office/drawing/2014/main" id="{C828C356-F76C-4E0D-A48F-AC9D9B482208}"/>
                </a:ext>
              </a:extLst>
            </p:cNvPr>
            <p:cNvSpPr/>
            <p:nvPr/>
          </p:nvSpPr>
          <p:spPr>
            <a:xfrm>
              <a:off x="6378443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5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33" name="Group 17">
              <a:extLst>
                <a:ext uri="{FF2B5EF4-FFF2-40B4-BE49-F238E27FC236}">
                  <a16:creationId xmlns:a16="http://schemas.microsoft.com/office/drawing/2014/main" id="{C710B1EE-47DC-4C56-858A-F93CF137E412}"/>
                </a:ext>
              </a:extLst>
            </p:cNvPr>
            <p:cNvGrpSpPr/>
            <p:nvPr/>
          </p:nvGrpSpPr>
          <p:grpSpPr>
            <a:xfrm>
              <a:off x="6562298" y="4405677"/>
              <a:ext cx="1792290" cy="1205618"/>
              <a:chOff x="6728048" y="3326250"/>
              <a:chExt cx="1728192" cy="109138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6F283D-BED3-4711-B9CF-D22290D27616}"/>
                  </a:ext>
                </a:extLst>
              </p:cNvPr>
              <p:cNvSpPr txBox="1"/>
              <p:nvPr/>
            </p:nvSpPr>
            <p:spPr>
              <a:xfrm>
                <a:off x="6728048" y="3748958"/>
                <a:ext cx="1728192" cy="668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ค้นหาแนวทางหรือทางเลือกที่เป็นไปได้หลากหลายรูปแบบ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2B35FE-6851-47ED-A057-E162EA4E5C55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3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Options</a:t>
                </a:r>
                <a:endPara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6" name="그룹 67">
            <a:extLst>
              <a:ext uri="{FF2B5EF4-FFF2-40B4-BE49-F238E27FC236}">
                <a16:creationId xmlns:a16="http://schemas.microsoft.com/office/drawing/2014/main" id="{D18A439F-27C9-46A3-9904-FDA6996CDA58}"/>
              </a:ext>
            </a:extLst>
          </p:cNvPr>
          <p:cNvGrpSpPr/>
          <p:nvPr/>
        </p:nvGrpSpPr>
        <p:grpSpPr>
          <a:xfrm>
            <a:off x="9099621" y="3296466"/>
            <a:ext cx="2160000" cy="2770952"/>
            <a:chOff x="9099621" y="3296466"/>
            <a:chExt cx="2160000" cy="2770952"/>
          </a:xfrm>
        </p:grpSpPr>
        <p:sp>
          <p:nvSpPr>
            <p:cNvPr id="37" name="Rounded Rectangle 20">
              <a:extLst>
                <a:ext uri="{FF2B5EF4-FFF2-40B4-BE49-F238E27FC236}">
                  <a16:creationId xmlns:a16="http://schemas.microsoft.com/office/drawing/2014/main" id="{FA94F9C7-B17F-4481-A828-8E98B7390848}"/>
                </a:ext>
              </a:extLst>
            </p:cNvPr>
            <p:cNvSpPr/>
            <p:nvPr/>
          </p:nvSpPr>
          <p:spPr>
            <a:xfrm>
              <a:off x="9384170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rgbClr val="AEA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6ABCCF-C8AF-4C52-9183-3F5FAF77C253}"/>
                </a:ext>
              </a:extLst>
            </p:cNvPr>
            <p:cNvSpPr txBox="1"/>
            <p:nvPr/>
          </p:nvSpPr>
          <p:spPr>
            <a:xfrm>
              <a:off x="9863222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W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자유형: 도형 52">
              <a:extLst>
                <a:ext uri="{FF2B5EF4-FFF2-40B4-BE49-F238E27FC236}">
                  <a16:creationId xmlns:a16="http://schemas.microsoft.com/office/drawing/2014/main" id="{B7E10FBA-82E7-4AF5-BB44-AEC585414F59}"/>
                </a:ext>
              </a:extLst>
            </p:cNvPr>
            <p:cNvSpPr/>
            <p:nvPr/>
          </p:nvSpPr>
          <p:spPr>
            <a:xfrm>
              <a:off x="9099621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5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AD669631-3895-4259-B0FD-926D38EA47BA}"/>
                </a:ext>
              </a:extLst>
            </p:cNvPr>
            <p:cNvGrpSpPr/>
            <p:nvPr/>
          </p:nvGrpSpPr>
          <p:grpSpPr>
            <a:xfrm>
              <a:off x="9283474" y="4405681"/>
              <a:ext cx="1792292" cy="1189768"/>
              <a:chOff x="6728046" y="3326250"/>
              <a:chExt cx="1728194" cy="1077032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4FC0A4-4B26-41C1-B98B-F8D17E550169}"/>
                  </a:ext>
                </a:extLst>
              </p:cNvPr>
              <p:cNvSpPr txBox="1"/>
              <p:nvPr/>
            </p:nvSpPr>
            <p:spPr>
              <a:xfrm>
                <a:off x="6728046" y="3734610"/>
                <a:ext cx="1728192" cy="66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altLang="ko-KR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สรุปแนวทางที่เลือก พร้อมวางแผนลงมือทำจริง</a:t>
                </a:r>
                <a:endPara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725BDF3-7927-4AF3-9596-454A9E68425A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3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Will</a:t>
                </a:r>
                <a:endPara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31EE35A-DB3C-0ABB-C0B6-95B8174645F7}"/>
              </a:ext>
            </a:extLst>
          </p:cNvPr>
          <p:cNvSpPr txBox="1"/>
          <p:nvPr/>
        </p:nvSpPr>
        <p:spPr>
          <a:xfrm>
            <a:off x="-1" y="319419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GROW MODEL</a:t>
            </a:r>
          </a:p>
          <a:p>
            <a:pPr algn="ctr"/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กระบวนการโค้ชที่นิยมใช้ทั่วโลก 4 ขั้นตอน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7DE24-529B-5022-B88A-1D848F7F8C39}"/>
              </a:ext>
            </a:extLst>
          </p:cNvPr>
          <p:cNvSpPr txBox="1"/>
          <p:nvPr/>
        </p:nvSpPr>
        <p:spPr>
          <a:xfrm>
            <a:off x="1" y="6370276"/>
            <a:ext cx="12191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b="1" i="1" dirty="0">
                <a:latin typeface="Prompt" panose="00000500000000000000" pitchFamily="2" charset="-34"/>
                <a:cs typeface="Prompt" panose="00000500000000000000" pitchFamily="2" charset="-34"/>
              </a:rPr>
              <a:t>จุดเด่นของ </a:t>
            </a:r>
            <a:r>
              <a:rPr lang="en-US" sz="1400" b="1" i="1" dirty="0">
                <a:latin typeface="Prompt" panose="00000500000000000000" pitchFamily="2" charset="-34"/>
                <a:cs typeface="Prompt" panose="00000500000000000000" pitchFamily="2" charset="-34"/>
              </a:rPr>
              <a:t>GROW Model </a:t>
            </a:r>
            <a:r>
              <a:rPr lang="th-TH" sz="1400" b="1" i="1" dirty="0">
                <a:latin typeface="Prompt" panose="00000500000000000000" pitchFamily="2" charset="-34"/>
                <a:cs typeface="Prompt" panose="00000500000000000000" pitchFamily="2" charset="-34"/>
              </a:rPr>
              <a:t>คือการช่วยให้โค้ชชี่คิดอย่างมีระบบ </a:t>
            </a:r>
            <a:r>
              <a:rPr lang="th-TH" sz="1400" i="1" dirty="0">
                <a:latin typeface="Prompt" panose="00000500000000000000" pitchFamily="2" charset="-34"/>
                <a:cs typeface="Prompt" panose="00000500000000000000" pitchFamily="2" charset="-34"/>
              </a:rPr>
              <a:t>ตัดสินใจได้ด้วยตนเอง และรู้สึกเป็นเจ้าของเป้าหมายอย่างแท้จริง</a:t>
            </a:r>
            <a:endParaRPr lang="en-US" sz="1400" i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589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B5D2-9C33-18EF-2C59-8729F2CA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2F35182-5FA7-8139-86F3-2FA2F633B0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t="13065" b="28769"/>
          <a:stretch>
            <a:fillRect/>
          </a:stretch>
        </p:blipFill>
        <p:spPr>
          <a:xfrm flipH="1">
            <a:off x="-2" y="0"/>
            <a:ext cx="12192002" cy="6945084"/>
          </a:xfr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7F0AFF4-A04F-CDA9-6373-60753D47F321}"/>
              </a:ext>
            </a:extLst>
          </p:cNvPr>
          <p:cNvSpPr/>
          <p:nvPr/>
        </p:nvSpPr>
        <p:spPr>
          <a:xfrm>
            <a:off x="0" y="-87084"/>
            <a:ext cx="12192000" cy="6945084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200D2-47CF-0677-561A-2D9F8B539FD4}"/>
              </a:ext>
            </a:extLst>
          </p:cNvPr>
          <p:cNvSpPr txBox="1"/>
          <p:nvPr/>
        </p:nvSpPr>
        <p:spPr>
          <a:xfrm>
            <a:off x="459335" y="4821426"/>
            <a:ext cx="1017921" cy="2123658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13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endParaRPr lang="ko-KR" altLang="en-US" sz="138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367-116D-A4F5-BC3B-78F4D0A0D4CF}"/>
              </a:ext>
            </a:extLst>
          </p:cNvPr>
          <p:cNvSpPr txBox="1"/>
          <p:nvPr/>
        </p:nvSpPr>
        <p:spPr>
          <a:xfrm>
            <a:off x="1617862" y="5030291"/>
            <a:ext cx="5446060" cy="1477328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Coaching </a:t>
            </a:r>
          </a:p>
          <a:p>
            <a:r>
              <a:rPr lang="en-US" altLang="ko-KR" sz="4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Mindset</a:t>
            </a:r>
          </a:p>
        </p:txBody>
      </p:sp>
    </p:spTree>
    <p:extLst>
      <p:ext uri="{BB962C8B-B14F-4D97-AF65-F5344CB8AC3E}">
        <p14:creationId xmlns:p14="http://schemas.microsoft.com/office/powerpoint/2010/main" val="268308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E269B6-FF93-E58C-3047-2DC4ED41F75F}"/>
              </a:ext>
            </a:extLst>
          </p:cNvPr>
          <p:cNvSpPr/>
          <p:nvPr/>
        </p:nvSpPr>
        <p:spPr>
          <a:xfrm>
            <a:off x="268146" y="223555"/>
            <a:ext cx="11655707" cy="6410889"/>
          </a:xfrm>
          <a:prstGeom prst="roundRect">
            <a:avLst>
              <a:gd name="adj" fmla="val 323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568279-974B-B26F-F43D-901E4FE6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4312" y="3076575"/>
            <a:ext cx="4143375" cy="3781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B7C22-EFE3-45E4-14AA-CFBA59AAFAE9}"/>
              </a:ext>
            </a:extLst>
          </p:cNvPr>
          <p:cNvSpPr txBox="1"/>
          <p:nvPr/>
        </p:nvSpPr>
        <p:spPr>
          <a:xfrm>
            <a:off x="0" y="857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Prompt" panose="00000500000000000000" pitchFamily="2" charset="-34"/>
                <a:cs typeface="Prompt" panose="00000500000000000000" pitchFamily="2" charset="-34"/>
              </a:rPr>
              <a:t>วิธีฝึกฝน </a:t>
            </a:r>
            <a:r>
              <a:rPr lang="en-US" sz="4800" b="1" dirty="0">
                <a:latin typeface="Prompt" panose="00000500000000000000" pitchFamily="2" charset="-34"/>
                <a:cs typeface="Prompt" panose="00000500000000000000" pitchFamily="2" charset="-34"/>
              </a:rPr>
              <a:t>Coaching Mindset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ED4A6B-388F-E896-E366-505C95DBC61A}"/>
              </a:ext>
            </a:extLst>
          </p:cNvPr>
          <p:cNvSpPr/>
          <p:nvPr/>
        </p:nvSpPr>
        <p:spPr>
          <a:xfrm>
            <a:off x="901697" y="2321955"/>
            <a:ext cx="3987798" cy="10727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ใช้ </a:t>
            </a:r>
            <a:r>
              <a:rPr lang="en-US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Silence </a:t>
            </a:r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อย่างทรงพลัง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อย่ารีบ “ช่วย” ด้วยคำตอบ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ปล่อยให้โค้ชชี่คิด ยอมรับความเงียบระหว่างบทสนทนา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เทคนิค: นับ 1–5 ในใจก่อนตอบกลับ เพื่อให้โค้ชชี่มีพื้นที่คิด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2BCC31-1812-5EA1-C906-30BF95754D9D}"/>
              </a:ext>
            </a:extLst>
          </p:cNvPr>
          <p:cNvSpPr/>
          <p:nvPr/>
        </p:nvSpPr>
        <p:spPr>
          <a:xfrm>
            <a:off x="7302504" y="2321956"/>
            <a:ext cx="3987798" cy="10727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ฝึกฝนและขอ </a:t>
            </a:r>
            <a:r>
              <a:rPr lang="en-US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Feedback </a:t>
            </a:r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อย่างสม่ำเสมอ</a:t>
            </a:r>
            <a:endParaRPr lang="en-US" sz="14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ขอ </a:t>
            </a:r>
            <a:r>
              <a:rPr lang="en-US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Feedback </a:t>
            </a: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จากโค้ชชี่ (หรือเพื่อนโค้ช) เช่น: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“คุณรู้สึกว่าผมเปิดพื้นที่พอไหม?”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“จุดไหนที่คุณรู้สึกว่าผมเร่งรีบหรือชี้นำ?”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8C920-9361-89D6-9C20-F07F305B21DC}"/>
              </a:ext>
            </a:extLst>
          </p:cNvPr>
          <p:cNvSpPr/>
          <p:nvPr/>
        </p:nvSpPr>
        <p:spPr>
          <a:xfrm>
            <a:off x="530320" y="5077027"/>
            <a:ext cx="3649571" cy="10727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 </a:t>
            </a:r>
            <a:r>
              <a:rPr lang="en-US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Self-Awareness </a:t>
            </a:r>
          </a:p>
          <a:p>
            <a:pPr algn="ctr"/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ด้วยคำถามกลับตัวเอง</a:t>
            </a:r>
            <a:endParaRPr lang="en-US" sz="14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“ฉันฟังเขาจริง ๆ หรือคิดแทนเขา?”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“ฉันกำลังพยายามควบคุม หรือให้เขาเป็นเจ้าของเรื่องราวของตัวเอง?”</a:t>
            </a:r>
            <a:endParaRPr lang="en-US" sz="105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3FF4B7-9816-1928-4DCF-5B09C690581C}"/>
              </a:ext>
            </a:extLst>
          </p:cNvPr>
          <p:cNvSpPr/>
          <p:nvPr/>
        </p:nvSpPr>
        <p:spPr>
          <a:xfrm>
            <a:off x="8167686" y="5077027"/>
            <a:ext cx="3493993" cy="10727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ฝึกฟังโดยไม่ตัดสิน </a:t>
            </a:r>
            <a:endParaRPr lang="en-US" sz="14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ตั้งใจฟังโดยไม่คิดแทนหรือไม่รีบเสนอความเห็น</a:t>
            </a:r>
            <a:endParaRPr lang="en-US" sz="11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1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สังเกต “เสียงในหัว” ขณะฟัง เช่น“เขาน่าจะทำแบบนี้สิ” → เปลี่ยนเป็น “เขาคิดอะไรอยู่ตอนนี้?”</a:t>
            </a:r>
            <a:endParaRPr lang="en-US" sz="9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482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380CBDE-B9ED-F5D5-2A39-A81FC740AF02}"/>
              </a:ext>
            </a:extLst>
          </p:cNvPr>
          <p:cNvSpPr/>
          <p:nvPr/>
        </p:nvSpPr>
        <p:spPr>
          <a:xfrm>
            <a:off x="731136" y="497215"/>
            <a:ext cx="4789988" cy="5863570"/>
          </a:xfrm>
          <a:prstGeom prst="roundRect">
            <a:avLst>
              <a:gd name="adj" fmla="val 1129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Coaching Mindset</a:t>
            </a:r>
            <a:endParaRPr lang="th-TH" sz="20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332195-F935-BB39-FC22-C5620693F3D3}"/>
              </a:ext>
            </a:extLst>
          </p:cNvPr>
          <p:cNvSpPr/>
          <p:nvPr/>
        </p:nvSpPr>
        <p:spPr>
          <a:xfrm>
            <a:off x="6670878" y="497215"/>
            <a:ext cx="4789988" cy="5863570"/>
          </a:xfrm>
          <a:prstGeom prst="roundRect">
            <a:avLst>
              <a:gd name="adj" fmla="val 11292"/>
            </a:avLst>
          </a:prstGeom>
          <a:solidFill>
            <a:srgbClr val="FDDBD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Fixed Mindset</a:t>
            </a:r>
            <a:endParaRPr lang="th-TH" sz="28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02BB54-66CC-0E5E-A4AB-3754DD4CEF2D}"/>
              </a:ext>
            </a:extLst>
          </p:cNvPr>
          <p:cNvSpPr txBox="1"/>
          <p:nvPr/>
        </p:nvSpPr>
        <p:spPr>
          <a:xfrm>
            <a:off x="5482543" y="2967335"/>
            <a:ext cx="1226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Prompt" panose="00000500000000000000" pitchFamily="2" charset="-34"/>
                <a:cs typeface="Prompt" panose="00000500000000000000" pitchFamily="2" charset="-34"/>
              </a:rPr>
              <a:t>VS</a:t>
            </a:r>
            <a:endParaRPr lang="th-TH" sz="5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AC20E-5984-553B-38B5-0BE7AF3D5D68}"/>
              </a:ext>
            </a:extLst>
          </p:cNvPr>
          <p:cNvSpPr/>
          <p:nvPr/>
        </p:nvSpPr>
        <p:spPr>
          <a:xfrm>
            <a:off x="1193155" y="1834073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เปิดรับความเป็นไปได้ใหม่ ๆ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57B657-249F-19F6-E630-5A8D20F58E6D}"/>
              </a:ext>
            </a:extLst>
          </p:cNvPr>
          <p:cNvSpPr/>
          <p:nvPr/>
        </p:nvSpPr>
        <p:spPr>
          <a:xfrm>
            <a:off x="1193157" y="3342977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เชื่อในศักยภาพคนอื่น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C29DB5-1089-1ECB-DA13-AE3E57F78233}"/>
              </a:ext>
            </a:extLst>
          </p:cNvPr>
          <p:cNvSpPr/>
          <p:nvPr/>
        </p:nvSpPr>
        <p:spPr>
          <a:xfrm>
            <a:off x="1193156" y="4851881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สนับสนุนให้เรียนรู้จากข้อผิดพลาด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BD45B6-4F1B-21DF-EE19-F2A4EE7FEF94}"/>
              </a:ext>
            </a:extLst>
          </p:cNvPr>
          <p:cNvSpPr/>
          <p:nvPr/>
        </p:nvSpPr>
        <p:spPr>
          <a:xfrm>
            <a:off x="7132896" y="1834073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มองว่าทุกอย่างเปลี่ยนไม่ได้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91B50B-ECF1-B448-BF53-4C77EED2EF0A}"/>
              </a:ext>
            </a:extLst>
          </p:cNvPr>
          <p:cNvSpPr/>
          <p:nvPr/>
        </p:nvSpPr>
        <p:spPr>
          <a:xfrm>
            <a:off x="7132898" y="3342977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มองว่าคนเก่งมาแต่เกิด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92E19A6-A7D2-244B-BE5E-1F30C6CD392D}"/>
              </a:ext>
            </a:extLst>
          </p:cNvPr>
          <p:cNvSpPr/>
          <p:nvPr/>
        </p:nvSpPr>
        <p:spPr>
          <a:xfrm>
            <a:off x="7132897" y="4851881"/>
            <a:ext cx="3865945" cy="8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หลีกเลี่ยงความล้มเหลว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177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BCB1F3-9CFE-093E-EE59-A10900D461B4}"/>
              </a:ext>
            </a:extLst>
          </p:cNvPr>
          <p:cNvSpPr txBox="1"/>
          <p:nvPr/>
        </p:nvSpPr>
        <p:spPr>
          <a:xfrm>
            <a:off x="0" y="354143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Workbook</a:t>
            </a:r>
          </a:p>
          <a:p>
            <a:pPr algn="ctr"/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คือสมุดคู่มือที่มีแบบฝึกหัดง่าย ๆ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419BE-AD94-C878-B4BD-FDDE818CCEAC}"/>
              </a:ext>
            </a:extLst>
          </p:cNvPr>
          <p:cNvSpPr/>
          <p:nvPr/>
        </p:nvSpPr>
        <p:spPr>
          <a:xfrm>
            <a:off x="6933236" y="2187616"/>
            <a:ext cx="4305782" cy="451412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แบบประเมินตัวเอง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E9688F-AAAC-AE1C-EFF1-E5F8C20A3C5A}"/>
              </a:ext>
            </a:extLst>
          </p:cNvPr>
          <p:cNvSpPr/>
          <p:nvPr/>
        </p:nvSpPr>
        <p:spPr>
          <a:xfrm>
            <a:off x="6933236" y="2999773"/>
            <a:ext cx="4305782" cy="451412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คำถามที่กระตุ้นให้คิด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8AF0F0-7323-0D4B-CDB4-18CF570C813A}"/>
              </a:ext>
            </a:extLst>
          </p:cNvPr>
          <p:cNvSpPr/>
          <p:nvPr/>
        </p:nvSpPr>
        <p:spPr>
          <a:xfrm>
            <a:off x="6933236" y="3811930"/>
            <a:ext cx="4305782" cy="451412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สถานการณ์จำลอง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19A194-C96C-E43D-3686-A582FC2A61C7}"/>
              </a:ext>
            </a:extLst>
          </p:cNvPr>
          <p:cNvSpPr/>
          <p:nvPr/>
        </p:nvSpPr>
        <p:spPr>
          <a:xfrm>
            <a:off x="6933236" y="4618298"/>
            <a:ext cx="4305782" cy="451412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แบบฝึกการฟัง การตั้งคำถาม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070A32-850B-1521-9B55-760ABA207087}"/>
              </a:ext>
            </a:extLst>
          </p:cNvPr>
          <p:cNvSpPr/>
          <p:nvPr/>
        </p:nvSpPr>
        <p:spPr>
          <a:xfrm>
            <a:off x="6933236" y="5424666"/>
            <a:ext cx="4305782" cy="451412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บันทึกพัฒนาการ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5E37EBA-C2DD-4824-C2A4-262E210C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785" y="1681500"/>
            <a:ext cx="4535579" cy="48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028A12-18A6-359C-660F-17E90F46F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84988"/>
              </p:ext>
            </p:extLst>
          </p:nvPr>
        </p:nvGraphicFramePr>
        <p:xfrm>
          <a:off x="731134" y="1925308"/>
          <a:ext cx="10729732" cy="4578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433">
                  <a:extLst>
                    <a:ext uri="{9D8B030D-6E8A-4147-A177-3AD203B41FA5}">
                      <a16:colId xmlns:a16="http://schemas.microsoft.com/office/drawing/2014/main" val="2201171056"/>
                    </a:ext>
                  </a:extLst>
                </a:gridCol>
                <a:gridCol w="2682433">
                  <a:extLst>
                    <a:ext uri="{9D8B030D-6E8A-4147-A177-3AD203B41FA5}">
                      <a16:colId xmlns:a16="http://schemas.microsoft.com/office/drawing/2014/main" val="3608123129"/>
                    </a:ext>
                  </a:extLst>
                </a:gridCol>
                <a:gridCol w="2682433">
                  <a:extLst>
                    <a:ext uri="{9D8B030D-6E8A-4147-A177-3AD203B41FA5}">
                      <a16:colId xmlns:a16="http://schemas.microsoft.com/office/drawing/2014/main" val="2664058447"/>
                    </a:ext>
                  </a:extLst>
                </a:gridCol>
                <a:gridCol w="2682433">
                  <a:extLst>
                    <a:ext uri="{9D8B030D-6E8A-4147-A177-3AD203B41FA5}">
                      <a16:colId xmlns:a16="http://schemas.microsoft.com/office/drawing/2014/main" val="2786734875"/>
                    </a:ext>
                  </a:extLst>
                </a:gridCol>
              </a:tblGrid>
              <a:tr h="50123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FFFFFF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ปัญหา</a:t>
                      </a:r>
                      <a:endParaRPr lang="en-US" sz="1600" dirty="0">
                        <a:solidFill>
                          <a:srgbClr val="FFFFFF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FFFFFF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คำถาม</a:t>
                      </a:r>
                      <a:endParaRPr lang="en-US" sz="1600" dirty="0">
                        <a:solidFill>
                          <a:srgbClr val="FFFFFF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FFFFFF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คำตอบ</a:t>
                      </a:r>
                      <a:endParaRPr lang="en-US" sz="1600" dirty="0">
                        <a:solidFill>
                          <a:srgbClr val="FFFFFF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FFFFFF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แนวทางการแก้ไข</a:t>
                      </a:r>
                      <a:endParaRPr lang="en-US" sz="1600" dirty="0">
                        <a:solidFill>
                          <a:srgbClr val="FFFFFF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07925"/>
                  </a:ext>
                </a:extLst>
              </a:tr>
              <a:tr h="679553"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332153"/>
                  </a:ext>
                </a:extLst>
              </a:tr>
              <a:tr h="6795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050245"/>
                  </a:ext>
                </a:extLst>
              </a:tr>
              <a:tr h="6795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596552"/>
                  </a:ext>
                </a:extLst>
              </a:tr>
              <a:tr h="679553"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065794"/>
                  </a:ext>
                </a:extLst>
              </a:tr>
              <a:tr h="6795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36529"/>
                  </a:ext>
                </a:extLst>
              </a:tr>
              <a:tr h="6795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709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E87AFD-1FB5-72E6-E1A1-D52A337C0B95}"/>
              </a:ext>
            </a:extLst>
          </p:cNvPr>
          <p:cNvSpPr txBox="1"/>
          <p:nvPr/>
        </p:nvSpPr>
        <p:spPr>
          <a:xfrm>
            <a:off x="0" y="354144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Workbook</a:t>
            </a:r>
          </a:p>
          <a:p>
            <a:pPr algn="ctr"/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คือสมุดคู่มือที่มีแบบฝึกหัดง่าย ๆ</a:t>
            </a:r>
          </a:p>
        </p:txBody>
      </p:sp>
    </p:spTree>
    <p:extLst>
      <p:ext uri="{BB962C8B-B14F-4D97-AF65-F5344CB8AC3E}">
        <p14:creationId xmlns:p14="http://schemas.microsoft.com/office/powerpoint/2010/main" val="36102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white keyboard with a picture of a graph on it&#10;&#10;AI-generated content may be incorrect.">
            <a:extLst>
              <a:ext uri="{FF2B5EF4-FFF2-40B4-BE49-F238E27FC236}">
                <a16:creationId xmlns:a16="http://schemas.microsoft.com/office/drawing/2014/main" id="{A839EBD9-E767-84F0-7066-0F5F661E0A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6"/>
          <a:stretch>
            <a:fillRect/>
          </a:stretch>
        </p:blipFill>
        <p:spPr>
          <a:xfrm>
            <a:off x="-1" y="0"/>
            <a:ext cx="122166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3DB61-8EAB-5047-8077-B03A7849DAA8}"/>
              </a:ext>
            </a:extLst>
          </p:cNvPr>
          <p:cNvSpPr txBox="1"/>
          <p:nvPr/>
        </p:nvSpPr>
        <p:spPr>
          <a:xfrm>
            <a:off x="0" y="152400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r>
              <a:rPr lang="en-US" sz="9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POINTS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Topic of content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2A95FC-A132-AF3A-B08A-15B2BEB00750}"/>
              </a:ext>
            </a:extLst>
          </p:cNvPr>
          <p:cNvGrpSpPr/>
          <p:nvPr/>
        </p:nvGrpSpPr>
        <p:grpSpPr>
          <a:xfrm>
            <a:off x="5965825" y="2398714"/>
            <a:ext cx="309140" cy="3616192"/>
            <a:chOff x="5965825" y="2613025"/>
            <a:chExt cx="260349" cy="395128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F29E20-66AB-072B-E30F-ABB6423B512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743200"/>
              <a:ext cx="0" cy="3695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43FFF3-32CF-DC11-9383-4E7963AD90CB}"/>
                </a:ext>
              </a:extLst>
            </p:cNvPr>
            <p:cNvSpPr/>
            <p:nvPr/>
          </p:nvSpPr>
          <p:spPr>
            <a:xfrm flipV="1">
              <a:off x="5965825" y="2613025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1246CD-F832-A790-2ACB-CBF7F454B591}"/>
                </a:ext>
              </a:extLst>
            </p:cNvPr>
            <p:cNvSpPr/>
            <p:nvPr/>
          </p:nvSpPr>
          <p:spPr>
            <a:xfrm flipV="1">
              <a:off x="5965825" y="4330701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36226E-D3C8-50B3-634D-EC899CE866BA}"/>
                </a:ext>
              </a:extLst>
            </p:cNvPr>
            <p:cNvSpPr/>
            <p:nvPr/>
          </p:nvSpPr>
          <p:spPr>
            <a:xfrm flipV="1">
              <a:off x="5965825" y="6303962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72316B-E8E8-205F-9259-34FC3A50851C}"/>
              </a:ext>
            </a:extLst>
          </p:cNvPr>
          <p:cNvSpPr/>
          <p:nvPr/>
        </p:nvSpPr>
        <p:spPr>
          <a:xfrm>
            <a:off x="1568466" y="2602688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บทบาทและหน้าที่ของโค้ช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02ECDD-BAC8-6A05-9ED4-8C207F0C0593}"/>
              </a:ext>
            </a:extLst>
          </p:cNvPr>
          <p:cNvSpPr/>
          <p:nvPr/>
        </p:nvSpPr>
        <p:spPr>
          <a:xfrm>
            <a:off x="6708775" y="3423608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เทคนิคการสื่อสารที่สำคัญในการโค้ช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17211B-2669-AC44-C4E2-F9C317633C7A}"/>
              </a:ext>
            </a:extLst>
          </p:cNvPr>
          <p:cNvSpPr/>
          <p:nvPr/>
        </p:nvSpPr>
        <p:spPr>
          <a:xfrm>
            <a:off x="1732480" y="4679011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Coaching Mindset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6D2C57-A78C-915E-3BC2-850747280863}"/>
              </a:ext>
            </a:extLst>
          </p:cNvPr>
          <p:cNvSpPr txBox="1"/>
          <p:nvPr/>
        </p:nvSpPr>
        <p:spPr>
          <a:xfrm>
            <a:off x="1568466" y="1864054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CE5133-3032-EF05-36D8-369314EAEC9A}"/>
              </a:ext>
            </a:extLst>
          </p:cNvPr>
          <p:cNvSpPr txBox="1"/>
          <p:nvPr/>
        </p:nvSpPr>
        <p:spPr>
          <a:xfrm>
            <a:off x="6708775" y="2720842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79014-83AF-686E-C2D9-5F431963146E}"/>
              </a:ext>
            </a:extLst>
          </p:cNvPr>
          <p:cNvSpPr txBox="1"/>
          <p:nvPr/>
        </p:nvSpPr>
        <p:spPr>
          <a:xfrm>
            <a:off x="1732480" y="4054408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DE59DD-0C21-9B63-6A42-BCE2DF1A9CFC}"/>
              </a:ext>
            </a:extLst>
          </p:cNvPr>
          <p:cNvCxnSpPr>
            <a:cxnSpLocks/>
          </p:cNvCxnSpPr>
          <p:nvPr/>
        </p:nvCxnSpPr>
        <p:spPr>
          <a:xfrm>
            <a:off x="8026400" y="1003300"/>
            <a:ext cx="3784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FF5D10-926B-A41E-A572-B3D499A6E487}"/>
              </a:ext>
            </a:extLst>
          </p:cNvPr>
          <p:cNvCxnSpPr>
            <a:cxnSpLocks/>
          </p:cNvCxnSpPr>
          <p:nvPr/>
        </p:nvCxnSpPr>
        <p:spPr>
          <a:xfrm>
            <a:off x="469900" y="1003300"/>
            <a:ext cx="37211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1E35F6-C754-2634-3C1B-C7D7B57C8B0A}"/>
              </a:ext>
            </a:extLst>
          </p:cNvPr>
          <p:cNvSpPr/>
          <p:nvPr/>
        </p:nvSpPr>
        <p:spPr>
          <a:xfrm>
            <a:off x="6836213" y="5895771"/>
            <a:ext cx="403591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A136F-3863-9DC2-4CC4-E2D425352256}"/>
              </a:ext>
            </a:extLst>
          </p:cNvPr>
          <p:cNvSpPr txBox="1"/>
          <p:nvPr/>
        </p:nvSpPr>
        <p:spPr>
          <a:xfrm>
            <a:off x="6912136" y="5075885"/>
            <a:ext cx="53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758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1ECD9C-0EBA-36E4-F499-39368FECD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368991"/>
              </p:ext>
            </p:extLst>
          </p:nvPr>
        </p:nvGraphicFramePr>
        <p:xfrm>
          <a:off x="966789" y="1678329"/>
          <a:ext cx="10258422" cy="4502551"/>
        </p:xfrm>
        <a:graphic>
          <a:graphicData uri="http://schemas.openxmlformats.org/drawingml/2006/table">
            <a:tbl>
              <a:tblPr/>
              <a:tblGrid>
                <a:gridCol w="3419474">
                  <a:extLst>
                    <a:ext uri="{9D8B030D-6E8A-4147-A177-3AD203B41FA5}">
                      <a16:colId xmlns:a16="http://schemas.microsoft.com/office/drawing/2014/main" val="3648481054"/>
                    </a:ext>
                  </a:extLst>
                </a:gridCol>
                <a:gridCol w="3419474">
                  <a:extLst>
                    <a:ext uri="{9D8B030D-6E8A-4147-A177-3AD203B41FA5}">
                      <a16:colId xmlns:a16="http://schemas.microsoft.com/office/drawing/2014/main" val="1412279632"/>
                    </a:ext>
                  </a:extLst>
                </a:gridCol>
                <a:gridCol w="3419474">
                  <a:extLst>
                    <a:ext uri="{9D8B030D-6E8A-4147-A177-3AD203B41FA5}">
                      <a16:colId xmlns:a16="http://schemas.microsoft.com/office/drawing/2014/main" val="1468731023"/>
                    </a:ext>
                  </a:extLst>
                </a:gridCol>
              </a:tblGrid>
              <a:tr h="13000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b="1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หัวข้อ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b="1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เนื้อหา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b="1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กิจกรรมที่เกี่ยวข้อง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29129"/>
                  </a:ext>
                </a:extLst>
              </a:tr>
              <a:tr h="1067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การฟังเชิงลึก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ฝึกการตั้งใจฟังโดยไม่ขัดจังหวะ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จับคู่ฝึกฟัง 3 นาที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331490"/>
                  </a:ext>
                </a:extLst>
              </a:tr>
              <a:tr h="1067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Powerful Questions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เรียนรู้การตั้งคำถามเชิงเปิด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เขียนคำถามแทนคำสั่ง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0091"/>
                  </a:ext>
                </a:extLst>
              </a:tr>
              <a:tr h="1067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สถานการณ์จำลอง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เคสการโค้ชเพื่อนร่วมงาน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th-TH" sz="1400" dirty="0"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แสดงบทบาทสมมติ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1572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4BF51FB-8F2E-19E9-A4CE-A3BF40A1A4A7}"/>
              </a:ext>
            </a:extLst>
          </p:cNvPr>
          <p:cNvSpPr txBox="1"/>
          <p:nvPr/>
        </p:nvSpPr>
        <p:spPr>
          <a:xfrm>
            <a:off x="0" y="36571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Role-Play</a:t>
            </a:r>
          </a:p>
        </p:txBody>
      </p:sp>
    </p:spTree>
    <p:extLst>
      <p:ext uri="{BB962C8B-B14F-4D97-AF65-F5344CB8AC3E}">
        <p14:creationId xmlns:p14="http://schemas.microsoft.com/office/powerpoint/2010/main" val="4001522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865D536-4023-18B3-342F-0618202A3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782" y="1558290"/>
            <a:ext cx="7176304" cy="40366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2DE740-6C59-D339-F75B-35719482CA7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3500" y="1558290"/>
            <a:ext cx="39052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whiteboard with text on it&#10;&#10;AI-generated content may be incorrect.">
            <a:extLst>
              <a:ext uri="{FF2B5EF4-FFF2-40B4-BE49-F238E27FC236}">
                <a16:creationId xmlns:a16="http://schemas.microsoft.com/office/drawing/2014/main" id="{5BEAB173-EF68-CD15-34CE-10B0BB2B4A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b="10796"/>
          <a:stretch>
            <a:fillRect/>
          </a:stretch>
        </p:blipFill>
        <p:spPr>
          <a:solidFill>
            <a:schemeClr val="bg1">
              <a:lumMod val="95000"/>
              <a:alpha val="64000"/>
            </a:schemeClr>
          </a:solidFill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924DA64-AB3B-4205-B94C-4B27FD09C701}"/>
              </a:ext>
            </a:extLst>
          </p:cNvPr>
          <p:cNvSpPr/>
          <p:nvPr/>
        </p:nvSpPr>
        <p:spPr>
          <a:xfrm>
            <a:off x="0" y="-87084"/>
            <a:ext cx="12192000" cy="6945084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31FC54-7860-4285-ABBE-D8F0DB472417}"/>
              </a:ext>
            </a:extLst>
          </p:cNvPr>
          <p:cNvSpPr txBox="1"/>
          <p:nvPr/>
        </p:nvSpPr>
        <p:spPr>
          <a:xfrm>
            <a:off x="459335" y="4821426"/>
            <a:ext cx="1017921" cy="2123658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13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</a:t>
            </a:r>
            <a:endParaRPr lang="ko-KR" altLang="en-US" sz="138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3EE148-3059-48F2-8766-43E1F41F5C42}"/>
              </a:ext>
            </a:extLst>
          </p:cNvPr>
          <p:cNvSpPr txBox="1"/>
          <p:nvPr/>
        </p:nvSpPr>
        <p:spPr>
          <a:xfrm>
            <a:off x="1375655" y="4903788"/>
            <a:ext cx="4201255" cy="1661993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th-TH" altLang="ko-KR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บทบาทและหน้าที่ของโค้ช</a:t>
            </a:r>
          </a:p>
        </p:txBody>
      </p:sp>
    </p:spTree>
    <p:extLst>
      <p:ext uri="{BB962C8B-B14F-4D97-AF65-F5344CB8AC3E}">
        <p14:creationId xmlns:p14="http://schemas.microsoft.com/office/powerpoint/2010/main" val="1920676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A624101D-9CA3-E401-2002-2C0E3DE72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7AC898-A273-8D26-27BF-4A5CEDCC33BE}"/>
              </a:ext>
            </a:extLst>
          </p:cNvPr>
          <p:cNvSpPr/>
          <p:nvPr/>
        </p:nvSpPr>
        <p:spPr>
          <a:xfrm>
            <a:off x="1161143" y="968828"/>
            <a:ext cx="9869714" cy="4920343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rompt" panose="00000500000000000000" pitchFamily="2" charset="-34"/>
                <a:cs typeface="Prompt" panose="00000500000000000000" pitchFamily="2" charset="-34"/>
              </a:rPr>
              <a:t>COACHING</a:t>
            </a:r>
          </a:p>
          <a:p>
            <a:pPr algn="ctr"/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โค้ชชิ่งหรือกระบวนการโค้ช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คือ การที่ “โค้ช” ใช้กระบวนการตั้งคำถามอย่างสร้างสรรค์ เพื่อช่วยกระตุ้นให้ “ผู้รับการโค้ช” (เรียกว่า โค้ชชี่) ได้จุดประกายความคิด เกิดการตระหนักรู้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ค้นพบคำตอบหรือทางเลือกใหม่ๆด้วยตัวเอง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ทำให้เกิดแรงบันดาลใจ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Motivation)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หรือมีแรงผลักดันภายใน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Passion)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ที่จะดึงศักยภาพและความสามารถของตัวเองออกมา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โดยก้าวข้ามอุปสรรค ความกังวลต่างๆ ที่เคยมี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738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06E4F74-B959-FCF1-AD2E-1D78CD1CD0A0}"/>
              </a:ext>
            </a:extLst>
          </p:cNvPr>
          <p:cNvSpPr/>
          <p:nvPr/>
        </p:nvSpPr>
        <p:spPr>
          <a:xfrm>
            <a:off x="3607807" y="2154095"/>
            <a:ext cx="4976385" cy="635402"/>
          </a:xfrm>
          <a:prstGeom prst="roundRect">
            <a:avLst>
              <a:gd name="adj" fmla="val 2435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การโค้ช (</a:t>
            </a:r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COACHING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1D11E-CF4D-AD5C-A1C9-E142A0419559}"/>
              </a:ext>
            </a:extLst>
          </p:cNvPr>
          <p:cNvSpPr txBox="1"/>
          <p:nvPr/>
        </p:nvSpPr>
        <p:spPr>
          <a:xfrm>
            <a:off x="-1" y="3403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บทบาทของการโค้ช</a:t>
            </a:r>
          </a:p>
          <a:p>
            <a:pPr algn="ctr"/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ในการสร้างความร่วมมือ</a:t>
            </a:r>
            <a:endParaRPr lang="th-TH" sz="105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C929F6E8-C1FC-862F-888F-931825B82CF4}"/>
              </a:ext>
            </a:extLst>
          </p:cNvPr>
          <p:cNvCxnSpPr>
            <a:cxnSpLocks/>
            <a:stCxn id="2" idx="2"/>
            <a:endCxn id="25" idx="0"/>
          </p:cNvCxnSpPr>
          <p:nvPr/>
        </p:nvCxnSpPr>
        <p:spPr>
          <a:xfrm rot="5400000">
            <a:off x="3105510" y="1605749"/>
            <a:ext cx="1806742" cy="4174238"/>
          </a:xfrm>
          <a:prstGeom prst="bentConnector3">
            <a:avLst>
              <a:gd name="adj1" fmla="val 2373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9E013D3-87CA-BD22-9C2C-421FCD8BB45D}"/>
              </a:ext>
            </a:extLst>
          </p:cNvPr>
          <p:cNvCxnSpPr>
            <a:cxnSpLocks/>
            <a:stCxn id="2" idx="2"/>
            <a:endCxn id="33" idx="0"/>
          </p:cNvCxnSpPr>
          <p:nvPr/>
        </p:nvCxnSpPr>
        <p:spPr>
          <a:xfrm rot="5400000">
            <a:off x="4465211" y="2965448"/>
            <a:ext cx="1806741" cy="1454839"/>
          </a:xfrm>
          <a:prstGeom prst="bentConnector3">
            <a:avLst>
              <a:gd name="adj1" fmla="val 2373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9621140-66A2-7400-59E7-80B352BD5F5B}"/>
              </a:ext>
            </a:extLst>
          </p:cNvPr>
          <p:cNvCxnSpPr>
            <a:cxnSpLocks/>
            <a:stCxn id="2" idx="2"/>
            <a:endCxn id="49" idx="0"/>
          </p:cNvCxnSpPr>
          <p:nvPr/>
        </p:nvCxnSpPr>
        <p:spPr>
          <a:xfrm rot="16200000" flipH="1">
            <a:off x="7254044" y="1631452"/>
            <a:ext cx="1806740" cy="4122829"/>
          </a:xfrm>
          <a:prstGeom prst="bentConnector3">
            <a:avLst>
              <a:gd name="adj1" fmla="val 2373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6A5228C-ABE7-27E2-1207-23D8C164D889}"/>
              </a:ext>
            </a:extLst>
          </p:cNvPr>
          <p:cNvCxnSpPr>
            <a:cxnSpLocks/>
            <a:stCxn id="2" idx="2"/>
            <a:endCxn id="38" idx="0"/>
          </p:cNvCxnSpPr>
          <p:nvPr/>
        </p:nvCxnSpPr>
        <p:spPr>
          <a:xfrm rot="16200000" flipH="1">
            <a:off x="5858850" y="3026646"/>
            <a:ext cx="1806740" cy="1332441"/>
          </a:xfrm>
          <a:prstGeom prst="bentConnector3">
            <a:avLst>
              <a:gd name="adj1" fmla="val 2373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CA21D7-B359-7892-2B0A-33D61D131522}"/>
              </a:ext>
            </a:extLst>
          </p:cNvPr>
          <p:cNvSpPr/>
          <p:nvPr/>
        </p:nvSpPr>
        <p:spPr>
          <a:xfrm>
            <a:off x="805169" y="4596239"/>
            <a:ext cx="2233186" cy="1921397"/>
          </a:xfrm>
          <a:prstGeom prst="roundRect">
            <a:avLst>
              <a:gd name="adj" fmla="val 775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การโค้ชช่วยให้พนักงานได้พัฒนาทักษะการสื่อสารที่ดี 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การรับฟัง 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การตั้งคำถาม 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การให้ข้อมูล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ป้อนกลับอย่างสร้างสรรค์ 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10D102B-ED7D-2B2B-E2DD-1DB3E2599CAD}"/>
              </a:ext>
            </a:extLst>
          </p:cNvPr>
          <p:cNvSpPr/>
          <p:nvPr/>
        </p:nvSpPr>
        <p:spPr>
          <a:xfrm>
            <a:off x="805169" y="3719888"/>
            <a:ext cx="2233186" cy="5130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การสื่อสาร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0F3E7A-B8EC-74D9-1157-8406A7957F1E}"/>
              </a:ext>
            </a:extLst>
          </p:cNvPr>
          <p:cNvSpPr/>
          <p:nvPr/>
        </p:nvSpPr>
        <p:spPr>
          <a:xfrm>
            <a:off x="3524568" y="4596238"/>
            <a:ext cx="2233186" cy="1921397"/>
          </a:xfrm>
          <a:prstGeom prst="roundRect">
            <a:avLst>
              <a:gd name="adj" fmla="val 775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พนักงานเข้าใจบทบาทและเป้าหมายร่วมกันขององค์กร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สามารถวางแผนและดำเนินการเพื่อให้บรรลุเป้าหมายได้อย่างมีประสิทธิภาพ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498A46B8-00B3-D71C-AD10-32A7528A4503}"/>
              </a:ext>
            </a:extLst>
          </p:cNvPr>
          <p:cNvSpPr/>
          <p:nvPr/>
        </p:nvSpPr>
        <p:spPr>
          <a:xfrm>
            <a:off x="3524568" y="3719888"/>
            <a:ext cx="2233186" cy="5130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สร้างความเข้าใจ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31DA4C8-3318-18C3-6644-A86876A42574}"/>
              </a:ext>
            </a:extLst>
          </p:cNvPr>
          <p:cNvSpPr/>
          <p:nvPr/>
        </p:nvSpPr>
        <p:spPr>
          <a:xfrm>
            <a:off x="6311848" y="4596237"/>
            <a:ext cx="2233186" cy="1921398"/>
          </a:xfrm>
          <a:prstGeom prst="roundRect">
            <a:avLst>
              <a:gd name="adj" fmla="val 775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พนักงานได้ฝึกทักษะการทำงานเป็นทีม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การประนีประนอม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การยอมรับฟังความคิดเห็นของผู้อื่น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4FBB99C-E444-B1A7-D4C6-054708DBE487}"/>
              </a:ext>
            </a:extLst>
          </p:cNvPr>
          <p:cNvSpPr/>
          <p:nvPr/>
        </p:nvSpPr>
        <p:spPr>
          <a:xfrm>
            <a:off x="6311848" y="3719888"/>
            <a:ext cx="2233186" cy="5130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การทำงานเป็นทีม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A1BAE48-7125-5DE2-B5AC-82548103085A}"/>
              </a:ext>
            </a:extLst>
          </p:cNvPr>
          <p:cNvSpPr/>
          <p:nvPr/>
        </p:nvSpPr>
        <p:spPr>
          <a:xfrm>
            <a:off x="9102236" y="4596237"/>
            <a:ext cx="2233186" cy="1921398"/>
          </a:xfrm>
          <a:prstGeom prst="roundRect">
            <a:avLst>
              <a:gd name="adj" fmla="val 775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สร้างบรรยากาศที่เป็นพื้นที่ปลอดภัยไม่ตัดสิน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ทำให้พนักงานกล้าที่จะเปิดเผยและแบ่งปันประสบการณ์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ยอมรับข้อผิดพลาด และเรียนรู้ที่จะให้อภัยซึ่ง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  </a:t>
            </a:r>
            <a:r>
              <a:rPr lang="th-TH" sz="12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กันและกัน</a:t>
            </a:r>
            <a:endParaRPr lang="en-US" sz="12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811B57B-0479-92F3-A709-BA3CBA5CB960}"/>
              </a:ext>
            </a:extLst>
          </p:cNvPr>
          <p:cNvSpPr/>
          <p:nvPr/>
        </p:nvSpPr>
        <p:spPr>
          <a:xfrm>
            <a:off x="9102236" y="3719888"/>
            <a:ext cx="2233186" cy="5130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ความไว้วางใจ</a:t>
            </a:r>
            <a:endParaRPr lang="en-US" sz="1400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454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5C6F0D-918B-5991-DF11-B66A07DC7185}"/>
              </a:ext>
            </a:extLst>
          </p:cNvPr>
          <p:cNvSpPr/>
          <p:nvPr/>
        </p:nvSpPr>
        <p:spPr>
          <a:xfrm>
            <a:off x="6012543" y="179619"/>
            <a:ext cx="5613400" cy="25280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2E3A2A-5B53-3008-98FA-DCE4C7297A14}"/>
              </a:ext>
            </a:extLst>
          </p:cNvPr>
          <p:cNvSpPr/>
          <p:nvPr/>
        </p:nvSpPr>
        <p:spPr>
          <a:xfrm>
            <a:off x="566057" y="686245"/>
            <a:ext cx="11059886" cy="58782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DE907-663F-A3D7-CBA1-2542D6EA280F}"/>
              </a:ext>
            </a:extLst>
          </p:cNvPr>
          <p:cNvSpPr txBox="1"/>
          <p:nvPr/>
        </p:nvSpPr>
        <p:spPr>
          <a:xfrm>
            <a:off x="566057" y="1328881"/>
            <a:ext cx="5021943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Prompt" panose="00000500000000000000" pitchFamily="2" charset="-34"/>
                <a:cs typeface="Prompt" panose="00000500000000000000" pitchFamily="2" charset="-34"/>
              </a:rPr>
              <a:t>COACHING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Vs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Prompt" panose="00000500000000000000" pitchFamily="2" charset="-34"/>
                <a:cs typeface="Prompt" panose="00000500000000000000" pitchFamily="2" charset="-34"/>
              </a:rPr>
              <a:t>MENTORING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Vs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Prompt" panose="00000500000000000000" pitchFamily="2" charset="-34"/>
                <a:cs typeface="Prompt" panose="00000500000000000000" pitchFamily="2" charset="-34"/>
              </a:rPr>
              <a:t>COUNSELLING</a:t>
            </a:r>
            <a:endParaRPr lang="th-TH" sz="40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5E3E88-3CBF-BCE7-1CB0-E1F731100602}"/>
              </a:ext>
            </a:extLst>
          </p:cNvPr>
          <p:cNvCxnSpPr>
            <a:cxnSpLocks/>
          </p:cNvCxnSpPr>
          <p:nvPr/>
        </p:nvCxnSpPr>
        <p:spPr>
          <a:xfrm>
            <a:off x="5050971" y="1856014"/>
            <a:ext cx="1393371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B79103-2BE7-1F23-8DA5-6B06C94B075E}"/>
              </a:ext>
            </a:extLst>
          </p:cNvPr>
          <p:cNvSpPr txBox="1"/>
          <p:nvPr/>
        </p:nvSpPr>
        <p:spPr>
          <a:xfrm>
            <a:off x="6792686" y="1623787"/>
            <a:ext cx="4136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i="1" dirty="0">
                <a:latin typeface="Prompt" panose="00000500000000000000" pitchFamily="2" charset="-34"/>
                <a:cs typeface="Prompt" panose="00000500000000000000" pitchFamily="2" charset="-34"/>
              </a:rPr>
              <a:t>เน้นการตั้งคำถามเพื่อให้ผู้รับ</a:t>
            </a:r>
            <a:r>
              <a:rPr lang="th-TH" b="1" i="1" dirty="0">
                <a:latin typeface="Prompt" panose="00000500000000000000" pitchFamily="2" charset="-34"/>
                <a:cs typeface="Prompt" panose="00000500000000000000" pitchFamily="2" charset="-34"/>
              </a:rPr>
              <a:t>การโค้ชค้นพบคำตอบและทางออกด้วยตนเอง</a:t>
            </a:r>
          </a:p>
          <a:p>
            <a:endParaRPr lang="en-US" i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44B4FA-9596-7EB0-78F2-15160E7CE9FA}"/>
              </a:ext>
            </a:extLst>
          </p:cNvPr>
          <p:cNvCxnSpPr>
            <a:cxnSpLocks/>
          </p:cNvCxnSpPr>
          <p:nvPr/>
        </p:nvCxnSpPr>
        <p:spPr>
          <a:xfrm>
            <a:off x="5050971" y="3695700"/>
            <a:ext cx="1393371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62F6BF-294F-C644-202A-B366C23A7B75}"/>
              </a:ext>
            </a:extLst>
          </p:cNvPr>
          <p:cNvSpPr txBox="1"/>
          <p:nvPr/>
        </p:nvSpPr>
        <p:spPr>
          <a:xfrm>
            <a:off x="6792686" y="3463473"/>
            <a:ext cx="41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i="1" dirty="0">
                <a:latin typeface="Prompt" panose="00000500000000000000" pitchFamily="2" charset="-34"/>
                <a:cs typeface="Prompt" panose="00000500000000000000" pitchFamily="2" charset="-34"/>
              </a:rPr>
              <a:t>ผู้ให้คำแนะนำที่มีประสบการณ์ แนะนำ</a:t>
            </a:r>
            <a:r>
              <a:rPr lang="th-TH" b="1" i="1" dirty="0">
                <a:latin typeface="Prompt" panose="00000500000000000000" pitchFamily="2" charset="-34"/>
                <a:cs typeface="Prompt" panose="00000500000000000000" pitchFamily="2" charset="-34"/>
              </a:rPr>
              <a:t>แนวทางจากประสบการณ์จริง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248268-17DD-7B6C-1D45-2F7530AA678E}"/>
              </a:ext>
            </a:extLst>
          </p:cNvPr>
          <p:cNvCxnSpPr>
            <a:cxnSpLocks/>
          </p:cNvCxnSpPr>
          <p:nvPr/>
        </p:nvCxnSpPr>
        <p:spPr>
          <a:xfrm>
            <a:off x="5050971" y="5537200"/>
            <a:ext cx="1393371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D6767C-D762-51D8-BC10-D7AC85BBE0D4}"/>
              </a:ext>
            </a:extLst>
          </p:cNvPr>
          <p:cNvSpPr txBox="1"/>
          <p:nvPr/>
        </p:nvSpPr>
        <p:spPr>
          <a:xfrm>
            <a:off x="6792685" y="5304973"/>
            <a:ext cx="441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i="1" dirty="0">
                <a:latin typeface="Prompt" panose="00000500000000000000" pitchFamily="2" charset="-34"/>
                <a:cs typeface="Prompt" panose="00000500000000000000" pitchFamily="2" charset="-34"/>
              </a:rPr>
              <a:t>เน้นการเยียวยาอดีต/ปัญหาทางอารมณ์ </a:t>
            </a:r>
            <a:r>
              <a:rPr lang="th-TH" b="1" i="1" dirty="0">
                <a:latin typeface="Prompt" panose="00000500000000000000" pitchFamily="2" charset="-34"/>
                <a:cs typeface="Prompt" panose="00000500000000000000" pitchFamily="2" charset="-34"/>
              </a:rPr>
              <a:t>โดยมากมักพูดคุยกับผู้เชี่ยวชาญเฉพาะทาง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9CF812-E02C-9E8F-D247-6D24549CF639}"/>
              </a:ext>
            </a:extLst>
          </p:cNvPr>
          <p:cNvSpPr txBox="1"/>
          <p:nvPr/>
        </p:nvSpPr>
        <p:spPr>
          <a:xfrm>
            <a:off x="7231358" y="321921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ความแตกต่าง</a:t>
            </a:r>
            <a:endParaRPr lang="en-US" sz="40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794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02283F49-1C8B-6829-83AB-0B3CC9F052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7831"/>
          <a:stretch>
            <a:fillRect/>
          </a:stretch>
        </p:blipFill>
        <p:spPr/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924DA64-AB3B-4205-B94C-4B27FD09C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E7E8-0723-8066-88C9-6825CD2CB35E}"/>
              </a:ext>
            </a:extLst>
          </p:cNvPr>
          <p:cNvSpPr txBox="1"/>
          <p:nvPr/>
        </p:nvSpPr>
        <p:spPr>
          <a:xfrm>
            <a:off x="459335" y="4821426"/>
            <a:ext cx="1017921" cy="2123658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13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endParaRPr lang="ko-KR" altLang="en-US" sz="138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1A9A9-D006-5D59-D9EF-2308314441FD}"/>
              </a:ext>
            </a:extLst>
          </p:cNvPr>
          <p:cNvSpPr txBox="1"/>
          <p:nvPr/>
        </p:nvSpPr>
        <p:spPr>
          <a:xfrm>
            <a:off x="1636912" y="5136015"/>
            <a:ext cx="5446060" cy="1354217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th-TH" altLang="ko-KR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เทคนิคการสื่อสาร</a:t>
            </a:r>
            <a:endParaRPr lang="en-US" altLang="ko-KR" sz="4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altLang="ko-KR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ที่สำคัญในการโค้ช </a:t>
            </a:r>
          </a:p>
        </p:txBody>
      </p:sp>
    </p:spTree>
    <p:extLst>
      <p:ext uri="{BB962C8B-B14F-4D97-AF65-F5344CB8AC3E}">
        <p14:creationId xmlns:p14="http://schemas.microsoft.com/office/powerpoint/2010/main" val="113031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0F42D2-1970-3E6C-97A3-CD0F687E95C9}"/>
              </a:ext>
            </a:extLst>
          </p:cNvPr>
          <p:cNvSpPr txBox="1"/>
          <p:nvPr/>
        </p:nvSpPr>
        <p:spPr>
          <a:xfrm>
            <a:off x="0" y="53713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Prompt" panose="00000500000000000000" pitchFamily="2" charset="-34"/>
                <a:cs typeface="Prompt" panose="00000500000000000000" pitchFamily="2" charset="-34"/>
              </a:rPr>
              <a:t>3V Communication Skills</a:t>
            </a:r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B1BFBC5-3253-5461-13E1-DF45C5709651}"/>
              </a:ext>
            </a:extLst>
          </p:cNvPr>
          <p:cNvSpPr/>
          <p:nvPr/>
        </p:nvSpPr>
        <p:spPr>
          <a:xfrm>
            <a:off x="6314468" y="1798595"/>
            <a:ext cx="4976385" cy="96238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Visual (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การมองเห็น)</a:t>
            </a:r>
            <a:endParaRPr lang="en-US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ภาษากาย สีหน้า ท่าทาง การสบตา</a:t>
            </a:r>
            <a:endParaRPr lang="ko-KR" altLang="en-US" sz="14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AD74A577-3E53-D382-7254-0C872720CB5B}"/>
              </a:ext>
            </a:extLst>
          </p:cNvPr>
          <p:cNvSpPr/>
          <p:nvPr/>
        </p:nvSpPr>
        <p:spPr>
          <a:xfrm>
            <a:off x="6537080" y="3524886"/>
            <a:ext cx="4976385" cy="96238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Vocal (</a:t>
            </a:r>
            <a:r>
              <a:rPr lang="th-TH" altLang="ko-KR" sz="2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น้ำเสียง)</a:t>
            </a:r>
            <a:endParaRPr lang="en-US" altLang="ko-KR" sz="2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โทนเสียง จังหวะการพูด ระดับเสียง</a:t>
            </a:r>
            <a:endParaRPr lang="ko-KR" altLang="en-US" sz="14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35989F49-B8D6-3463-1854-B1DC4D81EE8C}"/>
              </a:ext>
            </a:extLst>
          </p:cNvPr>
          <p:cNvSpPr/>
          <p:nvPr/>
        </p:nvSpPr>
        <p:spPr>
          <a:xfrm>
            <a:off x="6314468" y="5237264"/>
            <a:ext cx="4976385" cy="96238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Verbal (</a:t>
            </a:r>
            <a:r>
              <a:rPr lang="th-TH" altLang="ko-KR" sz="2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คำพูด)</a:t>
            </a:r>
            <a:endParaRPr lang="en-US" altLang="ko-KR" sz="2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คำที่เลือกใช้ ถ้อยคำและเนื้อหา</a:t>
            </a:r>
            <a:endParaRPr lang="ko-KR" altLang="en-US" sz="14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1583DF-895D-1B18-486A-DA3D2387D07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964081" y="2279788"/>
            <a:ext cx="2350387" cy="1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E0B8D3-66E4-3600-D887-68A177FE6A42}"/>
              </a:ext>
            </a:extLst>
          </p:cNvPr>
          <p:cNvGrpSpPr/>
          <p:nvPr/>
        </p:nvGrpSpPr>
        <p:grpSpPr>
          <a:xfrm>
            <a:off x="1026773" y="1945692"/>
            <a:ext cx="4068000" cy="4068000"/>
            <a:chOff x="2514579" y="1730962"/>
            <a:chExt cx="4068000" cy="406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91281C-4460-C71F-46D9-C3B9CB9028CC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Pie 10">
              <a:extLst>
                <a:ext uri="{FF2B5EF4-FFF2-40B4-BE49-F238E27FC236}">
                  <a16:creationId xmlns:a16="http://schemas.microsoft.com/office/drawing/2014/main" id="{E5D62704-ED89-45EF-9992-DF4EEBEE748D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60009"/>
                <a:gd name="adj2" fmla="val 1927144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586501-E531-E233-23C8-CA904B9FF1FC}"/>
              </a:ext>
            </a:extLst>
          </p:cNvPr>
          <p:cNvGrpSpPr/>
          <p:nvPr/>
        </p:nvGrpSpPr>
        <p:grpSpPr>
          <a:xfrm>
            <a:off x="1386773" y="2305692"/>
            <a:ext cx="3348000" cy="3348000"/>
            <a:chOff x="2514579" y="1730962"/>
            <a:chExt cx="4068000" cy="406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ACA1D9-FDAB-9C00-E1F6-AEC5B305B7E1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Pie 14">
              <a:extLst>
                <a:ext uri="{FF2B5EF4-FFF2-40B4-BE49-F238E27FC236}">
                  <a16:creationId xmlns:a16="http://schemas.microsoft.com/office/drawing/2014/main" id="{F033C58D-4AD8-585D-8641-366CCADC2E20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45699"/>
                <a:gd name="adj2" fmla="val 4626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EF13DA-EDED-9C46-176E-0AD7E4B4891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366082" y="4006079"/>
            <a:ext cx="2170998" cy="1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7CB13B-4D48-8393-DC18-08E2AE041F94}"/>
              </a:ext>
            </a:extLst>
          </p:cNvPr>
          <p:cNvGrpSpPr/>
          <p:nvPr/>
        </p:nvGrpSpPr>
        <p:grpSpPr>
          <a:xfrm>
            <a:off x="1746773" y="2665692"/>
            <a:ext cx="2628000" cy="2628000"/>
            <a:chOff x="2514579" y="1730962"/>
            <a:chExt cx="4068000" cy="4068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70E141-3016-88F6-867F-392C84A352C0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Pie 18">
              <a:extLst>
                <a:ext uri="{FF2B5EF4-FFF2-40B4-BE49-F238E27FC236}">
                  <a16:creationId xmlns:a16="http://schemas.microsoft.com/office/drawing/2014/main" id="{D563451C-4D8B-2821-B603-5A71F8FB9B46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76551"/>
                <a:gd name="adj2" fmla="val 527794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A004EF-E70F-60C8-E656-34B7A202182A}"/>
              </a:ext>
            </a:extLst>
          </p:cNvPr>
          <p:cNvGrpSpPr/>
          <p:nvPr/>
        </p:nvGrpSpPr>
        <p:grpSpPr>
          <a:xfrm>
            <a:off x="2106773" y="3025692"/>
            <a:ext cx="1908000" cy="1908000"/>
            <a:chOff x="2514579" y="1730962"/>
            <a:chExt cx="4068000" cy="4068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F5FCF7E-6A49-213F-3475-DF0668B6D711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Pie 21">
              <a:extLst>
                <a:ext uri="{FF2B5EF4-FFF2-40B4-BE49-F238E27FC236}">
                  <a16:creationId xmlns:a16="http://schemas.microsoft.com/office/drawing/2014/main" id="{E8138EE7-6FA9-998B-A3E8-9CDFAA807492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15061"/>
                <a:gd name="adj2" fmla="val 7999258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531B632B-6FE5-82C7-3DC1-5E431CA89447}"/>
              </a:ext>
            </a:extLst>
          </p:cNvPr>
          <p:cNvSpPr/>
          <p:nvPr/>
        </p:nvSpPr>
        <p:spPr>
          <a:xfrm>
            <a:off x="2466773" y="3385692"/>
            <a:ext cx="1188000" cy="1188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7" name="Elbow Connector 23">
            <a:extLst>
              <a:ext uri="{FF2B5EF4-FFF2-40B4-BE49-F238E27FC236}">
                <a16:creationId xmlns:a16="http://schemas.microsoft.com/office/drawing/2014/main" id="{1A952405-D88C-1B69-4C5D-D889BFDAA02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2530754" y="4756072"/>
            <a:ext cx="3783714" cy="962387"/>
          </a:xfrm>
          <a:prstGeom prst="bentConnector3">
            <a:avLst>
              <a:gd name="adj1" fmla="val 99031"/>
            </a:avLst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1">
            <a:extLst>
              <a:ext uri="{FF2B5EF4-FFF2-40B4-BE49-F238E27FC236}">
                <a16:creationId xmlns:a16="http://schemas.microsoft.com/office/drawing/2014/main" id="{A029A8A1-DCB0-53AF-CD27-BC800C05EA8E}"/>
              </a:ext>
            </a:extLst>
          </p:cNvPr>
          <p:cNvSpPr/>
          <p:nvPr/>
        </p:nvSpPr>
        <p:spPr>
          <a:xfrm rot="16200000" flipH="1">
            <a:off x="2807826" y="3724918"/>
            <a:ext cx="541062" cy="509551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3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09D2F7B-8D4D-2730-FF0A-CA485FC5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653" y="2402385"/>
            <a:ext cx="5264137" cy="434565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420FC9-2D3B-009E-38E6-8103BA62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6437" y="1553599"/>
            <a:ext cx="524108" cy="1245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2898E-7FC6-3494-D0EC-1808B0CED375}"/>
              </a:ext>
            </a:extLst>
          </p:cNvPr>
          <p:cNvSpPr txBox="1"/>
          <p:nvPr/>
        </p:nvSpPr>
        <p:spPr>
          <a:xfrm>
            <a:off x="-1" y="444521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Prompt" panose="00000500000000000000" pitchFamily="2" charset="-34"/>
                <a:cs typeface="Prompt" panose="00000500000000000000" pitchFamily="2" charset="-34"/>
              </a:rPr>
              <a:t>Deep Dive under Iceberg</a:t>
            </a:r>
          </a:p>
          <a:p>
            <a:pPr algn="ctr"/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Self-Personal Exploration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4F7F9D-FD7A-3DF9-A47E-9CC651F2C262}"/>
              </a:ext>
            </a:extLst>
          </p:cNvPr>
          <p:cNvSpPr/>
          <p:nvPr/>
        </p:nvSpPr>
        <p:spPr>
          <a:xfrm>
            <a:off x="5846973" y="1679593"/>
            <a:ext cx="5576242" cy="174940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ACC4BA-4B8F-B6E7-66C8-B6371937FDF2}"/>
              </a:ext>
            </a:extLst>
          </p:cNvPr>
          <p:cNvSpPr/>
          <p:nvPr/>
        </p:nvSpPr>
        <p:spPr>
          <a:xfrm>
            <a:off x="5846973" y="3901999"/>
            <a:ext cx="5576242" cy="2552816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39AB632F-006F-1A6B-5876-1BD6A103617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662584" y="2554297"/>
            <a:ext cx="2184389" cy="354523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0AB2E8-67CC-C463-B125-65667D5EBBE9}"/>
              </a:ext>
            </a:extLst>
          </p:cNvPr>
          <p:cNvSpPr/>
          <p:nvPr/>
        </p:nvSpPr>
        <p:spPr>
          <a:xfrm>
            <a:off x="6085716" y="1443157"/>
            <a:ext cx="2480840" cy="41668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E95308-FA9E-AE77-B6C7-D4F6C2859A20}"/>
              </a:ext>
            </a:extLst>
          </p:cNvPr>
          <p:cNvSpPr/>
          <p:nvPr/>
        </p:nvSpPr>
        <p:spPr>
          <a:xfrm>
            <a:off x="5990305" y="3669976"/>
            <a:ext cx="2596022" cy="416689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EE99936-94D0-7635-DA74-506B9DC163F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975004" y="4143552"/>
            <a:ext cx="1871969" cy="1034855"/>
          </a:xfrm>
          <a:prstGeom prst="bent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BBC289-47E3-533B-72C1-E5AEE042A2DC}"/>
              </a:ext>
            </a:extLst>
          </p:cNvPr>
          <p:cNvSpPr txBox="1"/>
          <p:nvPr/>
        </p:nvSpPr>
        <p:spPr>
          <a:xfrm>
            <a:off x="6085716" y="1484156"/>
            <a:ext cx="2480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22222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(เหนือน้ำ) สิ่งที่มองเห็น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BCB490-69A3-BC08-8E64-33F6416BC82B}"/>
              </a:ext>
            </a:extLst>
          </p:cNvPr>
          <p:cNvSpPr txBox="1"/>
          <p:nvPr/>
        </p:nvSpPr>
        <p:spPr>
          <a:xfrm>
            <a:off x="5846973" y="1987263"/>
            <a:ext cx="557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คือส่วนที่พ้นเหนือน้ำเป็นสิ่งที่มนุษย์แสดงออกต่อเหตุการณ์ต่าง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ๆ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ที่เห็นได้ด้วยตา </a:t>
            </a:r>
          </a:p>
          <a:p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ทักษะ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ความสามารถในการทำงานทั้งทางร่างกายและจิตใจ </a:t>
            </a:r>
            <a:endParaRPr lang="en-US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 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เช่น ทักษะการพูด ทักษะการวางแผน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ความรู้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ความรู้เฉพาะด้าน </a:t>
            </a:r>
            <a:endParaRPr lang="en-US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 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เช่น ความรู้คณิตศาสตร์ ความรู้ด้านการใช้คอมพิวเตอร์ เป็นต้น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พฤติกรรม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การปรับตัว การเดิน คำพูด สีหน้า ท่าทางต่าง ๆ ล้วนบ่งบอกตัวตน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BCF6CC-7016-AA89-BF1A-04CEEBF437D7}"/>
              </a:ext>
            </a:extLst>
          </p:cNvPr>
          <p:cNvSpPr txBox="1"/>
          <p:nvPr/>
        </p:nvSpPr>
        <p:spPr>
          <a:xfrm>
            <a:off x="5927169" y="4195826"/>
            <a:ext cx="5415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ส่วนที่อยู่ใต้น้ำ เป็นส่วนที่มากกว่าพื้นที่พ้นผิวน้ำมีผลอย่างมากต่อพฤติกรรม </a:t>
            </a:r>
          </a:p>
          <a:p>
            <a:endParaRPr lang="th-TH" sz="12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บทบาททางสังคม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บทบาท หน้าที่ หรือความรับผิดชอบที่ได้รับอิทธิพลค่านิยม </a:t>
            </a:r>
            <a:endParaRPr lang="en-US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 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เช่น อยากให้คนอื่นมองว่าตนเองเป็นหัวหน้าอย่างไร</a:t>
            </a:r>
          </a:p>
          <a:p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การรับรู้ความรู้สึก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สำรวจว่าเรามีความรู้สึกอย่างไรและลูกน้องรู้สึกอย่างไร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ทัศนคติ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รู้จัก รับรู้ ผ่านความคิด ทัศนคติ และการรับรู้ที่เรามีต่อสิ่งต่างๆ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ความคาดหวัง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ความต้องการสูงสุดในจิตใจ</a:t>
            </a:r>
            <a:endParaRPr lang="en-US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ตัวตน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ชั้นที่ลึกที่สุดของภูเขาน้ำแข็ง นั่นก็คือ “ตัวตน” ของตนเอง เมื่อเราทำความเข้าใจภูเขาน้ำแข็งมาถึงชั้นนี้เราจะเข้าใจว่า “แก่น” แท้จริงตนเป็นผู้นำเช่นไร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3445B9-D8F8-4DFC-D7E1-80AC5E64CC42}"/>
              </a:ext>
            </a:extLst>
          </p:cNvPr>
          <p:cNvSpPr/>
          <p:nvPr/>
        </p:nvSpPr>
        <p:spPr>
          <a:xfrm>
            <a:off x="3409205" y="2607747"/>
            <a:ext cx="665277" cy="394173"/>
          </a:xfrm>
          <a:prstGeom prst="roundRect">
            <a:avLst>
              <a:gd name="adj" fmla="val 50000"/>
            </a:avLst>
          </a:prstGeom>
          <a:solidFill>
            <a:srgbClr val="B9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ทักษะ</a:t>
            </a:r>
            <a:endParaRPr lang="en-US" sz="12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C86BB1-7A27-B421-2DF0-932951A222CA}"/>
              </a:ext>
            </a:extLst>
          </p:cNvPr>
          <p:cNvSpPr/>
          <p:nvPr/>
        </p:nvSpPr>
        <p:spPr>
          <a:xfrm>
            <a:off x="3695700" y="3419530"/>
            <a:ext cx="725829" cy="394173"/>
          </a:xfrm>
          <a:prstGeom prst="roundRect">
            <a:avLst>
              <a:gd name="adj" fmla="val 50000"/>
            </a:avLst>
          </a:prstGeom>
          <a:solidFill>
            <a:srgbClr val="B9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ความรู้</a:t>
            </a:r>
            <a:endParaRPr lang="en-US" sz="12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7B71CD-6A80-8E5F-F4BA-622BFEC5DE62}"/>
              </a:ext>
            </a:extLst>
          </p:cNvPr>
          <p:cNvSpPr/>
          <p:nvPr/>
        </p:nvSpPr>
        <p:spPr>
          <a:xfrm>
            <a:off x="1584438" y="2799287"/>
            <a:ext cx="1043816" cy="394173"/>
          </a:xfrm>
          <a:prstGeom prst="roundRect">
            <a:avLst>
              <a:gd name="adj" fmla="val 50000"/>
            </a:avLst>
          </a:prstGeom>
          <a:solidFill>
            <a:srgbClr val="B9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พฤติกรรม</a:t>
            </a:r>
            <a:endParaRPr lang="en-US" sz="12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488EA3-378B-2751-E522-12F74F8E8AAB}"/>
              </a:ext>
            </a:extLst>
          </p:cNvPr>
          <p:cNvSpPr/>
          <p:nvPr/>
        </p:nvSpPr>
        <p:spPr>
          <a:xfrm>
            <a:off x="1362412" y="4195826"/>
            <a:ext cx="1043816" cy="394173"/>
          </a:xfrm>
          <a:prstGeom prst="roundRect">
            <a:avLst>
              <a:gd name="adj" fmla="val 50000"/>
            </a:avLst>
          </a:prstGeom>
          <a:solidFill>
            <a:srgbClr val="4D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สังคม</a:t>
            </a:r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491B11-DB30-9A2E-5320-CC871FCF0463}"/>
              </a:ext>
            </a:extLst>
          </p:cNvPr>
          <p:cNvSpPr/>
          <p:nvPr/>
        </p:nvSpPr>
        <p:spPr>
          <a:xfrm>
            <a:off x="1537236" y="4718033"/>
            <a:ext cx="1871969" cy="394173"/>
          </a:xfrm>
          <a:prstGeom prst="roundRect">
            <a:avLst>
              <a:gd name="adj" fmla="val 50000"/>
            </a:avLst>
          </a:prstGeom>
          <a:solidFill>
            <a:srgbClr val="4D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ความรู้สึก ต่อ ความสึก</a:t>
            </a:r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76A09C-646A-9DA3-6CF0-2DEEA241776A}"/>
              </a:ext>
            </a:extLst>
          </p:cNvPr>
          <p:cNvSpPr/>
          <p:nvPr/>
        </p:nvSpPr>
        <p:spPr>
          <a:xfrm>
            <a:off x="3015519" y="5207264"/>
            <a:ext cx="1452647" cy="394173"/>
          </a:xfrm>
          <a:prstGeom prst="roundRect">
            <a:avLst>
              <a:gd name="adj" fmla="val 50000"/>
            </a:avLst>
          </a:prstGeom>
          <a:solidFill>
            <a:srgbClr val="4D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การรับรู้ ทัศนคติ</a:t>
            </a:r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640F8AE-B0C5-987A-1861-E2185A5E444B}"/>
              </a:ext>
            </a:extLst>
          </p:cNvPr>
          <p:cNvSpPr/>
          <p:nvPr/>
        </p:nvSpPr>
        <p:spPr>
          <a:xfrm>
            <a:off x="1524430" y="5601437"/>
            <a:ext cx="1452647" cy="394173"/>
          </a:xfrm>
          <a:prstGeom prst="roundRect">
            <a:avLst>
              <a:gd name="adj" fmla="val 50000"/>
            </a:avLst>
          </a:prstGeom>
          <a:solidFill>
            <a:srgbClr val="4D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ความคาดหวัง</a:t>
            </a:r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94D4291-776A-A284-CFB4-3C7CBE96677C}"/>
              </a:ext>
            </a:extLst>
          </p:cNvPr>
          <p:cNvSpPr/>
          <p:nvPr/>
        </p:nvSpPr>
        <p:spPr>
          <a:xfrm>
            <a:off x="2703950" y="6090668"/>
            <a:ext cx="828153" cy="394173"/>
          </a:xfrm>
          <a:prstGeom prst="roundRect">
            <a:avLst>
              <a:gd name="adj" fmla="val 50000"/>
            </a:avLst>
          </a:prstGeom>
          <a:solidFill>
            <a:srgbClr val="4D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ตัวตน</a:t>
            </a:r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27FA7-D26C-19B3-0200-00C08E244C70}"/>
              </a:ext>
            </a:extLst>
          </p:cNvPr>
          <p:cNvSpPr txBox="1"/>
          <p:nvPr/>
        </p:nvSpPr>
        <p:spPr>
          <a:xfrm>
            <a:off x="5970533" y="3717333"/>
            <a:ext cx="259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(ใต้น้ำ) สิ่งที่มองไม่เห็น</a:t>
            </a:r>
            <a:endParaRPr lang="en-US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523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1176</Words>
  <Application>Microsoft Office PowerPoint</Application>
  <PresentationFormat>Widescreen</PresentationFormat>
  <Paragraphs>215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Courier New</vt:lpstr>
      <vt:lpstr>Prompt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Kullasatree Thuamkoghmo</dc:creator>
  <cp:lastModifiedBy>CPSD-04</cp:lastModifiedBy>
  <cp:revision>26</cp:revision>
  <dcterms:created xsi:type="dcterms:W3CDTF">2025-07-04T09:40:12Z</dcterms:created>
  <dcterms:modified xsi:type="dcterms:W3CDTF">2025-07-24T09:35:11Z</dcterms:modified>
</cp:coreProperties>
</file>