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TT Hoves Bold" charset="1" panose="02000003020000060003"/>
      <p:regular r:id="rId35"/>
    </p:embeddedFont>
    <p:embeddedFont>
      <p:font typeface="TT Hoves" charset="1" panose="02000003020000060003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2.png" Type="http://schemas.openxmlformats.org/officeDocument/2006/relationships/image"/><Relationship Id="rId6" Target="../media/image43.svg" Type="http://schemas.openxmlformats.org/officeDocument/2006/relationships/image"/><Relationship Id="rId7" Target="../media/image4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41.pn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2.png" Type="http://schemas.openxmlformats.org/officeDocument/2006/relationships/image"/><Relationship Id="rId6" Target="../media/image43.svg" Type="http://schemas.openxmlformats.org/officeDocument/2006/relationships/image"/><Relationship Id="rId7" Target="../media/image51.png" Type="http://schemas.openxmlformats.org/officeDocument/2006/relationships/image"/><Relationship Id="rId8" Target="../media/image52.pn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2.png" Type="http://schemas.openxmlformats.org/officeDocument/2006/relationships/image"/><Relationship Id="rId6" Target="../media/image43.svg" Type="http://schemas.openxmlformats.org/officeDocument/2006/relationships/image"/><Relationship Id="rId7" Target="../media/image51.pn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2.png" Type="http://schemas.openxmlformats.org/officeDocument/2006/relationships/image"/><Relationship Id="rId6" Target="../media/image43.svg" Type="http://schemas.openxmlformats.org/officeDocument/2006/relationships/image"/><Relationship Id="rId7" Target="../media/image51.pn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2.png" Type="http://schemas.openxmlformats.org/officeDocument/2006/relationships/image"/><Relationship Id="rId6" Target="../media/image43.svg" Type="http://schemas.openxmlformats.org/officeDocument/2006/relationships/image"/><Relationship Id="rId7" Target="../media/image51.pn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55.pn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56.jpeg" Type="http://schemas.openxmlformats.org/officeDocument/2006/relationships/image"/><Relationship Id="rId7" Target="../media/image57.jpeg" Type="http://schemas.openxmlformats.org/officeDocument/2006/relationships/image"/><Relationship Id="rId8" Target="../media/image58.jpeg" Type="http://schemas.openxmlformats.org/officeDocument/2006/relationships/image"/><Relationship Id="rId9" Target="../media/image59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60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20.png" Type="http://schemas.openxmlformats.org/officeDocument/2006/relationships/image"/><Relationship Id="rId14" Target="../media/image21.svg" Type="http://schemas.openxmlformats.org/officeDocument/2006/relationships/image"/><Relationship Id="rId15" Target="../media/image22.png" Type="http://schemas.openxmlformats.org/officeDocument/2006/relationships/image"/><Relationship Id="rId16" Target="../media/image23.svg" Type="http://schemas.openxmlformats.org/officeDocument/2006/relationships/image"/><Relationship Id="rId17" Target="../media/image24.png" Type="http://schemas.openxmlformats.org/officeDocument/2006/relationships/image"/><Relationship Id="rId18" Target="../media/image25.svg" Type="http://schemas.openxmlformats.org/officeDocument/2006/relationships/image"/><Relationship Id="rId19" Target="../media/image26.png" Type="http://schemas.openxmlformats.org/officeDocument/2006/relationships/image"/><Relationship Id="rId2" Target="../media/image9.jpeg" Type="http://schemas.openxmlformats.org/officeDocument/2006/relationships/image"/><Relationship Id="rId20" Target="../media/image27.svg" Type="http://schemas.openxmlformats.org/officeDocument/2006/relationships/image"/><Relationship Id="rId21" Target="../media/image28.png" Type="http://schemas.openxmlformats.org/officeDocument/2006/relationships/image"/><Relationship Id="rId22" Target="../media/image29.svg" Type="http://schemas.openxmlformats.org/officeDocument/2006/relationships/image"/><Relationship Id="rId23" Target="../media/image30.png" Type="http://schemas.openxmlformats.org/officeDocument/2006/relationships/image"/><Relationship Id="rId24" Target="../media/image31.svg" Type="http://schemas.openxmlformats.org/officeDocument/2006/relationships/image"/><Relationship Id="rId25" Target="../media/image32.png" Type="http://schemas.openxmlformats.org/officeDocument/2006/relationships/image"/><Relationship Id="rId26" Target="../media/image33.svg" Type="http://schemas.openxmlformats.org/officeDocument/2006/relationships/image"/><Relationship Id="rId27" Target="../media/image34.png" Type="http://schemas.openxmlformats.org/officeDocument/2006/relationships/image"/><Relationship Id="rId28" Target="../media/image35.sv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2480522" y="7267206"/>
            <a:ext cx="5038858" cy="4289328"/>
          </a:xfrm>
          <a:custGeom>
            <a:avLst/>
            <a:gdLst/>
            <a:ahLst/>
            <a:cxnLst/>
            <a:rect r="r" b="b" t="t" l="l"/>
            <a:pathLst>
              <a:path h="4289328" w="5038858">
                <a:moveTo>
                  <a:pt x="0" y="0"/>
                </a:moveTo>
                <a:lnTo>
                  <a:pt x="5038858" y="0"/>
                </a:lnTo>
                <a:lnTo>
                  <a:pt x="5038858" y="4289328"/>
                </a:lnTo>
                <a:lnTo>
                  <a:pt x="0" y="4289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29664" y="7267206"/>
            <a:ext cx="5038858" cy="4289328"/>
          </a:xfrm>
          <a:custGeom>
            <a:avLst/>
            <a:gdLst/>
            <a:ahLst/>
            <a:cxnLst/>
            <a:rect r="r" b="b" t="t" l="l"/>
            <a:pathLst>
              <a:path h="4289328" w="5038858">
                <a:moveTo>
                  <a:pt x="0" y="0"/>
                </a:moveTo>
                <a:lnTo>
                  <a:pt x="5038858" y="0"/>
                </a:lnTo>
                <a:lnTo>
                  <a:pt x="5038858" y="4289328"/>
                </a:lnTo>
                <a:lnTo>
                  <a:pt x="0" y="4289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741449" y="2260600"/>
            <a:ext cx="13517851" cy="4460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b="true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Solving immediate problems</a:t>
            </a:r>
          </a:p>
          <a:p>
            <a:pPr algn="ctr" marL="0" indent="0" lvl="0">
              <a:lnSpc>
                <a:spcPts val="11899"/>
              </a:lnSpc>
              <a:spcBef>
                <a:spcPct val="0"/>
              </a:spcBef>
            </a:pPr>
            <a:r>
              <a:rPr lang="en-US" b="true" sz="8499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wit</a:t>
            </a:r>
            <a:r>
              <a:rPr lang="en-US" b="true" sz="8499" strike="noStrike" u="none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h</a:t>
            </a:r>
            <a:r>
              <a:rPr lang="en-US" b="true" sz="8499" strike="noStrike" u="none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 Fishbone Di</a:t>
            </a:r>
            <a:r>
              <a:rPr lang="en-US" b="true" sz="8499" strike="noStrike" u="none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agram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1257948"/>
            <a:ext cx="3683544" cy="6914502"/>
          </a:xfrm>
          <a:custGeom>
            <a:avLst/>
            <a:gdLst/>
            <a:ahLst/>
            <a:cxnLst/>
            <a:rect r="r" b="b" t="t" l="l"/>
            <a:pathLst>
              <a:path h="6914502" w="3683544">
                <a:moveTo>
                  <a:pt x="0" y="0"/>
                </a:moveTo>
                <a:lnTo>
                  <a:pt x="3683544" y="0"/>
                </a:lnTo>
                <a:lnTo>
                  <a:pt x="3683544" y="6914502"/>
                </a:lnTo>
                <a:lnTo>
                  <a:pt x="0" y="6914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0378" y="1815445"/>
            <a:ext cx="5357568" cy="7134776"/>
          </a:xfrm>
          <a:custGeom>
            <a:avLst/>
            <a:gdLst/>
            <a:ahLst/>
            <a:cxnLst/>
            <a:rect r="r" b="b" t="t" l="l"/>
            <a:pathLst>
              <a:path h="7134776" w="5357568">
                <a:moveTo>
                  <a:pt x="0" y="0"/>
                </a:moveTo>
                <a:lnTo>
                  <a:pt x="5357569" y="0"/>
                </a:lnTo>
                <a:lnTo>
                  <a:pt x="5357569" y="7134777"/>
                </a:lnTo>
                <a:lnTo>
                  <a:pt x="0" y="71347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668865" y="1072388"/>
            <a:ext cx="10043037" cy="8085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ราศีตุล</a:t>
            </a: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ผู้ที่เกิดวันที่ 17 ต.ค.- 15 พ.ย.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จิตใจมันห่อเหี่ยว ไม่ค่อยสบายใจ ดูซึมเศร้าเหงาหงอยชีวิตยังไงบอกไม่ถูก </a:t>
            </a: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ความสดใสบางอย่างมันหายไป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</a:t>
            </a: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ารงาน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งานพูดเจื้</a:t>
            </a: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อยแจ้วเจรจา คือเริ่ดคือปัง แต่กลางเดือน ระวังปากเ</a:t>
            </a: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พราะบางครั้งจะพูดจาแบบแทงใจชาวบ้านเก่งขึ้น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มีโชคลาภจากการเสี่ยง เลขทะเบียนรถยังเอาไปสลับหน้าสลับหลังเสี่ยงโชคได้เบาๆ แต่สิ่งที่ต้องระวังคือช่วงปลายเดือนจะมีเรื่องจ่ายกระหน่ำแบบไม่ตั้งตัว ระวังเสียเงิน เกี่ยวกับสุขภาพ อุบัติเหตุต่างๆ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 ระวังอกหัก รักคุด ชีวิตรักดูเศร้าสร้อย อึดอัด มีเรื่องที่เก็บกดไม่เข้าใจกัน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ถ้ามีคนคุย ทำใจนะ เพราะความอกหักมันมารอเคาะประตูแล้วล่ะ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4866" y="2105193"/>
            <a:ext cx="6579010" cy="6076613"/>
          </a:xfrm>
          <a:custGeom>
            <a:avLst/>
            <a:gdLst/>
            <a:ahLst/>
            <a:cxnLst/>
            <a:rect r="r" b="b" t="t" l="l"/>
            <a:pathLst>
              <a:path h="6076613" w="6579010">
                <a:moveTo>
                  <a:pt x="0" y="0"/>
                </a:moveTo>
                <a:lnTo>
                  <a:pt x="6579010" y="0"/>
                </a:lnTo>
                <a:lnTo>
                  <a:pt x="6579010" y="6076614"/>
                </a:lnTo>
                <a:lnTo>
                  <a:pt x="0" y="60766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675787" y="1200798"/>
            <a:ext cx="8983563" cy="7608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ราศีพิจิก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</a:t>
            </a: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้ที่เกิดวันที่ 16 พ.ย.- 15 ธ.ค.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ความสวยความฉ่ำวาวเกาหลีเกาใจ ออร่ามันดรอปลงขอความช่วยเหลือใครแล้วมันได้ช่วงนี้จะยากขึ้น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ครึ่งเดือนแรกอาจจะเบื่อๆ แพชชั่นหมด แต่กลางเดือน เรื่องราวดีๆ ในหน้าที่การงานจะปังขึ้น ผู้ใหญ่จะกลับมาช่วยเหลือมากขึ้น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ขยันเสียเงิน เก็บเงินไม่ค่อยอยู่ แก้เคล็ดคือต้องหากองทุนสำหรับเก็บออมในระยะยาว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คนมีคู่แล้ว ความรักอาจปั่นป่วนนิดนึงจากปัญหาเก่าๆ ที่ยังค้างคาแต่ปลายเดือนจะคุยกันรู้เรื่องมากขึ้น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เป็นช่วงตามหารักแท้แต่บอกเลยว่ายังไม่เจอ ส่วนใหญ่จะเจอแต่คนใจร้าย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00025" y="1744106"/>
            <a:ext cx="7191963" cy="6424138"/>
          </a:xfrm>
          <a:custGeom>
            <a:avLst/>
            <a:gdLst/>
            <a:ahLst/>
            <a:cxnLst/>
            <a:rect r="r" b="b" t="t" l="l"/>
            <a:pathLst>
              <a:path h="6424138" w="7191963">
                <a:moveTo>
                  <a:pt x="0" y="0"/>
                </a:moveTo>
                <a:lnTo>
                  <a:pt x="7191963" y="0"/>
                </a:lnTo>
                <a:lnTo>
                  <a:pt x="7191963" y="6424138"/>
                </a:lnTo>
                <a:lnTo>
                  <a:pt x="0" y="64241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660779" y="1442402"/>
            <a:ext cx="9598521" cy="697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ราศีธนู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</a:t>
            </a: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้ที่เกิดวันที่ 16 ธ.ค.- 13 ม.ค.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ดวงเด่นดวงดีดวงปัง โชคลาภเอยอะไรเอยมานะ เซ้นส์จะแรง สัมผัสพลังงานสิ่งศักดิ์สิทธิ์ได้ ความฝันจะแม่นยำ คิดอะไรแล้วมักเป็นจริง</a:t>
            </a:r>
          </a:p>
          <a:p>
            <a:pPr algn="ctr">
              <a:lnSpc>
                <a:spcPts val="2660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ยังไปได้ดีมากๆ เพราะดาวการงานคืออยู่ในตำแหน่งที่ดี อาจจะได้รับการเลื่อนขั้นปรับตำแหน่ง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เรื่องเงินยังดี รายได้เข้ามาเรื่อยๆ โชคลาภก็มีนะ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 ช่วงนี้ดูปริ่มสุข ชีวิตรักสวยงาม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มีเกณฑ์เจอคนดีๆ เข้ามานะ หรือใครอยากมีแฟนกับเค้าแล้ว ไปอธิษฐานขอพรกับสิ่งศักดิ์สิทธิ์ด่วน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23687" y="1708661"/>
            <a:ext cx="7904442" cy="6869679"/>
          </a:xfrm>
          <a:custGeom>
            <a:avLst/>
            <a:gdLst/>
            <a:ahLst/>
            <a:cxnLst/>
            <a:rect r="r" b="b" t="t" l="l"/>
            <a:pathLst>
              <a:path h="6869679" w="7904442">
                <a:moveTo>
                  <a:pt x="0" y="0"/>
                </a:moveTo>
                <a:lnTo>
                  <a:pt x="7904442" y="0"/>
                </a:lnTo>
                <a:lnTo>
                  <a:pt x="7904442" y="6869678"/>
                </a:lnTo>
                <a:lnTo>
                  <a:pt x="0" y="6869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814345" y="950890"/>
            <a:ext cx="8993535" cy="807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ราศีมังกร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</a:t>
            </a: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้ที่เกิดวันที่ 14 ม.ค.- 12 ก.พ.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 ช่วงนี้มีเกณฑ์เดินทางกรุบๆ กริบๆ โดยเฉพาะการเดินทางทางน้ำ ไปทะเล กลางเดือนอใจร้อน ใจใหญ่ ก็ระวังเบรกตัวเองไว้ด้วยโดยเฉพาะเรื่องจ่าย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ดาวการงานอยู่ในตำแหน่งวุ่นวาย ระวังเข้าใจผิด มีปัญหาขัดใจ ความเห็นไม่ตรงกันกับคนที่ทำงาน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ชอบอะไรเสี่ยงๆ สายเทา สายพนันขันต่ออะไรใดๆ ก็มือขึ้นแหละ แต่เมื่อไหร่โลภมาก ลาภจะหายทันที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คนมีคู่แล้ว ช่วงต้นเดือนความรักก็ดูชิลล์นะ กลางเดือน ดูเดือด หงุดหงิดกันง่ายขึ้น พูดจาร้อนแรง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มีโอกาสจะเจอคนอายุมากกว่า เอาง่ายๆ จะมีคนแก่มาจีบ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55704" y="1257948"/>
            <a:ext cx="7044144" cy="6916068"/>
          </a:xfrm>
          <a:custGeom>
            <a:avLst/>
            <a:gdLst/>
            <a:ahLst/>
            <a:cxnLst/>
            <a:rect r="r" b="b" t="t" l="l"/>
            <a:pathLst>
              <a:path h="6916068" w="7044144">
                <a:moveTo>
                  <a:pt x="0" y="0"/>
                </a:moveTo>
                <a:lnTo>
                  <a:pt x="7044144" y="0"/>
                </a:lnTo>
                <a:lnTo>
                  <a:pt x="7044144" y="6916068"/>
                </a:lnTo>
                <a:lnTo>
                  <a:pt x="0" y="6916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842354" y="725805"/>
            <a:ext cx="10076557" cy="8532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ราศีกุมภ์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</a:t>
            </a: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้ที่เกิดวันที่ 13 ก.พ.- 13 มี.ค.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อยากทำอะไรคือทำจริงทำจัง เอาเป็นเอาตายสุด แต่ถ้าเบื่อจะทำอะไรแล้วคือไม่เอาเลย ตอนนี้ไม่ค่อยมีตรงกลาง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มีปัญหาน่าปวดหัวอยู่ไม่น้อยนะ ต้องรอบคอบในการทำงานเยอะๆ หลายคนถึงเวลาโยกย้ายเปลี่ยนแปลงในเรื่องงานนะ ก็ตั้งรับดีๆ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หลายเรื่องที่คาดหวังมันมีต้องรอบ้าง ภาระค่าใช้จ่ายที่สร้างสมเอาไว้มันก็ยังทำให้เราเหนื่อย ช่วงปลายเดือน การเงินจะดูสดชื่นขึ้น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 ถ้ามีคู่อยู่ก็ต้องตั้งสติ เพราะแฟนจะยั่วโมโห ทำเราหงุดหงิดได้แบบขั้นสุด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ถ้ามีคนคุยต้องบอกว่า อยู่ๆ เค้าจะหายไลน์ไม่ตอบ บางคนตัดฉับไม่คุยไม่ทักกันซะดื้อๆ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18653" y="1257948"/>
            <a:ext cx="5686194" cy="7818516"/>
          </a:xfrm>
          <a:custGeom>
            <a:avLst/>
            <a:gdLst/>
            <a:ahLst/>
            <a:cxnLst/>
            <a:rect r="r" b="b" t="t" l="l"/>
            <a:pathLst>
              <a:path h="7818516" w="5686194">
                <a:moveTo>
                  <a:pt x="0" y="0"/>
                </a:moveTo>
                <a:lnTo>
                  <a:pt x="5686193" y="0"/>
                </a:lnTo>
                <a:lnTo>
                  <a:pt x="5686193" y="7818516"/>
                </a:lnTo>
                <a:lnTo>
                  <a:pt x="0" y="7818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557939" y="1329690"/>
            <a:ext cx="9987111" cy="7579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ราศีมีน</a:t>
            </a:r>
          </a:p>
          <a:p>
            <a:pPr algn="ctr">
              <a:lnSpc>
                <a:spcPts val="3779"/>
              </a:lnSpc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ผู้ที่เกิดวันที่ 14 มี.ค.- 12 เม.ย.</a:t>
            </a:r>
          </a:p>
          <a:p>
            <a:pPr algn="ctr">
              <a:lnSpc>
                <a:spcPts val="2800"/>
              </a:lnSpc>
            </a:pPr>
          </a:p>
          <a:p>
            <a:pPr algn="ctr">
              <a:lnSpc>
                <a:spcPts val="3779"/>
              </a:lnSpc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หลายอย่างช้าๆ เอื่อยๆ เฉื่อยๆ เนือยๆ นอยๆ สิ่งที่ต้องระวังหน่อยคือการทะเลาะกับคน นิ่งสวยๆ อย่าให้ค่าดีสุด</a:t>
            </a:r>
          </a:p>
          <a:p>
            <a:pPr algn="ctr">
              <a:lnSpc>
                <a:spcPts val="2800"/>
              </a:lnSpc>
            </a:pPr>
          </a:p>
          <a:p>
            <a:pPr algn="ctr">
              <a:lnSpc>
                <a:spcPts val="3779"/>
              </a:lnSpc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</a:t>
            </a: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ารงานของเรามันจะมั่นคง</a:t>
            </a: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ขึ้น มีคนมาช่วยเหลือซัพพอร์ต คิดวางแผนอะไรก็เป็นไปตามแผน ปลายเดือนจะเด่นเรื่องงานเจรจา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ต้องระวังมีเรื่องเสียเงินแบบกระทันหันไม่ตั้งตัว ระวังการใช้จ่ายสักหน่อย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 ช่วงปลายเดือนนี้มีเกณฑ์จะทะเลาะกัน งดการไปไหนไกลๆ ด้วยกัน ระวังอุบัติเหตุด้วย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ครชอบคนในเครื่องแบบ นักกีฬา จัดไปจ้า อีกอย่างที่เด่นคือดวงต่างประเทศ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93582" y="2668692"/>
            <a:ext cx="6333079" cy="4475376"/>
          </a:xfrm>
          <a:custGeom>
            <a:avLst/>
            <a:gdLst/>
            <a:ahLst/>
            <a:cxnLst/>
            <a:rect r="r" b="b" t="t" l="l"/>
            <a:pathLst>
              <a:path h="4475376" w="6333079">
                <a:moveTo>
                  <a:pt x="0" y="0"/>
                </a:moveTo>
                <a:lnTo>
                  <a:pt x="6333079" y="0"/>
                </a:lnTo>
                <a:lnTo>
                  <a:pt x="6333079" y="4475376"/>
                </a:lnTo>
                <a:lnTo>
                  <a:pt x="0" y="4475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05240" y="3770704"/>
            <a:ext cx="9354060" cy="2338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40"/>
              </a:lnSpc>
            </a:pPr>
            <a:r>
              <a:rPr lang="en-US" b="true" sz="8161">
                <a:solidFill>
                  <a:srgbClr val="00578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ปัญหาของการทำงาน Call Center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122224" y="3913984"/>
            <a:ext cx="3561536" cy="1306510"/>
            <a:chOff x="0" y="0"/>
            <a:chExt cx="938018" cy="34410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38018" cy="344101"/>
            </a:xfrm>
            <a:custGeom>
              <a:avLst/>
              <a:gdLst/>
              <a:ahLst/>
              <a:cxnLst/>
              <a:rect r="r" b="b" t="t" l="l"/>
              <a:pathLst>
                <a:path h="344101" w="938018">
                  <a:moveTo>
                    <a:pt x="43475" y="0"/>
                  </a:moveTo>
                  <a:lnTo>
                    <a:pt x="894543" y="0"/>
                  </a:lnTo>
                  <a:cubicBezTo>
                    <a:pt x="906073" y="0"/>
                    <a:pt x="917131" y="4580"/>
                    <a:pt x="925284" y="12734"/>
                  </a:cubicBezTo>
                  <a:cubicBezTo>
                    <a:pt x="933437" y="20887"/>
                    <a:pt x="938018" y="31945"/>
                    <a:pt x="938018" y="43475"/>
                  </a:cubicBezTo>
                  <a:lnTo>
                    <a:pt x="938018" y="300626"/>
                  </a:lnTo>
                  <a:cubicBezTo>
                    <a:pt x="938018" y="312157"/>
                    <a:pt x="933437" y="323215"/>
                    <a:pt x="925284" y="331368"/>
                  </a:cubicBezTo>
                  <a:cubicBezTo>
                    <a:pt x="917131" y="339521"/>
                    <a:pt x="906073" y="344101"/>
                    <a:pt x="894543" y="344101"/>
                  </a:cubicBezTo>
                  <a:lnTo>
                    <a:pt x="43475" y="344101"/>
                  </a:lnTo>
                  <a:cubicBezTo>
                    <a:pt x="31945" y="344101"/>
                    <a:pt x="20887" y="339521"/>
                    <a:pt x="12734" y="331368"/>
                  </a:cubicBezTo>
                  <a:cubicBezTo>
                    <a:pt x="4580" y="323215"/>
                    <a:pt x="0" y="312157"/>
                    <a:pt x="0" y="300626"/>
                  </a:cubicBezTo>
                  <a:lnTo>
                    <a:pt x="0" y="43475"/>
                  </a:lnTo>
                  <a:cubicBezTo>
                    <a:pt x="0" y="31945"/>
                    <a:pt x="4580" y="20887"/>
                    <a:pt x="12734" y="12734"/>
                  </a:cubicBezTo>
                  <a:cubicBezTo>
                    <a:pt x="20887" y="4580"/>
                    <a:pt x="31945" y="0"/>
                    <a:pt x="43475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938018" cy="3917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      มีข้อมูลที่ต้อง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           ศึกษาจำนวนมาก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122224" y="5604669"/>
            <a:ext cx="3561536" cy="1306510"/>
            <a:chOff x="0" y="0"/>
            <a:chExt cx="938018" cy="34410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38018" cy="344101"/>
            </a:xfrm>
            <a:custGeom>
              <a:avLst/>
              <a:gdLst/>
              <a:ahLst/>
              <a:cxnLst/>
              <a:rect r="r" b="b" t="t" l="l"/>
              <a:pathLst>
                <a:path h="344101" w="938018">
                  <a:moveTo>
                    <a:pt x="43475" y="0"/>
                  </a:moveTo>
                  <a:lnTo>
                    <a:pt x="894543" y="0"/>
                  </a:lnTo>
                  <a:cubicBezTo>
                    <a:pt x="906073" y="0"/>
                    <a:pt x="917131" y="4580"/>
                    <a:pt x="925284" y="12734"/>
                  </a:cubicBezTo>
                  <a:cubicBezTo>
                    <a:pt x="933437" y="20887"/>
                    <a:pt x="938018" y="31945"/>
                    <a:pt x="938018" y="43475"/>
                  </a:cubicBezTo>
                  <a:lnTo>
                    <a:pt x="938018" y="300626"/>
                  </a:lnTo>
                  <a:cubicBezTo>
                    <a:pt x="938018" y="312157"/>
                    <a:pt x="933437" y="323215"/>
                    <a:pt x="925284" y="331368"/>
                  </a:cubicBezTo>
                  <a:cubicBezTo>
                    <a:pt x="917131" y="339521"/>
                    <a:pt x="906073" y="344101"/>
                    <a:pt x="894543" y="344101"/>
                  </a:cubicBezTo>
                  <a:lnTo>
                    <a:pt x="43475" y="344101"/>
                  </a:lnTo>
                  <a:cubicBezTo>
                    <a:pt x="31945" y="344101"/>
                    <a:pt x="20887" y="339521"/>
                    <a:pt x="12734" y="331368"/>
                  </a:cubicBezTo>
                  <a:cubicBezTo>
                    <a:pt x="4580" y="323215"/>
                    <a:pt x="0" y="312157"/>
                    <a:pt x="0" y="300626"/>
                  </a:cubicBezTo>
                  <a:lnTo>
                    <a:pt x="0" y="43475"/>
                  </a:lnTo>
                  <a:cubicBezTo>
                    <a:pt x="0" y="31945"/>
                    <a:pt x="4580" y="20887"/>
                    <a:pt x="12734" y="12734"/>
                  </a:cubicBezTo>
                  <a:cubicBezTo>
                    <a:pt x="20887" y="4580"/>
                    <a:pt x="31945" y="0"/>
                    <a:pt x="43475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938018" cy="3917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      มีระบบที่ต้องใช้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จำนวนมาก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069308" y="3913984"/>
            <a:ext cx="3561536" cy="1306510"/>
            <a:chOff x="0" y="0"/>
            <a:chExt cx="938018" cy="34410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38018" cy="344101"/>
            </a:xfrm>
            <a:custGeom>
              <a:avLst/>
              <a:gdLst/>
              <a:ahLst/>
              <a:cxnLst/>
              <a:rect r="r" b="b" t="t" l="l"/>
              <a:pathLst>
                <a:path h="344101" w="938018">
                  <a:moveTo>
                    <a:pt x="43475" y="0"/>
                  </a:moveTo>
                  <a:lnTo>
                    <a:pt x="894543" y="0"/>
                  </a:lnTo>
                  <a:cubicBezTo>
                    <a:pt x="906073" y="0"/>
                    <a:pt x="917131" y="4580"/>
                    <a:pt x="925284" y="12734"/>
                  </a:cubicBezTo>
                  <a:cubicBezTo>
                    <a:pt x="933437" y="20887"/>
                    <a:pt x="938018" y="31945"/>
                    <a:pt x="938018" y="43475"/>
                  </a:cubicBezTo>
                  <a:lnTo>
                    <a:pt x="938018" y="300626"/>
                  </a:lnTo>
                  <a:cubicBezTo>
                    <a:pt x="938018" y="312157"/>
                    <a:pt x="933437" y="323215"/>
                    <a:pt x="925284" y="331368"/>
                  </a:cubicBezTo>
                  <a:cubicBezTo>
                    <a:pt x="917131" y="339521"/>
                    <a:pt x="906073" y="344101"/>
                    <a:pt x="894543" y="344101"/>
                  </a:cubicBezTo>
                  <a:lnTo>
                    <a:pt x="43475" y="344101"/>
                  </a:lnTo>
                  <a:cubicBezTo>
                    <a:pt x="31945" y="344101"/>
                    <a:pt x="20887" y="339521"/>
                    <a:pt x="12734" y="331368"/>
                  </a:cubicBezTo>
                  <a:cubicBezTo>
                    <a:pt x="4580" y="323215"/>
                    <a:pt x="0" y="312157"/>
                    <a:pt x="0" y="300626"/>
                  </a:cubicBezTo>
                  <a:lnTo>
                    <a:pt x="0" y="43475"/>
                  </a:lnTo>
                  <a:cubicBezTo>
                    <a:pt x="0" y="31945"/>
                    <a:pt x="4580" y="20887"/>
                    <a:pt x="12734" y="12734"/>
                  </a:cubicBezTo>
                  <a:cubicBezTo>
                    <a:pt x="20887" y="4580"/>
                    <a:pt x="31945" y="0"/>
                    <a:pt x="43475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938018" cy="3917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มีเวลาทำงาน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ที่เป็นกะ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069308" y="5604669"/>
            <a:ext cx="3561536" cy="1306510"/>
            <a:chOff x="0" y="0"/>
            <a:chExt cx="938018" cy="34410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38018" cy="344101"/>
            </a:xfrm>
            <a:custGeom>
              <a:avLst/>
              <a:gdLst/>
              <a:ahLst/>
              <a:cxnLst/>
              <a:rect r="r" b="b" t="t" l="l"/>
              <a:pathLst>
                <a:path h="344101" w="938018">
                  <a:moveTo>
                    <a:pt x="43475" y="0"/>
                  </a:moveTo>
                  <a:lnTo>
                    <a:pt x="894543" y="0"/>
                  </a:lnTo>
                  <a:cubicBezTo>
                    <a:pt x="906073" y="0"/>
                    <a:pt x="917131" y="4580"/>
                    <a:pt x="925284" y="12734"/>
                  </a:cubicBezTo>
                  <a:cubicBezTo>
                    <a:pt x="933437" y="20887"/>
                    <a:pt x="938018" y="31945"/>
                    <a:pt x="938018" y="43475"/>
                  </a:cubicBezTo>
                  <a:lnTo>
                    <a:pt x="938018" y="300626"/>
                  </a:lnTo>
                  <a:cubicBezTo>
                    <a:pt x="938018" y="312157"/>
                    <a:pt x="933437" y="323215"/>
                    <a:pt x="925284" y="331368"/>
                  </a:cubicBezTo>
                  <a:cubicBezTo>
                    <a:pt x="917131" y="339521"/>
                    <a:pt x="906073" y="344101"/>
                    <a:pt x="894543" y="344101"/>
                  </a:cubicBezTo>
                  <a:lnTo>
                    <a:pt x="43475" y="344101"/>
                  </a:lnTo>
                  <a:cubicBezTo>
                    <a:pt x="31945" y="344101"/>
                    <a:pt x="20887" y="339521"/>
                    <a:pt x="12734" y="331368"/>
                  </a:cubicBezTo>
                  <a:cubicBezTo>
                    <a:pt x="4580" y="323215"/>
                    <a:pt x="0" y="312157"/>
                    <a:pt x="0" y="300626"/>
                  </a:cubicBezTo>
                  <a:lnTo>
                    <a:pt x="0" y="43475"/>
                  </a:lnTo>
                  <a:cubicBezTo>
                    <a:pt x="0" y="31945"/>
                    <a:pt x="4580" y="20887"/>
                    <a:pt x="12734" y="12734"/>
                  </a:cubicBezTo>
                  <a:cubicBezTo>
                    <a:pt x="20887" y="4580"/>
                    <a:pt x="31945" y="0"/>
                    <a:pt x="43475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938018" cy="3917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 spc="-49">
                  <a:solidFill>
                    <a:srgbClr val="FFFFFF"/>
                  </a:solidFill>
                  <a:latin typeface="TT Hoves"/>
                  <a:ea typeface="TT Hoves"/>
                  <a:cs typeface="TT Hoves"/>
                  <a:sym typeface="TT Hoves"/>
                </a:rPr>
                <a:t>ความเครียด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-1767569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2122224" y="7301704"/>
            <a:ext cx="3561536" cy="1306510"/>
            <a:chOff x="0" y="0"/>
            <a:chExt cx="938018" cy="34410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38018" cy="344101"/>
            </a:xfrm>
            <a:custGeom>
              <a:avLst/>
              <a:gdLst/>
              <a:ahLst/>
              <a:cxnLst/>
              <a:rect r="r" b="b" t="t" l="l"/>
              <a:pathLst>
                <a:path h="344101" w="938018">
                  <a:moveTo>
                    <a:pt x="43475" y="0"/>
                  </a:moveTo>
                  <a:lnTo>
                    <a:pt x="894543" y="0"/>
                  </a:lnTo>
                  <a:cubicBezTo>
                    <a:pt x="906073" y="0"/>
                    <a:pt x="917131" y="4580"/>
                    <a:pt x="925284" y="12734"/>
                  </a:cubicBezTo>
                  <a:cubicBezTo>
                    <a:pt x="933437" y="20887"/>
                    <a:pt x="938018" y="31945"/>
                    <a:pt x="938018" y="43475"/>
                  </a:cubicBezTo>
                  <a:lnTo>
                    <a:pt x="938018" y="300626"/>
                  </a:lnTo>
                  <a:cubicBezTo>
                    <a:pt x="938018" y="312157"/>
                    <a:pt x="933437" y="323215"/>
                    <a:pt x="925284" y="331368"/>
                  </a:cubicBezTo>
                  <a:cubicBezTo>
                    <a:pt x="917131" y="339521"/>
                    <a:pt x="906073" y="344101"/>
                    <a:pt x="894543" y="344101"/>
                  </a:cubicBezTo>
                  <a:lnTo>
                    <a:pt x="43475" y="344101"/>
                  </a:lnTo>
                  <a:cubicBezTo>
                    <a:pt x="31945" y="344101"/>
                    <a:pt x="20887" y="339521"/>
                    <a:pt x="12734" y="331368"/>
                  </a:cubicBezTo>
                  <a:cubicBezTo>
                    <a:pt x="4580" y="323215"/>
                    <a:pt x="0" y="312157"/>
                    <a:pt x="0" y="300626"/>
                  </a:cubicBezTo>
                  <a:lnTo>
                    <a:pt x="0" y="43475"/>
                  </a:lnTo>
                  <a:cubicBezTo>
                    <a:pt x="0" y="31945"/>
                    <a:pt x="4580" y="20887"/>
                    <a:pt x="12734" y="12734"/>
                  </a:cubicBezTo>
                  <a:cubicBezTo>
                    <a:pt x="20887" y="4580"/>
                    <a:pt x="31945" y="0"/>
                    <a:pt x="43475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938018" cy="3917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9345476" y="1839388"/>
            <a:ext cx="8581932" cy="6633207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1890031" y="793750"/>
            <a:ext cx="277734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Hanover and Tyke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608372" y="793750"/>
            <a:ext cx="277734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@reallygreastite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136653" y="793750"/>
            <a:ext cx="118569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2026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122224" y="1646239"/>
            <a:ext cx="8759138" cy="2152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750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ปัญหาของการทำงาน Call Center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974169" y="7635871"/>
            <a:ext cx="257346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มี KPI ที่ละเอียด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3601700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2320619" y="4023518"/>
            <a:ext cx="130710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2D8BBA"/>
                </a:solidFill>
                <a:latin typeface="TT Hoves Bold"/>
                <a:ea typeface="TT Hoves Bold"/>
                <a:cs typeface="TT Hoves Bold"/>
                <a:sym typeface="TT Hoves Bold"/>
              </a:rPr>
              <a:t>01.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320619" y="5722538"/>
            <a:ext cx="130710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2D8BBA"/>
                </a:solidFill>
                <a:latin typeface="TT Hoves Bold"/>
                <a:ea typeface="TT Hoves Bold"/>
                <a:cs typeface="TT Hoves Bold"/>
                <a:sym typeface="TT Hoves Bold"/>
              </a:rPr>
              <a:t>02.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320619" y="7487599"/>
            <a:ext cx="130710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2D8BBA"/>
                </a:solidFill>
                <a:latin typeface="TT Hoves Bold"/>
                <a:ea typeface="TT Hoves Bold"/>
                <a:cs typeface="TT Hoves Bold"/>
                <a:sym typeface="TT Hoves Bold"/>
              </a:rPr>
              <a:t>03.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244582" y="4023518"/>
            <a:ext cx="130710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2D8BBA"/>
                </a:solidFill>
                <a:latin typeface="TT Hoves Bold"/>
                <a:ea typeface="TT Hoves Bold"/>
                <a:cs typeface="TT Hoves Bold"/>
                <a:sym typeface="TT Hoves Bold"/>
              </a:rPr>
              <a:t>04.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244582" y="5880099"/>
            <a:ext cx="130710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2D8BBA"/>
                </a:solidFill>
                <a:latin typeface="TT Hoves Bold"/>
                <a:ea typeface="TT Hoves Bold"/>
                <a:cs typeface="TT Hoves Bold"/>
                <a:sym typeface="TT Hoves Bold"/>
              </a:rPr>
              <a:t>05.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67080" y="4230751"/>
            <a:ext cx="7953841" cy="4344786"/>
          </a:xfrm>
          <a:custGeom>
            <a:avLst/>
            <a:gdLst/>
            <a:ahLst/>
            <a:cxnLst/>
            <a:rect r="r" b="b" t="t" l="l"/>
            <a:pathLst>
              <a:path h="4344786" w="7953841">
                <a:moveTo>
                  <a:pt x="0" y="0"/>
                </a:moveTo>
                <a:lnTo>
                  <a:pt x="7953840" y="0"/>
                </a:lnTo>
                <a:lnTo>
                  <a:pt x="7953840" y="4344786"/>
                </a:lnTo>
                <a:lnTo>
                  <a:pt x="0" y="43447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86284" y="2139950"/>
            <a:ext cx="12515432" cy="1158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71"/>
              </a:lnSpc>
            </a:pPr>
            <a:r>
              <a:rPr lang="en-US" b="true" sz="8099">
                <a:solidFill>
                  <a:srgbClr val="00578F"/>
                </a:solidFill>
                <a:latin typeface="TT Hoves Bold"/>
                <a:ea typeface="TT Hoves Bold"/>
                <a:cs typeface="TT Hoves Bold"/>
                <a:sym typeface="TT Hoves Bold"/>
              </a:rPr>
              <a:t>Fishbone</a:t>
            </a:r>
            <a:r>
              <a:rPr lang="en-US" b="true" sz="8099">
                <a:solidFill>
                  <a:srgbClr val="00578F"/>
                </a:solidFill>
                <a:latin typeface="TT Hoves Bold"/>
                <a:ea typeface="TT Hoves Bold"/>
                <a:cs typeface="TT Hoves Bold"/>
                <a:sym typeface="TT Hoves Bold"/>
              </a:rPr>
              <a:t> Diagram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136653" y="793750"/>
            <a:ext cx="118569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31927"/>
                </a:solidFill>
                <a:latin typeface="TT Hoves"/>
                <a:ea typeface="TT Hoves"/>
                <a:cs typeface="TT Hoves"/>
                <a:sym typeface="TT Hoves"/>
              </a:rPr>
              <a:t>2026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86284" y="3708145"/>
            <a:ext cx="12419448" cy="396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spc="-8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แผนภูมิก้างปลาเป็นหนึ่งใน</a:t>
            </a:r>
            <a:r>
              <a:rPr lang="en-US" sz="4500" spc="-8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เครื่องมือที่ช่วยวิเคราะห์สาเหตุที่แท้จริงของปัญหา เป็นกระบวนการที่มีโครงสร้างในการช่วยระบุปัจจัยพื้นฐานหรือสาเหตุของเหตุการณ์ไม่พึงประสงค์ การทำความเข้าใจถึงปัจจัยต่างๆ ที่เอื้อต่อการทำงานที่เป็นสาเหตุของความล้มเหลว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86284" y="2139950"/>
            <a:ext cx="12515432" cy="1158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71"/>
              </a:lnSpc>
            </a:pPr>
            <a:r>
              <a:rPr lang="en-US" b="true" sz="8099">
                <a:solidFill>
                  <a:srgbClr val="00578F"/>
                </a:solidFill>
                <a:latin typeface="TT Hoves Bold"/>
                <a:ea typeface="TT Hoves Bold"/>
                <a:cs typeface="TT Hoves Bold"/>
                <a:sym typeface="TT Hoves Bold"/>
              </a:rPr>
              <a:t>Fishbone</a:t>
            </a:r>
            <a:r>
              <a:rPr lang="en-US" b="true" sz="8099">
                <a:solidFill>
                  <a:srgbClr val="00578F"/>
                </a:solidFill>
                <a:latin typeface="TT Hoves Bold"/>
                <a:ea typeface="TT Hoves Bold"/>
                <a:cs typeface="TT Hoves Bold"/>
                <a:sym typeface="TT Hoves Bold"/>
              </a:rPr>
              <a:t> Diagram คืออะไร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136653" y="793750"/>
            <a:ext cx="118569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31927"/>
                </a:solidFill>
                <a:latin typeface="TT Hoves"/>
                <a:ea typeface="TT Hoves"/>
                <a:cs typeface="TT Hoves"/>
                <a:sym typeface="TT Hoves"/>
              </a:rPr>
              <a:t>2026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808022" y="6802046"/>
            <a:ext cx="6948447" cy="3746356"/>
          </a:xfrm>
          <a:custGeom>
            <a:avLst/>
            <a:gdLst/>
            <a:ahLst/>
            <a:cxnLst/>
            <a:rect r="r" b="b" t="t" l="l"/>
            <a:pathLst>
              <a:path h="3746356" w="6948447">
                <a:moveTo>
                  <a:pt x="0" y="0"/>
                </a:moveTo>
                <a:lnTo>
                  <a:pt x="6948447" y="0"/>
                </a:lnTo>
                <a:lnTo>
                  <a:pt x="6948447" y="3746355"/>
                </a:lnTo>
                <a:lnTo>
                  <a:pt x="0" y="3746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3147575" y="6802046"/>
            <a:ext cx="6948447" cy="3746356"/>
          </a:xfrm>
          <a:custGeom>
            <a:avLst/>
            <a:gdLst/>
            <a:ahLst/>
            <a:cxnLst/>
            <a:rect r="r" b="b" t="t" l="l"/>
            <a:pathLst>
              <a:path h="3746356" w="6948447">
                <a:moveTo>
                  <a:pt x="6948447" y="0"/>
                </a:moveTo>
                <a:lnTo>
                  <a:pt x="0" y="0"/>
                </a:lnTo>
                <a:lnTo>
                  <a:pt x="0" y="3746355"/>
                </a:lnTo>
                <a:lnTo>
                  <a:pt x="6948447" y="3746355"/>
                </a:lnTo>
                <a:lnTo>
                  <a:pt x="6948447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471131" y="1067448"/>
            <a:ext cx="8419268" cy="1708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999"/>
              </a:lnSpc>
              <a:spcBef>
                <a:spcPct val="0"/>
              </a:spcBef>
            </a:pPr>
            <a:r>
              <a:rPr lang="en-US" b="true" sz="9999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Agenda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16204" y="3124200"/>
            <a:ext cx="13805595" cy="396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 spc="-8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ปัญหาของการทำงาน Call Center</a:t>
            </a:r>
          </a:p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 spc="-8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การแก้ปัญหาเฉพาะหน้า คืออะไร</a:t>
            </a:r>
          </a:p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 spc="-8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การแก้ปัญหาเฉพาะหน้าสำคัญต่องาน Call Center อย่างไร</a:t>
            </a:r>
          </a:p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 spc="-8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แผนผังกางปลาคืออะไร</a:t>
            </a:r>
          </a:p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 spc="-8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การนำแผนผังก้างปลามาปรับใช้กับการแก้ปัญหาเฉพาะหน้า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23196" y="3445539"/>
            <a:ext cx="8641609" cy="5404955"/>
          </a:xfrm>
          <a:custGeom>
            <a:avLst/>
            <a:gdLst/>
            <a:ahLst/>
            <a:cxnLst/>
            <a:rect r="r" b="b" t="t" l="l"/>
            <a:pathLst>
              <a:path h="5404955" w="8641609">
                <a:moveTo>
                  <a:pt x="0" y="0"/>
                </a:moveTo>
                <a:lnTo>
                  <a:pt x="8641608" y="0"/>
                </a:lnTo>
                <a:lnTo>
                  <a:pt x="8641608" y="5404955"/>
                </a:lnTo>
                <a:lnTo>
                  <a:pt x="0" y="5404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9941" r="0" b="-29941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395898" y="210198"/>
            <a:ext cx="10378813" cy="2152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0"/>
              </a:lnSpc>
            </a:pPr>
            <a:r>
              <a:rPr lang="en-US" b="true" sz="7500">
                <a:solidFill>
                  <a:srgbClr val="00578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องค์ประกอบของ Fishbone Diagram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808022" y="6802046"/>
            <a:ext cx="6948447" cy="3746356"/>
          </a:xfrm>
          <a:custGeom>
            <a:avLst/>
            <a:gdLst/>
            <a:ahLst/>
            <a:cxnLst/>
            <a:rect r="r" b="b" t="t" l="l"/>
            <a:pathLst>
              <a:path h="3746356" w="6948447">
                <a:moveTo>
                  <a:pt x="0" y="0"/>
                </a:moveTo>
                <a:lnTo>
                  <a:pt x="6948447" y="0"/>
                </a:lnTo>
                <a:lnTo>
                  <a:pt x="6948447" y="3746355"/>
                </a:lnTo>
                <a:lnTo>
                  <a:pt x="0" y="3746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3147575" y="6802046"/>
            <a:ext cx="6948447" cy="3746356"/>
          </a:xfrm>
          <a:custGeom>
            <a:avLst/>
            <a:gdLst/>
            <a:ahLst/>
            <a:cxnLst/>
            <a:rect r="r" b="b" t="t" l="l"/>
            <a:pathLst>
              <a:path h="3746356" w="6948447">
                <a:moveTo>
                  <a:pt x="6948447" y="0"/>
                </a:moveTo>
                <a:lnTo>
                  <a:pt x="0" y="0"/>
                </a:lnTo>
                <a:lnTo>
                  <a:pt x="0" y="3746355"/>
                </a:lnTo>
                <a:lnTo>
                  <a:pt x="6948447" y="3746355"/>
                </a:lnTo>
                <a:lnTo>
                  <a:pt x="6948447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992207" y="3056242"/>
            <a:ext cx="4087270" cy="4764434"/>
            <a:chOff x="0" y="0"/>
            <a:chExt cx="1076483" cy="12548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76483" cy="1254830"/>
            </a:xfrm>
            <a:custGeom>
              <a:avLst/>
              <a:gdLst/>
              <a:ahLst/>
              <a:cxnLst/>
              <a:rect r="r" b="b" t="t" l="l"/>
              <a:pathLst>
                <a:path h="1254830" w="1076483">
                  <a:moveTo>
                    <a:pt x="37883" y="0"/>
                  </a:moveTo>
                  <a:lnTo>
                    <a:pt x="1038600" y="0"/>
                  </a:lnTo>
                  <a:cubicBezTo>
                    <a:pt x="1059522" y="0"/>
                    <a:pt x="1076483" y="16961"/>
                    <a:pt x="1076483" y="37883"/>
                  </a:cubicBezTo>
                  <a:lnTo>
                    <a:pt x="1076483" y="1216947"/>
                  </a:lnTo>
                  <a:cubicBezTo>
                    <a:pt x="1076483" y="1226994"/>
                    <a:pt x="1072492" y="1236630"/>
                    <a:pt x="1065387" y="1243734"/>
                  </a:cubicBezTo>
                  <a:cubicBezTo>
                    <a:pt x="1058283" y="1250839"/>
                    <a:pt x="1048647" y="1254830"/>
                    <a:pt x="1038600" y="1254830"/>
                  </a:cubicBezTo>
                  <a:lnTo>
                    <a:pt x="37883" y="1254830"/>
                  </a:lnTo>
                  <a:cubicBezTo>
                    <a:pt x="27836" y="1254830"/>
                    <a:pt x="18200" y="1250839"/>
                    <a:pt x="11096" y="1243734"/>
                  </a:cubicBezTo>
                  <a:cubicBezTo>
                    <a:pt x="3991" y="1236630"/>
                    <a:pt x="0" y="1226994"/>
                    <a:pt x="0" y="1216947"/>
                  </a:cubicBezTo>
                  <a:lnTo>
                    <a:pt x="0" y="37883"/>
                  </a:lnTo>
                  <a:cubicBezTo>
                    <a:pt x="0" y="27836"/>
                    <a:pt x="3991" y="18200"/>
                    <a:pt x="11096" y="11096"/>
                  </a:cubicBezTo>
                  <a:cubicBezTo>
                    <a:pt x="18200" y="3991"/>
                    <a:pt x="27836" y="0"/>
                    <a:pt x="37883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076483" cy="13024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37006" y="3056242"/>
            <a:ext cx="4087270" cy="4764434"/>
            <a:chOff x="0" y="0"/>
            <a:chExt cx="1076483" cy="125483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76483" cy="1254830"/>
            </a:xfrm>
            <a:custGeom>
              <a:avLst/>
              <a:gdLst/>
              <a:ahLst/>
              <a:cxnLst/>
              <a:rect r="r" b="b" t="t" l="l"/>
              <a:pathLst>
                <a:path h="1254830" w="1076483">
                  <a:moveTo>
                    <a:pt x="37883" y="0"/>
                  </a:moveTo>
                  <a:lnTo>
                    <a:pt x="1038600" y="0"/>
                  </a:lnTo>
                  <a:cubicBezTo>
                    <a:pt x="1059522" y="0"/>
                    <a:pt x="1076483" y="16961"/>
                    <a:pt x="1076483" y="37883"/>
                  </a:cubicBezTo>
                  <a:lnTo>
                    <a:pt x="1076483" y="1216947"/>
                  </a:lnTo>
                  <a:cubicBezTo>
                    <a:pt x="1076483" y="1226994"/>
                    <a:pt x="1072492" y="1236630"/>
                    <a:pt x="1065387" y="1243734"/>
                  </a:cubicBezTo>
                  <a:cubicBezTo>
                    <a:pt x="1058283" y="1250839"/>
                    <a:pt x="1048647" y="1254830"/>
                    <a:pt x="1038600" y="1254830"/>
                  </a:cubicBezTo>
                  <a:lnTo>
                    <a:pt x="37883" y="1254830"/>
                  </a:lnTo>
                  <a:cubicBezTo>
                    <a:pt x="27836" y="1254830"/>
                    <a:pt x="18200" y="1250839"/>
                    <a:pt x="11096" y="1243734"/>
                  </a:cubicBezTo>
                  <a:cubicBezTo>
                    <a:pt x="3991" y="1236630"/>
                    <a:pt x="0" y="1226994"/>
                    <a:pt x="0" y="1216947"/>
                  </a:cubicBezTo>
                  <a:lnTo>
                    <a:pt x="0" y="37883"/>
                  </a:lnTo>
                  <a:cubicBezTo>
                    <a:pt x="0" y="27836"/>
                    <a:pt x="3991" y="18200"/>
                    <a:pt x="11096" y="11096"/>
                  </a:cubicBezTo>
                  <a:cubicBezTo>
                    <a:pt x="18200" y="3991"/>
                    <a:pt x="27836" y="0"/>
                    <a:pt x="37883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076483" cy="13024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562145" y="3056242"/>
            <a:ext cx="4087270" cy="4764434"/>
            <a:chOff x="0" y="0"/>
            <a:chExt cx="1076483" cy="125483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76483" cy="1254830"/>
            </a:xfrm>
            <a:custGeom>
              <a:avLst/>
              <a:gdLst/>
              <a:ahLst/>
              <a:cxnLst/>
              <a:rect r="r" b="b" t="t" l="l"/>
              <a:pathLst>
                <a:path h="1254830" w="1076483">
                  <a:moveTo>
                    <a:pt x="37883" y="0"/>
                  </a:moveTo>
                  <a:lnTo>
                    <a:pt x="1038600" y="0"/>
                  </a:lnTo>
                  <a:cubicBezTo>
                    <a:pt x="1059522" y="0"/>
                    <a:pt x="1076483" y="16961"/>
                    <a:pt x="1076483" y="37883"/>
                  </a:cubicBezTo>
                  <a:lnTo>
                    <a:pt x="1076483" y="1216947"/>
                  </a:lnTo>
                  <a:cubicBezTo>
                    <a:pt x="1076483" y="1226994"/>
                    <a:pt x="1072492" y="1236630"/>
                    <a:pt x="1065387" y="1243734"/>
                  </a:cubicBezTo>
                  <a:cubicBezTo>
                    <a:pt x="1058283" y="1250839"/>
                    <a:pt x="1048647" y="1254830"/>
                    <a:pt x="1038600" y="1254830"/>
                  </a:cubicBezTo>
                  <a:lnTo>
                    <a:pt x="37883" y="1254830"/>
                  </a:lnTo>
                  <a:cubicBezTo>
                    <a:pt x="27836" y="1254830"/>
                    <a:pt x="18200" y="1250839"/>
                    <a:pt x="11096" y="1243734"/>
                  </a:cubicBezTo>
                  <a:cubicBezTo>
                    <a:pt x="3991" y="1236630"/>
                    <a:pt x="0" y="1226994"/>
                    <a:pt x="0" y="1216947"/>
                  </a:cubicBezTo>
                  <a:lnTo>
                    <a:pt x="0" y="37883"/>
                  </a:lnTo>
                  <a:cubicBezTo>
                    <a:pt x="0" y="27836"/>
                    <a:pt x="3991" y="18200"/>
                    <a:pt x="11096" y="11096"/>
                  </a:cubicBezTo>
                  <a:cubicBezTo>
                    <a:pt x="18200" y="3991"/>
                    <a:pt x="27836" y="0"/>
                    <a:pt x="37883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076483" cy="13024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4135190" y="3056242"/>
            <a:ext cx="3779363" cy="4764434"/>
            <a:chOff x="0" y="0"/>
            <a:chExt cx="995388" cy="125483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95388" cy="1254830"/>
            </a:xfrm>
            <a:custGeom>
              <a:avLst/>
              <a:gdLst/>
              <a:ahLst/>
              <a:cxnLst/>
              <a:rect r="r" b="b" t="t" l="l"/>
              <a:pathLst>
                <a:path h="1254830" w="995388">
                  <a:moveTo>
                    <a:pt x="40969" y="0"/>
                  </a:moveTo>
                  <a:lnTo>
                    <a:pt x="954418" y="0"/>
                  </a:lnTo>
                  <a:cubicBezTo>
                    <a:pt x="977045" y="0"/>
                    <a:pt x="995388" y="18343"/>
                    <a:pt x="995388" y="40969"/>
                  </a:cubicBezTo>
                  <a:lnTo>
                    <a:pt x="995388" y="1213861"/>
                  </a:lnTo>
                  <a:cubicBezTo>
                    <a:pt x="995388" y="1236488"/>
                    <a:pt x="977045" y="1254830"/>
                    <a:pt x="954418" y="1254830"/>
                  </a:cubicBezTo>
                  <a:lnTo>
                    <a:pt x="40969" y="1254830"/>
                  </a:lnTo>
                  <a:cubicBezTo>
                    <a:pt x="18343" y="1254830"/>
                    <a:pt x="0" y="1236488"/>
                    <a:pt x="0" y="1213861"/>
                  </a:cubicBezTo>
                  <a:lnTo>
                    <a:pt x="0" y="40969"/>
                  </a:lnTo>
                  <a:cubicBezTo>
                    <a:pt x="0" y="18343"/>
                    <a:pt x="18343" y="0"/>
                    <a:pt x="40969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995388" cy="13024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5451638" y="3461863"/>
            <a:ext cx="3168407" cy="2237688"/>
          </a:xfrm>
          <a:custGeom>
            <a:avLst/>
            <a:gdLst/>
            <a:ahLst/>
            <a:cxnLst/>
            <a:rect r="r" b="b" t="t" l="l"/>
            <a:pathLst>
              <a:path h="2237688" w="3168407">
                <a:moveTo>
                  <a:pt x="0" y="0"/>
                </a:moveTo>
                <a:lnTo>
                  <a:pt x="3168408" y="0"/>
                </a:lnTo>
                <a:lnTo>
                  <a:pt x="3168408" y="2237688"/>
                </a:lnTo>
                <a:lnTo>
                  <a:pt x="0" y="2237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902833" y="3429335"/>
            <a:ext cx="2244079" cy="2637272"/>
          </a:xfrm>
          <a:custGeom>
            <a:avLst/>
            <a:gdLst/>
            <a:ahLst/>
            <a:cxnLst/>
            <a:rect r="r" b="b" t="t" l="l"/>
            <a:pathLst>
              <a:path h="2637272" w="2244079">
                <a:moveTo>
                  <a:pt x="0" y="0"/>
                </a:moveTo>
                <a:lnTo>
                  <a:pt x="2244079" y="0"/>
                </a:lnTo>
                <a:lnTo>
                  <a:pt x="2244079" y="2637272"/>
                </a:lnTo>
                <a:lnTo>
                  <a:pt x="0" y="26372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939441" y="3257966"/>
            <a:ext cx="3332678" cy="2645482"/>
          </a:xfrm>
          <a:custGeom>
            <a:avLst/>
            <a:gdLst/>
            <a:ahLst/>
            <a:cxnLst/>
            <a:rect r="r" b="b" t="t" l="l"/>
            <a:pathLst>
              <a:path h="2645482" w="3332678">
                <a:moveTo>
                  <a:pt x="0" y="0"/>
                </a:moveTo>
                <a:lnTo>
                  <a:pt x="3332678" y="0"/>
                </a:lnTo>
                <a:lnTo>
                  <a:pt x="3332678" y="2645482"/>
                </a:lnTo>
                <a:lnTo>
                  <a:pt x="0" y="26454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91270" y="3277249"/>
            <a:ext cx="2178741" cy="3009252"/>
          </a:xfrm>
          <a:custGeom>
            <a:avLst/>
            <a:gdLst/>
            <a:ahLst/>
            <a:cxnLst/>
            <a:rect r="r" b="b" t="t" l="l"/>
            <a:pathLst>
              <a:path h="3009252" w="2178741">
                <a:moveTo>
                  <a:pt x="0" y="0"/>
                </a:moveTo>
                <a:lnTo>
                  <a:pt x="2178742" y="0"/>
                </a:lnTo>
                <a:lnTo>
                  <a:pt x="2178742" y="3009251"/>
                </a:lnTo>
                <a:lnTo>
                  <a:pt x="0" y="3009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5753472" y="418452"/>
            <a:ext cx="6781056" cy="222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b="true" sz="6399" spc="-127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องค์ประกอบของ 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 spc="-127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Fishbone Diagram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65618" y="6210300"/>
            <a:ext cx="3430045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 spc="-79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การกำหนดปัญหา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522863" y="6200775"/>
            <a:ext cx="2940695" cy="1393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b="true" sz="4000" spc="-8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ระบุสาเหตุหลัก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b="true" sz="4000" spc="-8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ของปัญหา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89628" y="6200775"/>
            <a:ext cx="2857946" cy="1393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b="true" sz="4000" spc="-8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ระบุสาเหตุรอง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b="true" sz="4000" spc="-8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/ สาเหตุย่อย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027649" y="6200775"/>
            <a:ext cx="2156371" cy="1393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b="true" sz="4000" spc="-8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ระบุต้นตอ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b="true" sz="4000" spc="-8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ของปัญหา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767569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01700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0565" y="3483186"/>
            <a:ext cx="17526870" cy="3774399"/>
          </a:xfrm>
          <a:custGeom>
            <a:avLst/>
            <a:gdLst/>
            <a:ahLst/>
            <a:cxnLst/>
            <a:rect r="r" b="b" t="t" l="l"/>
            <a:pathLst>
              <a:path h="3774399" w="17526870">
                <a:moveTo>
                  <a:pt x="0" y="0"/>
                </a:moveTo>
                <a:lnTo>
                  <a:pt x="17526870" y="0"/>
                </a:lnTo>
                <a:lnTo>
                  <a:pt x="17526870" y="3774398"/>
                </a:lnTo>
                <a:lnTo>
                  <a:pt x="0" y="3774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723" r="0" b="-572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11471" y="-517266"/>
            <a:ext cx="4310266" cy="5399175"/>
          </a:xfrm>
          <a:custGeom>
            <a:avLst/>
            <a:gdLst/>
            <a:ahLst/>
            <a:cxnLst/>
            <a:rect r="r" b="b" t="t" l="l"/>
            <a:pathLst>
              <a:path h="5399175" w="4310266">
                <a:moveTo>
                  <a:pt x="0" y="0"/>
                </a:moveTo>
                <a:lnTo>
                  <a:pt x="4310266" y="0"/>
                </a:lnTo>
                <a:lnTo>
                  <a:pt x="4310266" y="5399175"/>
                </a:lnTo>
                <a:lnTo>
                  <a:pt x="0" y="5399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flipV="true">
            <a:off x="6238059" y="2104910"/>
            <a:ext cx="2361876" cy="322736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2" id="12"/>
          <p:cNvSpPr/>
          <p:nvPr/>
        </p:nvSpPr>
        <p:spPr>
          <a:xfrm>
            <a:off x="6222686" y="5420735"/>
            <a:ext cx="2483461" cy="313476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3" id="13"/>
          <p:cNvSpPr/>
          <p:nvPr/>
        </p:nvSpPr>
        <p:spPr>
          <a:xfrm flipV="true">
            <a:off x="11224451" y="2182321"/>
            <a:ext cx="2361876" cy="322736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4" id="14"/>
          <p:cNvSpPr/>
          <p:nvPr/>
        </p:nvSpPr>
        <p:spPr>
          <a:xfrm>
            <a:off x="11233853" y="5370385"/>
            <a:ext cx="2392394" cy="277397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5" id="15"/>
          <p:cNvSpPr/>
          <p:nvPr/>
        </p:nvSpPr>
        <p:spPr>
          <a:xfrm>
            <a:off x="8066604" y="3010676"/>
            <a:ext cx="2155133" cy="23393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6" id="16"/>
          <p:cNvSpPr/>
          <p:nvPr/>
        </p:nvSpPr>
        <p:spPr>
          <a:xfrm>
            <a:off x="8718173" y="3025450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7" id="17"/>
          <p:cNvSpPr/>
          <p:nvPr/>
        </p:nvSpPr>
        <p:spPr>
          <a:xfrm flipV="true">
            <a:off x="13019604" y="3029726"/>
            <a:ext cx="2269465" cy="1904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8" id="18"/>
          <p:cNvSpPr/>
          <p:nvPr/>
        </p:nvSpPr>
        <p:spPr>
          <a:xfrm>
            <a:off x="13613807" y="3006335"/>
            <a:ext cx="1061830" cy="87406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9" id="19"/>
          <p:cNvSpPr/>
          <p:nvPr/>
        </p:nvSpPr>
        <p:spPr>
          <a:xfrm>
            <a:off x="7328610" y="6699348"/>
            <a:ext cx="2222717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0" id="20"/>
          <p:cNvSpPr/>
          <p:nvPr/>
        </p:nvSpPr>
        <p:spPr>
          <a:xfrm>
            <a:off x="12452920" y="6680298"/>
            <a:ext cx="2222717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1" id="21"/>
          <p:cNvSpPr/>
          <p:nvPr/>
        </p:nvSpPr>
        <p:spPr>
          <a:xfrm>
            <a:off x="8451995" y="6714122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2" id="22"/>
          <p:cNvSpPr/>
          <p:nvPr/>
        </p:nvSpPr>
        <p:spPr>
          <a:xfrm>
            <a:off x="13544631" y="6695072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10978803" y="-745866"/>
            <a:ext cx="4310266" cy="5399175"/>
          </a:xfrm>
          <a:custGeom>
            <a:avLst/>
            <a:gdLst/>
            <a:ahLst/>
            <a:cxnLst/>
            <a:rect r="r" b="b" t="t" l="l"/>
            <a:pathLst>
              <a:path h="5399175" w="4310266">
                <a:moveTo>
                  <a:pt x="0" y="0"/>
                </a:moveTo>
                <a:lnTo>
                  <a:pt x="4310266" y="0"/>
                </a:lnTo>
                <a:lnTo>
                  <a:pt x="4310266" y="5399175"/>
                </a:lnTo>
                <a:lnTo>
                  <a:pt x="0" y="5399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6290789">
            <a:off x="5661996" y="5659456"/>
            <a:ext cx="4310266" cy="5399175"/>
          </a:xfrm>
          <a:custGeom>
            <a:avLst/>
            <a:gdLst/>
            <a:ahLst/>
            <a:cxnLst/>
            <a:rect r="r" b="b" t="t" l="l"/>
            <a:pathLst>
              <a:path h="5399175" w="4310266">
                <a:moveTo>
                  <a:pt x="0" y="0"/>
                </a:moveTo>
                <a:lnTo>
                  <a:pt x="4310266" y="0"/>
                </a:lnTo>
                <a:lnTo>
                  <a:pt x="4310266" y="5399175"/>
                </a:lnTo>
                <a:lnTo>
                  <a:pt x="0" y="5399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6162264">
            <a:off x="10978803" y="5580622"/>
            <a:ext cx="4310266" cy="5399175"/>
          </a:xfrm>
          <a:custGeom>
            <a:avLst/>
            <a:gdLst/>
            <a:ahLst/>
            <a:cxnLst/>
            <a:rect r="r" b="b" t="t" l="l"/>
            <a:pathLst>
              <a:path h="5399175" w="4310266">
                <a:moveTo>
                  <a:pt x="0" y="0"/>
                </a:moveTo>
                <a:lnTo>
                  <a:pt x="4310266" y="0"/>
                </a:lnTo>
                <a:lnTo>
                  <a:pt x="4310266" y="5399175"/>
                </a:lnTo>
                <a:lnTo>
                  <a:pt x="0" y="5399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69779" y="4264880"/>
            <a:ext cx="3285676" cy="2031145"/>
          </a:xfrm>
          <a:custGeom>
            <a:avLst/>
            <a:gdLst/>
            <a:ahLst/>
            <a:cxnLst/>
            <a:rect r="r" b="b" t="t" l="l"/>
            <a:pathLst>
              <a:path h="2031145" w="3285676">
                <a:moveTo>
                  <a:pt x="0" y="0"/>
                </a:moveTo>
                <a:lnTo>
                  <a:pt x="3285676" y="0"/>
                </a:lnTo>
                <a:lnTo>
                  <a:pt x="3285676" y="2031145"/>
                </a:lnTo>
                <a:lnTo>
                  <a:pt x="0" y="20311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8439969" y="2365375"/>
            <a:ext cx="140806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สาเหตุรอง:</a:t>
            </a:r>
          </a:p>
        </p:txBody>
      </p:sp>
      <p:sp>
        <p:nvSpPr>
          <p:cNvPr name="TextBox 28" id="28"/>
          <p:cNvSpPr txBox="true"/>
          <p:nvPr/>
        </p:nvSpPr>
        <p:spPr>
          <a:xfrm rot="2403786">
            <a:off x="8430738" y="3489230"/>
            <a:ext cx="14571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สาเหตุย่อย: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613807" y="2493152"/>
            <a:ext cx="140806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สาเหตุรอง: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480343" y="6061075"/>
            <a:ext cx="140806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สาเหตุรอง: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840599" y="6061075"/>
            <a:ext cx="140806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สาเหตุรอง:</a:t>
            </a:r>
          </a:p>
        </p:txBody>
      </p:sp>
      <p:sp>
        <p:nvSpPr>
          <p:cNvPr name="TextBox 32" id="32"/>
          <p:cNvSpPr txBox="true"/>
          <p:nvPr/>
        </p:nvSpPr>
        <p:spPr>
          <a:xfrm rot="2403786">
            <a:off x="13272166" y="3546021"/>
            <a:ext cx="14571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สาเหตุย่อย:</a:t>
            </a:r>
          </a:p>
        </p:txBody>
      </p:sp>
      <p:sp>
        <p:nvSpPr>
          <p:cNvPr name="TextBox 33" id="33"/>
          <p:cNvSpPr txBox="true"/>
          <p:nvPr/>
        </p:nvSpPr>
        <p:spPr>
          <a:xfrm rot="2403786">
            <a:off x="8149295" y="7158494"/>
            <a:ext cx="14571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สาเหตุย่อย:</a:t>
            </a:r>
          </a:p>
        </p:txBody>
      </p:sp>
      <p:sp>
        <p:nvSpPr>
          <p:cNvPr name="TextBox 34" id="34"/>
          <p:cNvSpPr txBox="true"/>
          <p:nvPr/>
        </p:nvSpPr>
        <p:spPr>
          <a:xfrm rot="2403786">
            <a:off x="13284192" y="7177544"/>
            <a:ext cx="14571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สาเหตุย่อย: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600430" y="163208"/>
            <a:ext cx="708713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 spc="-127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Fishbone Diagram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612796" y="4459633"/>
            <a:ext cx="126965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ระบุปัญหา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767569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01700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0565" y="3466618"/>
            <a:ext cx="17526870" cy="3774399"/>
          </a:xfrm>
          <a:custGeom>
            <a:avLst/>
            <a:gdLst/>
            <a:ahLst/>
            <a:cxnLst/>
            <a:rect r="r" b="b" t="t" l="l"/>
            <a:pathLst>
              <a:path h="3774399" w="17526870">
                <a:moveTo>
                  <a:pt x="0" y="0"/>
                </a:moveTo>
                <a:lnTo>
                  <a:pt x="17526870" y="0"/>
                </a:lnTo>
                <a:lnTo>
                  <a:pt x="17526870" y="3774398"/>
                </a:lnTo>
                <a:lnTo>
                  <a:pt x="0" y="3774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723" r="0" b="-5723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6238059" y="2104910"/>
            <a:ext cx="2361876" cy="322736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>
            <a:off x="6222686" y="5420735"/>
            <a:ext cx="2483461" cy="313476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2" id="12"/>
          <p:cNvSpPr/>
          <p:nvPr/>
        </p:nvSpPr>
        <p:spPr>
          <a:xfrm flipV="true">
            <a:off x="11224451" y="2182321"/>
            <a:ext cx="2361876" cy="322736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3" id="13"/>
          <p:cNvSpPr/>
          <p:nvPr/>
        </p:nvSpPr>
        <p:spPr>
          <a:xfrm>
            <a:off x="11233853" y="5370385"/>
            <a:ext cx="2392394" cy="277397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4" id="14"/>
          <p:cNvSpPr/>
          <p:nvPr/>
        </p:nvSpPr>
        <p:spPr>
          <a:xfrm flipV="true">
            <a:off x="7921143" y="3006335"/>
            <a:ext cx="3312710" cy="741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5" id="15"/>
          <p:cNvSpPr/>
          <p:nvPr/>
        </p:nvSpPr>
        <p:spPr>
          <a:xfrm>
            <a:off x="8718173" y="3025450"/>
            <a:ext cx="1980342" cy="148382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6" id="16"/>
          <p:cNvSpPr/>
          <p:nvPr/>
        </p:nvSpPr>
        <p:spPr>
          <a:xfrm flipV="true">
            <a:off x="13019604" y="3029726"/>
            <a:ext cx="2269465" cy="1904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7" id="17"/>
          <p:cNvSpPr/>
          <p:nvPr/>
        </p:nvSpPr>
        <p:spPr>
          <a:xfrm>
            <a:off x="13708728" y="3044698"/>
            <a:ext cx="2082228" cy="1637968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8" id="18"/>
          <p:cNvSpPr/>
          <p:nvPr/>
        </p:nvSpPr>
        <p:spPr>
          <a:xfrm flipV="true">
            <a:off x="7328610" y="6695072"/>
            <a:ext cx="2957421" cy="4276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9" id="19"/>
          <p:cNvSpPr/>
          <p:nvPr/>
        </p:nvSpPr>
        <p:spPr>
          <a:xfrm>
            <a:off x="12452920" y="6680298"/>
            <a:ext cx="2222717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0" id="20"/>
          <p:cNvSpPr/>
          <p:nvPr/>
        </p:nvSpPr>
        <p:spPr>
          <a:xfrm>
            <a:off x="8451995" y="6714122"/>
            <a:ext cx="1948769" cy="1430234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1" id="21"/>
          <p:cNvSpPr/>
          <p:nvPr/>
        </p:nvSpPr>
        <p:spPr>
          <a:xfrm>
            <a:off x="13544631" y="6695072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TextBox 22" id="22"/>
          <p:cNvSpPr txBox="true"/>
          <p:nvPr/>
        </p:nvSpPr>
        <p:spPr>
          <a:xfrm rot="2289504">
            <a:off x="7816242" y="3468412"/>
            <a:ext cx="1998017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กลัวการถูกต่อว่าจากลูกค้า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234167" y="5654675"/>
            <a:ext cx="2731535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ใช้เวลาในการทำงาน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เพิ่มมากขึ้น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840599" y="6061075"/>
            <a:ext cx="140806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สาเหตุรอง:</a:t>
            </a:r>
          </a:p>
        </p:txBody>
      </p:sp>
      <p:sp>
        <p:nvSpPr>
          <p:cNvPr name="TextBox 25" id="25"/>
          <p:cNvSpPr txBox="true"/>
          <p:nvPr/>
        </p:nvSpPr>
        <p:spPr>
          <a:xfrm rot="2403786">
            <a:off x="12884230" y="3764404"/>
            <a:ext cx="2759515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เกิดความผิดพลาดในงานได้ง่ายขึ้น</a:t>
            </a:r>
          </a:p>
        </p:txBody>
      </p:sp>
      <p:sp>
        <p:nvSpPr>
          <p:cNvPr name="TextBox 26" id="26"/>
          <p:cNvSpPr txBox="true"/>
          <p:nvPr/>
        </p:nvSpPr>
        <p:spPr>
          <a:xfrm rot="2403786">
            <a:off x="7713608" y="7313203"/>
            <a:ext cx="2635393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ถูกต่อว่าจาก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หัวหน้างานและลูกค้า</a:t>
            </a:r>
          </a:p>
        </p:txBody>
      </p:sp>
      <p:sp>
        <p:nvSpPr>
          <p:cNvPr name="TextBox 27" id="27"/>
          <p:cNvSpPr txBox="true"/>
          <p:nvPr/>
        </p:nvSpPr>
        <p:spPr>
          <a:xfrm rot="2403786">
            <a:off x="13284192" y="7177544"/>
            <a:ext cx="14571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สาเหตุย่อย: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565477" y="313119"/>
            <a:ext cx="8866465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 spc="-127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e.g. </a:t>
            </a:r>
            <a:r>
              <a:rPr lang="en-US" b="true" sz="6399" spc="-127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Fishbone Diagram</a:t>
            </a:r>
          </a:p>
        </p:txBody>
      </p:sp>
      <p:sp>
        <p:nvSpPr>
          <p:cNvPr name="TextBox 29" id="29"/>
          <p:cNvSpPr txBox="true"/>
          <p:nvPr/>
        </p:nvSpPr>
        <p:spPr>
          <a:xfrm rot="-3183768">
            <a:off x="5216866" y="2963860"/>
            <a:ext cx="314661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มี Process จำนวนมาก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ไม่สามารถจดจำได้</a:t>
            </a:r>
          </a:p>
        </p:txBody>
      </p:sp>
      <p:sp>
        <p:nvSpPr>
          <p:cNvPr name="TextBox 30" id="30"/>
          <p:cNvSpPr txBox="true"/>
          <p:nvPr/>
        </p:nvSpPr>
        <p:spPr>
          <a:xfrm rot="-3139163">
            <a:off x="10575949" y="3273278"/>
            <a:ext cx="313521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มี Product ใหม่ๆเรื่อยๆ </a:t>
            </a:r>
          </a:p>
        </p:txBody>
      </p:sp>
      <p:sp>
        <p:nvSpPr>
          <p:cNvPr name="TextBox 31" id="31"/>
          <p:cNvSpPr txBox="true"/>
          <p:nvPr/>
        </p:nvSpPr>
        <p:spPr>
          <a:xfrm rot="3109440">
            <a:off x="5010661" y="6796085"/>
            <a:ext cx="3634527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ระบบสำหรับการทำงานมีหลายระบบเกินไป</a:t>
            </a:r>
          </a:p>
        </p:txBody>
      </p:sp>
      <p:sp>
        <p:nvSpPr>
          <p:cNvPr name="TextBox 32" id="32"/>
          <p:cNvSpPr txBox="true"/>
          <p:nvPr/>
        </p:nvSpPr>
        <p:spPr>
          <a:xfrm rot="3003011">
            <a:off x="10532856" y="6887940"/>
            <a:ext cx="317963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สาเหตุหลัก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701891" y="2345935"/>
            <a:ext cx="169887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รู้สึกถูกกดดัน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451911" y="2369327"/>
            <a:ext cx="3445222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ปริมาณงานมีจำนวนมากขึ้น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1369779" y="4264880"/>
            <a:ext cx="3285676" cy="2031145"/>
          </a:xfrm>
          <a:custGeom>
            <a:avLst/>
            <a:gdLst/>
            <a:ahLst/>
            <a:cxnLst/>
            <a:rect r="r" b="b" t="t" l="l"/>
            <a:pathLst>
              <a:path h="2031145" w="3285676">
                <a:moveTo>
                  <a:pt x="0" y="0"/>
                </a:moveTo>
                <a:lnTo>
                  <a:pt x="3285676" y="0"/>
                </a:lnTo>
                <a:lnTo>
                  <a:pt x="3285676" y="2031145"/>
                </a:lnTo>
                <a:lnTo>
                  <a:pt x="0" y="2031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509230" y="4700824"/>
            <a:ext cx="3006775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มี</a:t>
            </a: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ข้อมูลที่ต้องใช้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ในการทำงานจำนวนมาก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767569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01700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122" y="3522487"/>
            <a:ext cx="17526870" cy="3774399"/>
          </a:xfrm>
          <a:custGeom>
            <a:avLst/>
            <a:gdLst/>
            <a:ahLst/>
            <a:cxnLst/>
            <a:rect r="r" b="b" t="t" l="l"/>
            <a:pathLst>
              <a:path h="3774399" w="17526870">
                <a:moveTo>
                  <a:pt x="0" y="0"/>
                </a:moveTo>
                <a:lnTo>
                  <a:pt x="17526871" y="0"/>
                </a:lnTo>
                <a:lnTo>
                  <a:pt x="17526871" y="3774399"/>
                </a:lnTo>
                <a:lnTo>
                  <a:pt x="0" y="3774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723" r="0" b="-5723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6238059" y="2104910"/>
            <a:ext cx="2361876" cy="322736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>
            <a:off x="6222686" y="5420735"/>
            <a:ext cx="2483461" cy="313476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2" id="12"/>
          <p:cNvSpPr/>
          <p:nvPr/>
        </p:nvSpPr>
        <p:spPr>
          <a:xfrm flipV="true">
            <a:off x="11224451" y="2182321"/>
            <a:ext cx="2361876" cy="322736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3" id="13"/>
          <p:cNvSpPr/>
          <p:nvPr/>
        </p:nvSpPr>
        <p:spPr>
          <a:xfrm>
            <a:off x="11233853" y="5370385"/>
            <a:ext cx="2392394" cy="277397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4" id="14"/>
          <p:cNvSpPr/>
          <p:nvPr/>
        </p:nvSpPr>
        <p:spPr>
          <a:xfrm>
            <a:off x="8066604" y="3010676"/>
            <a:ext cx="2155133" cy="23393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5" id="15"/>
          <p:cNvSpPr/>
          <p:nvPr/>
        </p:nvSpPr>
        <p:spPr>
          <a:xfrm>
            <a:off x="8718173" y="3025450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6" id="16"/>
          <p:cNvSpPr/>
          <p:nvPr/>
        </p:nvSpPr>
        <p:spPr>
          <a:xfrm flipV="true">
            <a:off x="13019604" y="3029726"/>
            <a:ext cx="2269465" cy="1904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7" id="17"/>
          <p:cNvSpPr/>
          <p:nvPr/>
        </p:nvSpPr>
        <p:spPr>
          <a:xfrm>
            <a:off x="13613807" y="3006335"/>
            <a:ext cx="1061830" cy="87406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8" id="18"/>
          <p:cNvSpPr/>
          <p:nvPr/>
        </p:nvSpPr>
        <p:spPr>
          <a:xfrm>
            <a:off x="7328610" y="6699348"/>
            <a:ext cx="2222717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9" id="19"/>
          <p:cNvSpPr/>
          <p:nvPr/>
        </p:nvSpPr>
        <p:spPr>
          <a:xfrm>
            <a:off x="12452920" y="6680298"/>
            <a:ext cx="2222717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0" id="20"/>
          <p:cNvSpPr/>
          <p:nvPr/>
        </p:nvSpPr>
        <p:spPr>
          <a:xfrm>
            <a:off x="8451995" y="6714122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1" id="21"/>
          <p:cNvSpPr/>
          <p:nvPr/>
        </p:nvSpPr>
        <p:spPr>
          <a:xfrm>
            <a:off x="13544631" y="6695072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1369779" y="4264880"/>
            <a:ext cx="3285676" cy="2031145"/>
          </a:xfrm>
          <a:custGeom>
            <a:avLst/>
            <a:gdLst/>
            <a:ahLst/>
            <a:cxnLst/>
            <a:rect r="r" b="b" t="t" l="l"/>
            <a:pathLst>
              <a:path h="2031145" w="3285676">
                <a:moveTo>
                  <a:pt x="0" y="0"/>
                </a:moveTo>
                <a:lnTo>
                  <a:pt x="3285676" y="0"/>
                </a:lnTo>
                <a:lnTo>
                  <a:pt x="3285676" y="2031145"/>
                </a:lnTo>
                <a:lnTo>
                  <a:pt x="0" y="2031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8921304" y="2355850"/>
            <a:ext cx="445393" cy="537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b="true" sz="3199" spc="-63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วัย</a:t>
            </a:r>
          </a:p>
        </p:txBody>
      </p:sp>
      <p:sp>
        <p:nvSpPr>
          <p:cNvPr name="TextBox 24" id="24"/>
          <p:cNvSpPr txBox="true"/>
          <p:nvPr/>
        </p:nvSpPr>
        <p:spPr>
          <a:xfrm rot="2403786">
            <a:off x="7758027" y="3452887"/>
            <a:ext cx="2396674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ประสบการณ์ทัศนคติในการทำงาน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450766" y="2493152"/>
            <a:ext cx="1734145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ความคาดหวัง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244611" y="5654675"/>
            <a:ext cx="2414768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เราไม่สามารถจำข้อมูลได้ทั้งหมด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361199" y="5654675"/>
            <a:ext cx="2366863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ค่าตอบแทนไม่สอด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รับกับภาระงาน</a:t>
            </a:r>
          </a:p>
        </p:txBody>
      </p:sp>
      <p:sp>
        <p:nvSpPr>
          <p:cNvPr name="TextBox 28" id="28"/>
          <p:cNvSpPr txBox="true"/>
          <p:nvPr/>
        </p:nvSpPr>
        <p:spPr>
          <a:xfrm rot="2403786">
            <a:off x="12753630" y="3386224"/>
            <a:ext cx="2003034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ไม่สามารถตอบรับความคาดหวังได้</a:t>
            </a:r>
          </a:p>
        </p:txBody>
      </p:sp>
      <p:sp>
        <p:nvSpPr>
          <p:cNvPr name="TextBox 29" id="29"/>
          <p:cNvSpPr txBox="true"/>
          <p:nvPr/>
        </p:nvSpPr>
        <p:spPr>
          <a:xfrm rot="2700000">
            <a:off x="7905402" y="7394824"/>
            <a:ext cx="2346977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เพราะกลัวตอบคำถามผิด</a:t>
            </a:r>
          </a:p>
        </p:txBody>
      </p:sp>
      <p:sp>
        <p:nvSpPr>
          <p:cNvPr name="TextBox 30" id="30"/>
          <p:cNvSpPr txBox="true"/>
          <p:nvPr/>
        </p:nvSpPr>
        <p:spPr>
          <a:xfrm rot="2403786">
            <a:off x="12986754" y="7555201"/>
            <a:ext cx="2790444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รายละเอียดของงานเยอะ  แค่าครองชีพสูง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443002" y="236919"/>
            <a:ext cx="889080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 spc="-127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e.g. </a:t>
            </a:r>
            <a:r>
              <a:rPr lang="en-US" b="true" sz="6399" spc="-127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Fishbone Diagram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820146" y="4689475"/>
            <a:ext cx="238494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ความเครียด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ในการทำงาน</a:t>
            </a:r>
          </a:p>
        </p:txBody>
      </p:sp>
      <p:sp>
        <p:nvSpPr>
          <p:cNvPr name="TextBox 33" id="33"/>
          <p:cNvSpPr txBox="true"/>
          <p:nvPr/>
        </p:nvSpPr>
        <p:spPr>
          <a:xfrm rot="-3277836">
            <a:off x="5413878" y="3222780"/>
            <a:ext cx="2479477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 spc="-72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เพื่อนร่วมงาน</a:t>
            </a:r>
          </a:p>
        </p:txBody>
      </p:sp>
      <p:sp>
        <p:nvSpPr>
          <p:cNvPr name="TextBox 34" id="34"/>
          <p:cNvSpPr txBox="true"/>
          <p:nvPr/>
        </p:nvSpPr>
        <p:spPr>
          <a:xfrm rot="-2879294">
            <a:off x="10751405" y="3015821"/>
            <a:ext cx="2479477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 spc="-72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ลูกค้า</a:t>
            </a:r>
          </a:p>
        </p:txBody>
      </p:sp>
      <p:sp>
        <p:nvSpPr>
          <p:cNvPr name="TextBox 35" id="35"/>
          <p:cNvSpPr txBox="true"/>
          <p:nvPr/>
        </p:nvSpPr>
        <p:spPr>
          <a:xfrm rot="3176518">
            <a:off x="4974108" y="6568648"/>
            <a:ext cx="2937223" cy="109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b="true" sz="3199" spc="-63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ข้อมูล Product จำนวนมาก</a:t>
            </a:r>
          </a:p>
        </p:txBody>
      </p:sp>
      <p:sp>
        <p:nvSpPr>
          <p:cNvPr name="TextBox 36" id="36"/>
          <p:cNvSpPr txBox="true"/>
          <p:nvPr/>
        </p:nvSpPr>
        <p:spPr>
          <a:xfrm rot="2822965">
            <a:off x="11069300" y="6801073"/>
            <a:ext cx="1859062" cy="537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b="true" sz="3199" spc="-63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ค่าครองชีพ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767569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01700" y="7693021"/>
            <a:ext cx="7315200" cy="2886179"/>
          </a:xfrm>
          <a:custGeom>
            <a:avLst/>
            <a:gdLst/>
            <a:ahLst/>
            <a:cxnLst/>
            <a:rect r="r" b="b" t="t" l="l"/>
            <a:pathLst>
              <a:path h="2886179" w="7315200">
                <a:moveTo>
                  <a:pt x="0" y="0"/>
                </a:moveTo>
                <a:lnTo>
                  <a:pt x="7315200" y="0"/>
                </a:lnTo>
                <a:lnTo>
                  <a:pt x="7315200" y="2886179"/>
                </a:lnTo>
                <a:lnTo>
                  <a:pt x="0" y="28861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80565" y="3483186"/>
            <a:ext cx="17526870" cy="3774399"/>
          </a:xfrm>
          <a:custGeom>
            <a:avLst/>
            <a:gdLst/>
            <a:ahLst/>
            <a:cxnLst/>
            <a:rect r="r" b="b" t="t" l="l"/>
            <a:pathLst>
              <a:path h="3774399" w="17526870">
                <a:moveTo>
                  <a:pt x="0" y="0"/>
                </a:moveTo>
                <a:lnTo>
                  <a:pt x="17526870" y="0"/>
                </a:lnTo>
                <a:lnTo>
                  <a:pt x="17526870" y="3774398"/>
                </a:lnTo>
                <a:lnTo>
                  <a:pt x="0" y="3774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723" r="0" b="-5723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6238059" y="2104910"/>
            <a:ext cx="2361876" cy="322736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1" id="11"/>
          <p:cNvSpPr/>
          <p:nvPr/>
        </p:nvSpPr>
        <p:spPr>
          <a:xfrm>
            <a:off x="6222686" y="5420735"/>
            <a:ext cx="2483461" cy="313476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2" id="12"/>
          <p:cNvSpPr/>
          <p:nvPr/>
        </p:nvSpPr>
        <p:spPr>
          <a:xfrm flipV="true">
            <a:off x="11224451" y="2182321"/>
            <a:ext cx="2361876" cy="322736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3" id="13"/>
          <p:cNvSpPr/>
          <p:nvPr/>
        </p:nvSpPr>
        <p:spPr>
          <a:xfrm>
            <a:off x="11233853" y="5370385"/>
            <a:ext cx="2392394" cy="277397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4" id="14"/>
          <p:cNvSpPr/>
          <p:nvPr/>
        </p:nvSpPr>
        <p:spPr>
          <a:xfrm>
            <a:off x="8066604" y="3010676"/>
            <a:ext cx="2155133" cy="23393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5" id="15"/>
          <p:cNvSpPr/>
          <p:nvPr/>
        </p:nvSpPr>
        <p:spPr>
          <a:xfrm>
            <a:off x="8718173" y="3025450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6" id="16"/>
          <p:cNvSpPr/>
          <p:nvPr/>
        </p:nvSpPr>
        <p:spPr>
          <a:xfrm flipV="true">
            <a:off x="13019604" y="3029726"/>
            <a:ext cx="2269465" cy="1904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7" id="17"/>
          <p:cNvSpPr/>
          <p:nvPr/>
        </p:nvSpPr>
        <p:spPr>
          <a:xfrm>
            <a:off x="13613807" y="3006335"/>
            <a:ext cx="1061830" cy="87406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8" id="18"/>
          <p:cNvSpPr/>
          <p:nvPr/>
        </p:nvSpPr>
        <p:spPr>
          <a:xfrm>
            <a:off x="7328610" y="6699348"/>
            <a:ext cx="2222717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9" id="19"/>
          <p:cNvSpPr/>
          <p:nvPr/>
        </p:nvSpPr>
        <p:spPr>
          <a:xfrm>
            <a:off x="12452920" y="6680298"/>
            <a:ext cx="2222717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0" id="20"/>
          <p:cNvSpPr/>
          <p:nvPr/>
        </p:nvSpPr>
        <p:spPr>
          <a:xfrm>
            <a:off x="8451995" y="6714122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1" id="21"/>
          <p:cNvSpPr/>
          <p:nvPr/>
        </p:nvSpPr>
        <p:spPr>
          <a:xfrm>
            <a:off x="13544631" y="6695072"/>
            <a:ext cx="1118980" cy="910895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1369779" y="4264880"/>
            <a:ext cx="3285676" cy="2031145"/>
          </a:xfrm>
          <a:custGeom>
            <a:avLst/>
            <a:gdLst/>
            <a:ahLst/>
            <a:cxnLst/>
            <a:rect r="r" b="b" t="t" l="l"/>
            <a:pathLst>
              <a:path h="2031145" w="3285676">
                <a:moveTo>
                  <a:pt x="0" y="0"/>
                </a:moveTo>
                <a:lnTo>
                  <a:pt x="3285676" y="0"/>
                </a:lnTo>
                <a:lnTo>
                  <a:pt x="3285676" y="2031145"/>
                </a:lnTo>
                <a:lnTo>
                  <a:pt x="0" y="2031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8439969" y="2365375"/>
            <a:ext cx="140806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สาเหตุรอง:</a:t>
            </a:r>
          </a:p>
        </p:txBody>
      </p:sp>
      <p:sp>
        <p:nvSpPr>
          <p:cNvPr name="TextBox 24" id="24"/>
          <p:cNvSpPr txBox="true"/>
          <p:nvPr/>
        </p:nvSpPr>
        <p:spPr>
          <a:xfrm rot="2403786">
            <a:off x="8430738" y="3489230"/>
            <a:ext cx="14571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สาเหตุย่อย: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613807" y="2493152"/>
            <a:ext cx="140806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สาเหตุรอง: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480343" y="6061075"/>
            <a:ext cx="140806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สาเหตุรอง: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840599" y="6061075"/>
            <a:ext cx="140806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สาเหตุรอง:</a:t>
            </a:r>
          </a:p>
        </p:txBody>
      </p:sp>
      <p:sp>
        <p:nvSpPr>
          <p:cNvPr name="TextBox 28" id="28"/>
          <p:cNvSpPr txBox="true"/>
          <p:nvPr/>
        </p:nvSpPr>
        <p:spPr>
          <a:xfrm rot="2403786">
            <a:off x="13272166" y="3546021"/>
            <a:ext cx="14571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สาเหตุย่อย:</a:t>
            </a:r>
          </a:p>
        </p:txBody>
      </p:sp>
      <p:sp>
        <p:nvSpPr>
          <p:cNvPr name="TextBox 29" id="29"/>
          <p:cNvSpPr txBox="true"/>
          <p:nvPr/>
        </p:nvSpPr>
        <p:spPr>
          <a:xfrm rot="2403786">
            <a:off x="8149295" y="7158494"/>
            <a:ext cx="14571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สาเหตุย่อย:</a:t>
            </a:r>
          </a:p>
        </p:txBody>
      </p:sp>
      <p:sp>
        <p:nvSpPr>
          <p:cNvPr name="TextBox 30" id="30"/>
          <p:cNvSpPr txBox="true"/>
          <p:nvPr/>
        </p:nvSpPr>
        <p:spPr>
          <a:xfrm rot="2403786">
            <a:off x="13284192" y="7177544"/>
            <a:ext cx="14571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สาเหตุย่อย: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969197" y="209614"/>
            <a:ext cx="12349606" cy="1455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b="true" sz="4200" spc="-84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WORKSHOP </a:t>
            </a:r>
            <a:r>
              <a:rPr lang="en-US" b="true" sz="4200" spc="-84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Fishbone Diagram 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b="true" sz="4200" spc="-84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เทคนิคการวิเคราะห์ปัญหา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69779" y="4689475"/>
            <a:ext cx="3285676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 spc="-49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ปัญหาส่วนบุคคลที่เกี่ยวข้องกับการทำงาน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73902" y="2246900"/>
            <a:ext cx="7001484" cy="6271867"/>
            <a:chOff x="0" y="0"/>
            <a:chExt cx="812800" cy="72809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728099"/>
            </a:xfrm>
            <a:custGeom>
              <a:avLst/>
              <a:gdLst/>
              <a:ahLst/>
              <a:cxnLst/>
              <a:rect r="r" b="b" t="t" l="l"/>
              <a:pathLst>
                <a:path h="728099" w="812800">
                  <a:moveTo>
                    <a:pt x="25432" y="0"/>
                  </a:moveTo>
                  <a:lnTo>
                    <a:pt x="787368" y="0"/>
                  </a:lnTo>
                  <a:cubicBezTo>
                    <a:pt x="794113" y="0"/>
                    <a:pt x="800582" y="2679"/>
                    <a:pt x="805351" y="7449"/>
                  </a:cubicBezTo>
                  <a:cubicBezTo>
                    <a:pt x="810121" y="12218"/>
                    <a:pt x="812800" y="18687"/>
                    <a:pt x="812800" y="25432"/>
                  </a:cubicBezTo>
                  <a:lnTo>
                    <a:pt x="812800" y="702667"/>
                  </a:lnTo>
                  <a:cubicBezTo>
                    <a:pt x="812800" y="709412"/>
                    <a:pt x="810121" y="715881"/>
                    <a:pt x="805351" y="720650"/>
                  </a:cubicBezTo>
                  <a:cubicBezTo>
                    <a:pt x="800582" y="725419"/>
                    <a:pt x="794113" y="728099"/>
                    <a:pt x="787368" y="728099"/>
                  </a:cubicBezTo>
                  <a:lnTo>
                    <a:pt x="25432" y="728099"/>
                  </a:lnTo>
                  <a:cubicBezTo>
                    <a:pt x="18687" y="728099"/>
                    <a:pt x="12218" y="725419"/>
                    <a:pt x="7449" y="720650"/>
                  </a:cubicBezTo>
                  <a:cubicBezTo>
                    <a:pt x="2679" y="715881"/>
                    <a:pt x="0" y="709412"/>
                    <a:pt x="0" y="702667"/>
                  </a:cubicBezTo>
                  <a:lnTo>
                    <a:pt x="0" y="25432"/>
                  </a:lnTo>
                  <a:cubicBezTo>
                    <a:pt x="0" y="18687"/>
                    <a:pt x="2679" y="12218"/>
                    <a:pt x="7449" y="7449"/>
                  </a:cubicBezTo>
                  <a:cubicBezTo>
                    <a:pt x="12218" y="2679"/>
                    <a:pt x="18687" y="0"/>
                    <a:pt x="25432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7174" r="0" b="-7174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635492" y="2853331"/>
            <a:ext cx="6847685" cy="2152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7500">
                <a:solidFill>
                  <a:srgbClr val="00578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การแก้ปัญหาเฉพาะหน้า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35492" y="5918441"/>
            <a:ext cx="7109458" cy="2600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22942"/>
                </a:solidFill>
                <a:latin typeface="TT Hoves"/>
                <a:ea typeface="TT Hoves"/>
                <a:cs typeface="TT Hoves"/>
                <a:sym typeface="TT Hoves"/>
              </a:rPr>
              <a:t>คือ การแก้ไขปัญหาที่เกิดขึ้นอย่างฉับพลันทันที หรือปัญหาที่เกิดขึ้นโดยไม่ได้คาดคิดมาก่อน ซึ่งต้องอาศัยไหวพริบ, ความสามารถในการแก้ไขปัญหาเฉพาะสถานการณ์, และการตัดสินใจที่รวดเร็ว เพื่อให้สถานการณ์คลี่คลายไปในทางที่ดี 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08022" y="6802046"/>
            <a:ext cx="6948447" cy="3746356"/>
          </a:xfrm>
          <a:custGeom>
            <a:avLst/>
            <a:gdLst/>
            <a:ahLst/>
            <a:cxnLst/>
            <a:rect r="r" b="b" t="t" l="l"/>
            <a:pathLst>
              <a:path h="3746356" w="6948447">
                <a:moveTo>
                  <a:pt x="0" y="0"/>
                </a:moveTo>
                <a:lnTo>
                  <a:pt x="6948447" y="0"/>
                </a:lnTo>
                <a:lnTo>
                  <a:pt x="6948447" y="3746355"/>
                </a:lnTo>
                <a:lnTo>
                  <a:pt x="0" y="3746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3147575" y="6802046"/>
            <a:ext cx="6948447" cy="3746356"/>
          </a:xfrm>
          <a:custGeom>
            <a:avLst/>
            <a:gdLst/>
            <a:ahLst/>
            <a:cxnLst/>
            <a:rect r="r" b="b" t="t" l="l"/>
            <a:pathLst>
              <a:path h="3746356" w="6948447">
                <a:moveTo>
                  <a:pt x="6948447" y="0"/>
                </a:moveTo>
                <a:lnTo>
                  <a:pt x="0" y="0"/>
                </a:lnTo>
                <a:lnTo>
                  <a:pt x="0" y="3746355"/>
                </a:lnTo>
                <a:lnTo>
                  <a:pt x="6948447" y="3746355"/>
                </a:lnTo>
                <a:lnTo>
                  <a:pt x="6948447" y="0"/>
                </a:lnTo>
                <a:close/>
              </a:path>
            </a:pathLst>
          </a:custGeom>
          <a:blipFill>
            <a:blip r:embed="rId5">
              <a:alphaModFix amt="71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73894" y="3157139"/>
            <a:ext cx="3556108" cy="5049551"/>
            <a:chOff x="0" y="0"/>
            <a:chExt cx="936588" cy="132992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36588" cy="1329923"/>
            </a:xfrm>
            <a:custGeom>
              <a:avLst/>
              <a:gdLst/>
              <a:ahLst/>
              <a:cxnLst/>
              <a:rect r="r" b="b" t="t" l="l"/>
              <a:pathLst>
                <a:path h="1329923" w="936588">
                  <a:moveTo>
                    <a:pt x="43542" y="0"/>
                  </a:moveTo>
                  <a:lnTo>
                    <a:pt x="893047" y="0"/>
                  </a:lnTo>
                  <a:cubicBezTo>
                    <a:pt x="917094" y="0"/>
                    <a:pt x="936588" y="19494"/>
                    <a:pt x="936588" y="43542"/>
                  </a:cubicBezTo>
                  <a:lnTo>
                    <a:pt x="936588" y="1286381"/>
                  </a:lnTo>
                  <a:cubicBezTo>
                    <a:pt x="936588" y="1310429"/>
                    <a:pt x="917094" y="1329923"/>
                    <a:pt x="893047" y="1329923"/>
                  </a:cubicBezTo>
                  <a:lnTo>
                    <a:pt x="43542" y="1329923"/>
                  </a:lnTo>
                  <a:cubicBezTo>
                    <a:pt x="19494" y="1329923"/>
                    <a:pt x="0" y="1310429"/>
                    <a:pt x="0" y="1286381"/>
                  </a:cubicBezTo>
                  <a:lnTo>
                    <a:pt x="0" y="43542"/>
                  </a:lnTo>
                  <a:cubicBezTo>
                    <a:pt x="0" y="19494"/>
                    <a:pt x="19494" y="0"/>
                    <a:pt x="43542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936588" cy="1377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363402" y="3157139"/>
            <a:ext cx="3556108" cy="5049551"/>
            <a:chOff x="0" y="0"/>
            <a:chExt cx="936588" cy="132992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36588" cy="1329923"/>
            </a:xfrm>
            <a:custGeom>
              <a:avLst/>
              <a:gdLst/>
              <a:ahLst/>
              <a:cxnLst/>
              <a:rect r="r" b="b" t="t" l="l"/>
              <a:pathLst>
                <a:path h="1329923" w="936588">
                  <a:moveTo>
                    <a:pt x="43542" y="0"/>
                  </a:moveTo>
                  <a:lnTo>
                    <a:pt x="893047" y="0"/>
                  </a:lnTo>
                  <a:cubicBezTo>
                    <a:pt x="917094" y="0"/>
                    <a:pt x="936588" y="19494"/>
                    <a:pt x="936588" y="43542"/>
                  </a:cubicBezTo>
                  <a:lnTo>
                    <a:pt x="936588" y="1286381"/>
                  </a:lnTo>
                  <a:cubicBezTo>
                    <a:pt x="936588" y="1310429"/>
                    <a:pt x="917094" y="1329923"/>
                    <a:pt x="893047" y="1329923"/>
                  </a:cubicBezTo>
                  <a:lnTo>
                    <a:pt x="43542" y="1329923"/>
                  </a:lnTo>
                  <a:cubicBezTo>
                    <a:pt x="19494" y="1329923"/>
                    <a:pt x="0" y="1310429"/>
                    <a:pt x="0" y="1286381"/>
                  </a:cubicBezTo>
                  <a:lnTo>
                    <a:pt x="0" y="43542"/>
                  </a:lnTo>
                  <a:cubicBezTo>
                    <a:pt x="0" y="19494"/>
                    <a:pt x="19494" y="0"/>
                    <a:pt x="43542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936588" cy="1377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612572" y="3157139"/>
            <a:ext cx="3556108" cy="5049551"/>
            <a:chOff x="0" y="0"/>
            <a:chExt cx="936588" cy="132992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36588" cy="1329923"/>
            </a:xfrm>
            <a:custGeom>
              <a:avLst/>
              <a:gdLst/>
              <a:ahLst/>
              <a:cxnLst/>
              <a:rect r="r" b="b" t="t" l="l"/>
              <a:pathLst>
                <a:path h="1329923" w="936588">
                  <a:moveTo>
                    <a:pt x="43542" y="0"/>
                  </a:moveTo>
                  <a:lnTo>
                    <a:pt x="893047" y="0"/>
                  </a:lnTo>
                  <a:cubicBezTo>
                    <a:pt x="917094" y="0"/>
                    <a:pt x="936588" y="19494"/>
                    <a:pt x="936588" y="43542"/>
                  </a:cubicBezTo>
                  <a:lnTo>
                    <a:pt x="936588" y="1286381"/>
                  </a:lnTo>
                  <a:cubicBezTo>
                    <a:pt x="936588" y="1310429"/>
                    <a:pt x="917094" y="1329923"/>
                    <a:pt x="893047" y="1329923"/>
                  </a:cubicBezTo>
                  <a:lnTo>
                    <a:pt x="43542" y="1329923"/>
                  </a:lnTo>
                  <a:cubicBezTo>
                    <a:pt x="19494" y="1329923"/>
                    <a:pt x="0" y="1310429"/>
                    <a:pt x="0" y="1286381"/>
                  </a:cubicBezTo>
                  <a:lnTo>
                    <a:pt x="0" y="43542"/>
                  </a:lnTo>
                  <a:cubicBezTo>
                    <a:pt x="0" y="19494"/>
                    <a:pt x="19494" y="0"/>
                    <a:pt x="43542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936588" cy="1377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921155" y="3157139"/>
            <a:ext cx="3556108" cy="5049551"/>
            <a:chOff x="0" y="0"/>
            <a:chExt cx="936588" cy="132992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36588" cy="1329923"/>
            </a:xfrm>
            <a:custGeom>
              <a:avLst/>
              <a:gdLst/>
              <a:ahLst/>
              <a:cxnLst/>
              <a:rect r="r" b="b" t="t" l="l"/>
              <a:pathLst>
                <a:path h="1329923" w="936588">
                  <a:moveTo>
                    <a:pt x="43542" y="0"/>
                  </a:moveTo>
                  <a:lnTo>
                    <a:pt x="893047" y="0"/>
                  </a:lnTo>
                  <a:cubicBezTo>
                    <a:pt x="917094" y="0"/>
                    <a:pt x="936588" y="19494"/>
                    <a:pt x="936588" y="43542"/>
                  </a:cubicBezTo>
                  <a:lnTo>
                    <a:pt x="936588" y="1286381"/>
                  </a:lnTo>
                  <a:cubicBezTo>
                    <a:pt x="936588" y="1310429"/>
                    <a:pt x="917094" y="1329923"/>
                    <a:pt x="893047" y="1329923"/>
                  </a:cubicBezTo>
                  <a:lnTo>
                    <a:pt x="43542" y="1329923"/>
                  </a:lnTo>
                  <a:cubicBezTo>
                    <a:pt x="19494" y="1329923"/>
                    <a:pt x="0" y="1310429"/>
                    <a:pt x="0" y="1286381"/>
                  </a:cubicBezTo>
                  <a:lnTo>
                    <a:pt x="0" y="43542"/>
                  </a:lnTo>
                  <a:cubicBezTo>
                    <a:pt x="0" y="19494"/>
                    <a:pt x="19494" y="0"/>
                    <a:pt x="43542" y="0"/>
                  </a:cubicBezTo>
                  <a:close/>
                </a:path>
              </a:pathLst>
            </a:custGeom>
            <a:solidFill>
              <a:srgbClr val="023E64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936588" cy="1377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582454" y="3462723"/>
            <a:ext cx="2811314" cy="2568124"/>
          </a:xfrm>
          <a:custGeom>
            <a:avLst/>
            <a:gdLst/>
            <a:ahLst/>
            <a:cxnLst/>
            <a:rect r="r" b="b" t="t" l="l"/>
            <a:pathLst>
              <a:path h="2568124" w="2811314">
                <a:moveTo>
                  <a:pt x="0" y="0"/>
                </a:moveTo>
                <a:lnTo>
                  <a:pt x="2811314" y="0"/>
                </a:lnTo>
                <a:lnTo>
                  <a:pt x="2811314" y="2568124"/>
                </a:lnTo>
                <a:lnTo>
                  <a:pt x="0" y="2568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3711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696108" y="3483537"/>
            <a:ext cx="2890696" cy="2456254"/>
          </a:xfrm>
          <a:custGeom>
            <a:avLst/>
            <a:gdLst/>
            <a:ahLst/>
            <a:cxnLst/>
            <a:rect r="r" b="b" t="t" l="l"/>
            <a:pathLst>
              <a:path h="2456254" w="2890696">
                <a:moveTo>
                  <a:pt x="0" y="0"/>
                </a:moveTo>
                <a:lnTo>
                  <a:pt x="2890696" y="0"/>
                </a:lnTo>
                <a:lnTo>
                  <a:pt x="2890696" y="2456254"/>
                </a:lnTo>
                <a:lnTo>
                  <a:pt x="0" y="24562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770" t="0" r="-7765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976686" y="3462723"/>
            <a:ext cx="2827881" cy="2359798"/>
          </a:xfrm>
          <a:custGeom>
            <a:avLst/>
            <a:gdLst/>
            <a:ahLst/>
            <a:cxnLst/>
            <a:rect r="r" b="b" t="t" l="l"/>
            <a:pathLst>
              <a:path h="2359798" w="2827881">
                <a:moveTo>
                  <a:pt x="0" y="0"/>
                </a:moveTo>
                <a:lnTo>
                  <a:pt x="2827880" y="0"/>
                </a:lnTo>
                <a:lnTo>
                  <a:pt x="2827880" y="2359798"/>
                </a:lnTo>
                <a:lnTo>
                  <a:pt x="0" y="235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493" t="0" r="-9521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225955" y="3462723"/>
            <a:ext cx="2887282" cy="2426198"/>
          </a:xfrm>
          <a:custGeom>
            <a:avLst/>
            <a:gdLst/>
            <a:ahLst/>
            <a:cxnLst/>
            <a:rect r="r" b="b" t="t" l="l"/>
            <a:pathLst>
              <a:path h="2426198" w="2887282">
                <a:moveTo>
                  <a:pt x="0" y="0"/>
                </a:moveTo>
                <a:lnTo>
                  <a:pt x="2887282" y="0"/>
                </a:lnTo>
                <a:lnTo>
                  <a:pt x="2887282" y="2426198"/>
                </a:lnTo>
                <a:lnTo>
                  <a:pt x="0" y="24261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5486" t="-17608" r="-22846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770849" y="1115073"/>
            <a:ext cx="12746303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b="true" sz="7500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เทคนิคการแก้ปัญหาเฉพาะหน้า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08145" y="6447271"/>
            <a:ext cx="3359932" cy="1284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6"/>
              </a:lnSpc>
            </a:pPr>
            <a:r>
              <a:rPr lang="en-US" b="true" sz="3697" spc="-7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01. เข้าใจในปัญหา</a:t>
            </a:r>
          </a:p>
          <a:p>
            <a:pPr algn="ctr">
              <a:lnSpc>
                <a:spcPts val="5176"/>
              </a:lnSpc>
              <a:spcBef>
                <a:spcPct val="0"/>
              </a:spcBef>
            </a:pPr>
            <a:r>
              <a:rPr lang="en-US" b="true" sz="3697" spc="-7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อย่างแท้จริง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222178" y="6447271"/>
            <a:ext cx="1976234" cy="1284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6"/>
              </a:lnSpc>
            </a:pPr>
            <a:r>
              <a:rPr lang="en-US" b="true" sz="3697" spc="-7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02. มีสติ</a:t>
            </a:r>
          </a:p>
          <a:p>
            <a:pPr algn="ctr">
              <a:lnSpc>
                <a:spcPts val="5176"/>
              </a:lnSpc>
              <a:spcBef>
                <a:spcPct val="0"/>
              </a:spcBef>
            </a:pPr>
            <a:r>
              <a:rPr lang="en-US" b="true" sz="3697" spc="-7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ตลอดเวลา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671886" y="6447271"/>
            <a:ext cx="3437481" cy="1284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6"/>
              </a:lnSpc>
            </a:pPr>
            <a:r>
              <a:rPr lang="en-US" b="true" sz="3697" spc="-7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03. จัดเตรียมคลัง</a:t>
            </a:r>
          </a:p>
          <a:p>
            <a:pPr algn="ctr">
              <a:lnSpc>
                <a:spcPts val="5176"/>
              </a:lnSpc>
              <a:spcBef>
                <a:spcPct val="0"/>
              </a:spcBef>
            </a:pPr>
            <a:r>
              <a:rPr lang="en-US" b="true" sz="3697" spc="-7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ข้อมูลให้พร้อม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326680" y="6447271"/>
            <a:ext cx="2738711" cy="1284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6"/>
              </a:lnSpc>
            </a:pPr>
            <a:r>
              <a:rPr lang="en-US" b="true" sz="3697" spc="-7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04. เรียนรู้จาก</a:t>
            </a:r>
          </a:p>
          <a:p>
            <a:pPr algn="ctr">
              <a:lnSpc>
                <a:spcPts val="5176"/>
              </a:lnSpc>
              <a:spcBef>
                <a:spcPct val="0"/>
              </a:spcBef>
            </a:pPr>
            <a:r>
              <a:rPr lang="en-US" b="true" sz="3697" spc="-73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ประสบการณ์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201140" y="799452"/>
            <a:ext cx="7885721" cy="7885721"/>
          </a:xfrm>
          <a:custGeom>
            <a:avLst/>
            <a:gdLst/>
            <a:ahLst/>
            <a:cxnLst/>
            <a:rect r="r" b="b" t="t" l="l"/>
            <a:pathLst>
              <a:path h="7885721" w="7885721">
                <a:moveTo>
                  <a:pt x="0" y="0"/>
                </a:moveTo>
                <a:lnTo>
                  <a:pt x="7885720" y="0"/>
                </a:lnTo>
                <a:lnTo>
                  <a:pt x="7885720" y="7885721"/>
                </a:lnTo>
                <a:lnTo>
                  <a:pt x="0" y="7885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00616" y="2512426"/>
            <a:ext cx="15486768" cy="322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328"/>
              </a:lnSpc>
              <a:spcBef>
                <a:spcPct val="0"/>
              </a:spcBef>
            </a:pPr>
            <a:r>
              <a:rPr lang="en-US" b="true" sz="18806">
                <a:solidFill>
                  <a:srgbClr val="FFFFFF"/>
                </a:solidFill>
                <a:latin typeface="TT Hoves Bold"/>
                <a:ea typeface="TT Hoves Bold"/>
                <a:cs typeface="TT Hoves Bold"/>
                <a:sym typeface="TT Hoves Bold"/>
              </a:rPr>
              <a:t>Thank You!</a:t>
            </a:r>
          </a:p>
        </p:txBody>
      </p:sp>
      <p:sp>
        <p:nvSpPr>
          <p:cNvPr name="TextBox 5" id="5"/>
          <p:cNvSpPr txBox="true"/>
          <p:nvPr/>
        </p:nvSpPr>
        <p:spPr>
          <a:xfrm rot="-10800000">
            <a:off x="1773902" y="4635816"/>
            <a:ext cx="14754774" cy="322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328"/>
              </a:lnSpc>
              <a:spcBef>
                <a:spcPct val="0"/>
              </a:spcBef>
            </a:pPr>
            <a:r>
              <a:rPr lang="en-US" b="true" sz="18806">
                <a:solidFill>
                  <a:srgbClr val="FFFFFF">
                    <a:alpha val="29804"/>
                  </a:srgbClr>
                </a:solidFill>
                <a:latin typeface="TT Hoves Bold"/>
                <a:ea typeface="TT Hoves Bold"/>
                <a:cs typeface="TT Hoves Bold"/>
                <a:sym typeface="TT Hoves Bold"/>
              </a:rPr>
              <a:t>!uoY knahT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890031" y="793750"/>
            <a:ext cx="277734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Hanover and Tyke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608372" y="793750"/>
            <a:ext cx="277734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@reallygreastite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136653" y="793750"/>
            <a:ext cx="118569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FFFFFF"/>
                </a:solidFill>
                <a:latin typeface="TT Hoves"/>
                <a:ea typeface="TT Hoves"/>
                <a:cs typeface="TT Hoves"/>
                <a:sym typeface="TT Hoves"/>
              </a:rPr>
              <a:t>2026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2480522" y="7267206"/>
            <a:ext cx="5038858" cy="4289328"/>
          </a:xfrm>
          <a:custGeom>
            <a:avLst/>
            <a:gdLst/>
            <a:ahLst/>
            <a:cxnLst/>
            <a:rect r="r" b="b" t="t" l="l"/>
            <a:pathLst>
              <a:path h="4289328" w="5038858">
                <a:moveTo>
                  <a:pt x="0" y="0"/>
                </a:moveTo>
                <a:lnTo>
                  <a:pt x="5038858" y="0"/>
                </a:lnTo>
                <a:lnTo>
                  <a:pt x="5038858" y="4289328"/>
                </a:lnTo>
                <a:lnTo>
                  <a:pt x="0" y="4289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729664" y="7267206"/>
            <a:ext cx="5038858" cy="4289328"/>
          </a:xfrm>
          <a:custGeom>
            <a:avLst/>
            <a:gdLst/>
            <a:ahLst/>
            <a:cxnLst/>
            <a:rect r="r" b="b" t="t" l="l"/>
            <a:pathLst>
              <a:path h="4289328" w="5038858">
                <a:moveTo>
                  <a:pt x="0" y="0"/>
                </a:moveTo>
                <a:lnTo>
                  <a:pt x="5038858" y="0"/>
                </a:lnTo>
                <a:lnTo>
                  <a:pt x="5038858" y="4289328"/>
                </a:lnTo>
                <a:lnTo>
                  <a:pt x="0" y="4289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8928" y="1947633"/>
            <a:ext cx="2436551" cy="2602141"/>
          </a:xfrm>
          <a:custGeom>
            <a:avLst/>
            <a:gdLst/>
            <a:ahLst/>
            <a:cxnLst/>
            <a:rect r="r" b="b" t="t" l="l"/>
            <a:pathLst>
              <a:path h="2602141" w="2436551">
                <a:moveTo>
                  <a:pt x="0" y="0"/>
                </a:moveTo>
                <a:lnTo>
                  <a:pt x="2436551" y="0"/>
                </a:lnTo>
                <a:lnTo>
                  <a:pt x="2436551" y="2602142"/>
                </a:lnTo>
                <a:lnTo>
                  <a:pt x="0" y="2602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87997" y="1744738"/>
            <a:ext cx="2330730" cy="2805037"/>
          </a:xfrm>
          <a:custGeom>
            <a:avLst/>
            <a:gdLst/>
            <a:ahLst/>
            <a:cxnLst/>
            <a:rect r="r" b="b" t="t" l="l"/>
            <a:pathLst>
              <a:path h="2805037" w="2330730">
                <a:moveTo>
                  <a:pt x="0" y="0"/>
                </a:moveTo>
                <a:lnTo>
                  <a:pt x="2330730" y="0"/>
                </a:lnTo>
                <a:lnTo>
                  <a:pt x="2330730" y="2805037"/>
                </a:lnTo>
                <a:lnTo>
                  <a:pt x="0" y="280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91245" y="1916086"/>
            <a:ext cx="3145180" cy="2567611"/>
          </a:xfrm>
          <a:custGeom>
            <a:avLst/>
            <a:gdLst/>
            <a:ahLst/>
            <a:cxnLst/>
            <a:rect r="r" b="b" t="t" l="l"/>
            <a:pathLst>
              <a:path h="2567611" w="3145180">
                <a:moveTo>
                  <a:pt x="0" y="0"/>
                </a:moveTo>
                <a:lnTo>
                  <a:pt x="3145180" y="0"/>
                </a:lnTo>
                <a:lnTo>
                  <a:pt x="3145180" y="2567611"/>
                </a:lnTo>
                <a:lnTo>
                  <a:pt x="0" y="25676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8928" y="6337921"/>
            <a:ext cx="2192939" cy="2920379"/>
          </a:xfrm>
          <a:custGeom>
            <a:avLst/>
            <a:gdLst/>
            <a:ahLst/>
            <a:cxnLst/>
            <a:rect r="r" b="b" t="t" l="l"/>
            <a:pathLst>
              <a:path h="2920379" w="2192939">
                <a:moveTo>
                  <a:pt x="0" y="0"/>
                </a:moveTo>
                <a:lnTo>
                  <a:pt x="2192940" y="0"/>
                </a:lnTo>
                <a:lnTo>
                  <a:pt x="2192940" y="2920379"/>
                </a:lnTo>
                <a:lnTo>
                  <a:pt x="0" y="2920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10512" y="6482278"/>
            <a:ext cx="3028065" cy="2631664"/>
          </a:xfrm>
          <a:custGeom>
            <a:avLst/>
            <a:gdLst/>
            <a:ahLst/>
            <a:cxnLst/>
            <a:rect r="r" b="b" t="t" l="l"/>
            <a:pathLst>
              <a:path h="2631664" w="3028065">
                <a:moveTo>
                  <a:pt x="0" y="0"/>
                </a:moveTo>
                <a:lnTo>
                  <a:pt x="3028066" y="0"/>
                </a:lnTo>
                <a:lnTo>
                  <a:pt x="3028066" y="2631664"/>
                </a:lnTo>
                <a:lnTo>
                  <a:pt x="0" y="26316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691874" y="6482278"/>
            <a:ext cx="2680399" cy="2631664"/>
          </a:xfrm>
          <a:custGeom>
            <a:avLst/>
            <a:gdLst/>
            <a:ahLst/>
            <a:cxnLst/>
            <a:rect r="r" b="b" t="t" l="l"/>
            <a:pathLst>
              <a:path h="2631664" w="2680399">
                <a:moveTo>
                  <a:pt x="0" y="0"/>
                </a:moveTo>
                <a:lnTo>
                  <a:pt x="2680399" y="0"/>
                </a:lnTo>
                <a:lnTo>
                  <a:pt x="2680399" y="2631664"/>
                </a:lnTo>
                <a:lnTo>
                  <a:pt x="0" y="26316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128066" y="6574018"/>
            <a:ext cx="2650593" cy="2448184"/>
          </a:xfrm>
          <a:custGeom>
            <a:avLst/>
            <a:gdLst/>
            <a:ahLst/>
            <a:cxnLst/>
            <a:rect r="r" b="b" t="t" l="l"/>
            <a:pathLst>
              <a:path h="2448184" w="2650593">
                <a:moveTo>
                  <a:pt x="0" y="0"/>
                </a:moveTo>
                <a:lnTo>
                  <a:pt x="2650592" y="0"/>
                </a:lnTo>
                <a:lnTo>
                  <a:pt x="2650592" y="2448184"/>
                </a:lnTo>
                <a:lnTo>
                  <a:pt x="0" y="24481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37089" y="2018774"/>
            <a:ext cx="2775579" cy="2316346"/>
          </a:xfrm>
          <a:custGeom>
            <a:avLst/>
            <a:gdLst/>
            <a:ahLst/>
            <a:cxnLst/>
            <a:rect r="r" b="b" t="t" l="l"/>
            <a:pathLst>
              <a:path h="2316346" w="2775579">
                <a:moveTo>
                  <a:pt x="0" y="0"/>
                </a:moveTo>
                <a:lnTo>
                  <a:pt x="2775579" y="0"/>
                </a:lnTo>
                <a:lnTo>
                  <a:pt x="2775579" y="2316346"/>
                </a:lnTo>
                <a:lnTo>
                  <a:pt x="0" y="23163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25570" y="6058269"/>
            <a:ext cx="2248185" cy="3091255"/>
          </a:xfrm>
          <a:custGeom>
            <a:avLst/>
            <a:gdLst/>
            <a:ahLst/>
            <a:cxnLst/>
            <a:rect r="r" b="b" t="t" l="l"/>
            <a:pathLst>
              <a:path h="3091255" w="2248185">
                <a:moveTo>
                  <a:pt x="0" y="0"/>
                </a:moveTo>
                <a:lnTo>
                  <a:pt x="2248185" y="0"/>
                </a:lnTo>
                <a:lnTo>
                  <a:pt x="2248185" y="3091255"/>
                </a:lnTo>
                <a:lnTo>
                  <a:pt x="0" y="309125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431743" y="1599803"/>
            <a:ext cx="2380524" cy="2883894"/>
          </a:xfrm>
          <a:custGeom>
            <a:avLst/>
            <a:gdLst/>
            <a:ahLst/>
            <a:cxnLst/>
            <a:rect r="r" b="b" t="t" l="l"/>
            <a:pathLst>
              <a:path h="2883894" w="2380524">
                <a:moveTo>
                  <a:pt x="0" y="0"/>
                </a:moveTo>
                <a:lnTo>
                  <a:pt x="2380523" y="0"/>
                </a:lnTo>
                <a:lnTo>
                  <a:pt x="2380523" y="2883894"/>
                </a:lnTo>
                <a:lnTo>
                  <a:pt x="0" y="28838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57713" y="6446697"/>
            <a:ext cx="3025874" cy="2702827"/>
          </a:xfrm>
          <a:custGeom>
            <a:avLst/>
            <a:gdLst/>
            <a:ahLst/>
            <a:cxnLst/>
            <a:rect r="r" b="b" t="t" l="l"/>
            <a:pathLst>
              <a:path h="2702827" w="3025874">
                <a:moveTo>
                  <a:pt x="0" y="0"/>
                </a:moveTo>
                <a:lnTo>
                  <a:pt x="3025873" y="0"/>
                </a:lnTo>
                <a:lnTo>
                  <a:pt x="3025873" y="2702827"/>
                </a:lnTo>
                <a:lnTo>
                  <a:pt x="0" y="270282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310512" y="2019248"/>
            <a:ext cx="2905389" cy="2361289"/>
          </a:xfrm>
          <a:custGeom>
            <a:avLst/>
            <a:gdLst/>
            <a:ahLst/>
            <a:cxnLst/>
            <a:rect r="r" b="b" t="t" l="l"/>
            <a:pathLst>
              <a:path h="2361289" w="2905389">
                <a:moveTo>
                  <a:pt x="0" y="0"/>
                </a:moveTo>
                <a:lnTo>
                  <a:pt x="2905389" y="0"/>
                </a:lnTo>
                <a:lnTo>
                  <a:pt x="2905389" y="2361288"/>
                </a:lnTo>
                <a:lnTo>
                  <a:pt x="0" y="236128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443598" y="128739"/>
            <a:ext cx="5733828" cy="1615897"/>
          </a:xfrm>
          <a:custGeom>
            <a:avLst/>
            <a:gdLst/>
            <a:ahLst/>
            <a:cxnLst/>
            <a:rect r="r" b="b" t="t" l="l"/>
            <a:pathLst>
              <a:path h="1615897" w="5733828">
                <a:moveTo>
                  <a:pt x="0" y="0"/>
                </a:moveTo>
                <a:lnTo>
                  <a:pt x="5733829" y="0"/>
                </a:lnTo>
                <a:lnTo>
                  <a:pt x="5733829" y="1615897"/>
                </a:lnTo>
                <a:lnTo>
                  <a:pt x="0" y="161589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40151" y="4502150"/>
            <a:ext cx="1956346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าศีเมษ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13 เม.ย.- 13 พ.ค.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520359" y="4502150"/>
            <a:ext cx="1866007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ราศีพฤษภ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14 พ.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ค.- 13 มิ.ย.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747575" y="4502150"/>
            <a:ext cx="1832521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าศีเมถุน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14 มิ.ย.- 14 ก.ค.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43300" y="4502150"/>
            <a:ext cx="1839813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าศีกรกฎ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15 ก.ค.- 16 ส.ค.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045188" y="4502150"/>
            <a:ext cx="1804839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าศีสิงห์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17 ส.ค.- 16 ก.ย.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937048" y="4502150"/>
            <a:ext cx="1825228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าศีกันย์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17 ก.ย.- 16 ต.ค.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6934" y="9210675"/>
            <a:ext cx="1856929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าศีตุล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17 ต.ค.- 15 พ.ย.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556152" y="9210675"/>
            <a:ext cx="1794421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าศีพิจิก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16 พ.ย.- 15 ธ.ค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685494" y="9210675"/>
            <a:ext cx="1770311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ราศีธนู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16 ธ.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ค.- 13 ม.ค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893030" y="9101899"/>
            <a:ext cx="186303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าศีมังกร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14 ม.ค.- 12 ก.พ.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096615" y="9101899"/>
            <a:ext cx="1870918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าศีกุมภ์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13 ก.พ.- 13 มี.ค.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888307" y="9210675"/>
            <a:ext cx="1922711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</a:t>
            </a: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าศีมีน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spc="-4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14 มี.ค.- 12 เม.ย.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719019" y="-33186"/>
            <a:ext cx="3182987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 spc="-160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Zodiac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56428" y="2021150"/>
            <a:ext cx="6295516" cy="6723367"/>
          </a:xfrm>
          <a:custGeom>
            <a:avLst/>
            <a:gdLst/>
            <a:ahLst/>
            <a:cxnLst/>
            <a:rect r="r" b="b" t="t" l="l"/>
            <a:pathLst>
              <a:path h="6723367" w="6295516">
                <a:moveTo>
                  <a:pt x="0" y="0"/>
                </a:moveTo>
                <a:lnTo>
                  <a:pt x="6295516" y="0"/>
                </a:lnTo>
                <a:lnTo>
                  <a:pt x="6295516" y="6723367"/>
                </a:lnTo>
                <a:lnTo>
                  <a:pt x="0" y="6723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331257" y="1725525"/>
            <a:ext cx="10956743" cy="6180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ราศีเมษ</a:t>
            </a:r>
          </a:p>
          <a:p>
            <a:pPr algn="ctr">
              <a:lnSpc>
                <a:spcPts val="3760"/>
              </a:lnSpc>
            </a:pP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ผู้ที่เกิดวันที่ 13 เม.ย.- 13 พ.ค.</a:t>
            </a:r>
          </a:p>
          <a:p>
            <a:pPr algn="ctr">
              <a:lnSpc>
                <a:spcPts val="3760"/>
              </a:lnSpc>
            </a:pPr>
          </a:p>
          <a:p>
            <a:pPr algn="ctr">
              <a:lnSpc>
                <a:spcPts val="3760"/>
              </a:lnSpc>
            </a:pPr>
          </a:p>
          <a:p>
            <a:pPr algn="ctr">
              <a:lnSpc>
                <a:spcPts val="3760"/>
              </a:lnSpc>
            </a:pP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­­­­­การงาน </a:t>
            </a:r>
          </a:p>
          <a:p>
            <a:pPr algn="l">
              <a:lnSpc>
                <a:spcPts val="3760"/>
              </a:lnSpc>
              <a:spcBef>
                <a:spcPct val="0"/>
              </a:spcBef>
            </a:pP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ระ</a:t>
            </a: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วังความขัดแย</a:t>
            </a: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้งต่างๆ กับเพื่อนร่วมงาน การแทงข้างหลัง แบล็กเมล์นั่นนี่ ต้องระวังตัว ทำทุกอย่างให้โปร่งใสเพื่อเซฟตัวเอง</a:t>
            </a:r>
          </a:p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 </a:t>
            </a:r>
          </a:p>
          <a:p>
            <a:pPr algn="l">
              <a:lnSpc>
                <a:spcPts val="3760"/>
              </a:lnSpc>
              <a:spcBef>
                <a:spcPct val="0"/>
              </a:spcBef>
            </a:pP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การเงินช่วงครึ่งเดือนแรกต้องบอกว่าปังสุดอะไรสุด เงินเข้ารัวแล้วรัวอีก เก็บให้ดีเพราะช่วงปลายเดือนอาจจะต้องมีเรื่องให้เสียเงิน</a:t>
            </a:r>
          </a:p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 </a:t>
            </a:r>
          </a:p>
          <a:p>
            <a:pPr algn="l">
              <a:lnSpc>
                <a:spcPts val="3760"/>
              </a:lnSpc>
              <a:spcBef>
                <a:spcPct val="0"/>
              </a:spcBef>
            </a:pP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คนมีคู่แล้ว ปลายเดือนมีเกณฑ์ไปเที่ยวกับแฟน </a:t>
            </a:r>
          </a:p>
          <a:p>
            <a:pPr algn="l">
              <a:lnSpc>
                <a:spcPts val="3760"/>
              </a:lnSpc>
              <a:spcBef>
                <a:spcPct val="0"/>
              </a:spcBef>
            </a:pPr>
            <a:r>
              <a:rPr lang="en-US" sz="2686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อยากดวงเปลี่ยน ให้ดวงดึงดูดความรักเราต้องเก็บกระเป๋าเดินทาง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79024" y="3001639"/>
            <a:ext cx="10661209" cy="941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2"/>
              </a:lnSpc>
              <a:spcBef>
                <a:spcPct val="0"/>
              </a:spcBef>
            </a:pPr>
            <a:r>
              <a:rPr lang="en-US" sz="268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ดาวเสาร์ยังมีผลกับชีวิต เรื่องที่ต</a:t>
            </a:r>
            <a:r>
              <a:rPr lang="en-US" sz="268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้องระวังสักหน่อยคือเรื่องงานเพราะยังมีเรื่องปวดหัวปวดตับอยู่ประมาณหนึ่ง ต้องรอบคอบ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29793" y="1583043"/>
            <a:ext cx="6085282" cy="7323644"/>
          </a:xfrm>
          <a:custGeom>
            <a:avLst/>
            <a:gdLst/>
            <a:ahLst/>
            <a:cxnLst/>
            <a:rect r="r" b="b" t="t" l="l"/>
            <a:pathLst>
              <a:path h="7323644" w="6085282">
                <a:moveTo>
                  <a:pt x="0" y="0"/>
                </a:moveTo>
                <a:lnTo>
                  <a:pt x="6085282" y="0"/>
                </a:lnTo>
                <a:lnTo>
                  <a:pt x="6085282" y="7323644"/>
                </a:lnTo>
                <a:lnTo>
                  <a:pt x="0" y="732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638940" y="355014"/>
            <a:ext cx="11649060" cy="8551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2"/>
              </a:lnSpc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ราศีพฤษภ</a:t>
            </a:r>
          </a:p>
          <a:p>
            <a:pPr algn="ctr">
              <a:lnSpc>
                <a:spcPts val="3772"/>
              </a:lnSpc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ผู้ที่เกิดวันที่ 14 พ.ค.- 13 มิ.ย.</a:t>
            </a:r>
          </a:p>
          <a:p>
            <a:pPr algn="ctr">
              <a:lnSpc>
                <a:spcPts val="3772"/>
              </a:lnSpc>
            </a:pPr>
          </a:p>
          <a:p>
            <a:pPr algn="ctr">
              <a:lnSpc>
                <a:spcPts val="3772"/>
              </a:lnSpc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ช่วงนี้จะดูสวยดูสดใส อารมณ์ก็จะดี มองอะไรก็สวยงาม </a:t>
            </a:r>
          </a:p>
          <a:p>
            <a:pPr algn="ctr">
              <a:lnSpc>
                <a:spcPts val="3772"/>
              </a:lnSpc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ฟีลวิ่งเล่นในทุ่งลาเวนเดอร์</a:t>
            </a:r>
          </a:p>
          <a:p>
            <a:pPr algn="ctr">
              <a:lnSpc>
                <a:spcPts val="3772"/>
              </a:lnSpc>
            </a:pPr>
          </a:p>
          <a:p>
            <a:pPr algn="ctr">
              <a:lnSpc>
                <a:spcPts val="3772"/>
              </a:lnSpc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 </a:t>
            </a:r>
          </a:p>
          <a:p>
            <a:pPr algn="l">
              <a:lnSpc>
                <a:spcPts val="3772"/>
              </a:lnSpc>
              <a:spcBef>
                <a:spcPct val="0"/>
              </a:spcBef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จะทำง</a:t>
            </a: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า</a:t>
            </a: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นอะไรต้องมีซิกแซก มีการวางแผน มีเล่ห์มีเหลี่ยม จะคุยอะไรกับใครต้องมีผลประโยชน์ต่างตอบแทน</a:t>
            </a:r>
          </a:p>
          <a:p>
            <a:pPr algn="ctr">
              <a:lnSpc>
                <a:spcPts val="3772"/>
              </a:lnSpc>
              <a:spcBef>
                <a:spcPct val="0"/>
              </a:spcBef>
            </a:pPr>
          </a:p>
          <a:p>
            <a:pPr algn="ctr">
              <a:lnSpc>
                <a:spcPts val="3772"/>
              </a:lnSpc>
              <a:spcBef>
                <a:spcPct val="0"/>
              </a:spcBef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 </a:t>
            </a:r>
          </a:p>
          <a:p>
            <a:pPr algn="l">
              <a:lnSpc>
                <a:spcPts val="3772"/>
              </a:lnSpc>
              <a:spcBef>
                <a:spcPct val="0"/>
              </a:spcBef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ปังปุริเย่โดยเฉพาะช่วงปลายเดือน ใครอยากให้เงินปังเสริมดวงด้วยการไปทำสวย ให้ตัวเองมีออร่าจะช่วยดึงดูดเงินให้ดียิ่งขึ้น โชคลาภก็โดดเด่นเช่นเดียวกัน</a:t>
            </a:r>
          </a:p>
          <a:p>
            <a:pPr algn="ctr">
              <a:lnSpc>
                <a:spcPts val="3772"/>
              </a:lnSpc>
              <a:spcBef>
                <a:spcPct val="0"/>
              </a:spcBef>
            </a:pPr>
          </a:p>
          <a:p>
            <a:pPr algn="ctr">
              <a:lnSpc>
                <a:spcPts val="3772"/>
              </a:lnSpc>
              <a:spcBef>
                <a:spcPct val="0"/>
              </a:spcBef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 </a:t>
            </a:r>
          </a:p>
          <a:p>
            <a:pPr algn="l">
              <a:lnSpc>
                <a:spcPts val="3772"/>
              </a:lnSpc>
              <a:spcBef>
                <a:spcPct val="0"/>
              </a:spcBef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คนมีคู่แล้ว ความรักก็ดูจะสดใส มีเรื่องสนุกๆ ให้ทำกันมากขึ้น คุยกันรู้เรื่อง ทะเลาะกันน้อยลง</a:t>
            </a:r>
          </a:p>
          <a:p>
            <a:pPr algn="l">
              <a:lnSpc>
                <a:spcPts val="3772"/>
              </a:lnSpc>
              <a:spcBef>
                <a:spcPct val="0"/>
              </a:spcBef>
            </a:pPr>
            <a:r>
              <a:rPr lang="en-US" sz="2694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จะมีคนน่าสนใจเข้ามา เผลอๆ จะกลายเป็นคนคุยประจำที่มีแนวโน้มจะพัฒนา ได้ในอนาคต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6220" y="2683308"/>
            <a:ext cx="6613536" cy="5399050"/>
          </a:xfrm>
          <a:custGeom>
            <a:avLst/>
            <a:gdLst/>
            <a:ahLst/>
            <a:cxnLst/>
            <a:rect r="r" b="b" t="t" l="l"/>
            <a:pathLst>
              <a:path h="5399050" w="6613536">
                <a:moveTo>
                  <a:pt x="0" y="0"/>
                </a:moveTo>
                <a:lnTo>
                  <a:pt x="6613536" y="0"/>
                </a:lnTo>
                <a:lnTo>
                  <a:pt x="6613536" y="5399050"/>
                </a:lnTo>
                <a:lnTo>
                  <a:pt x="0" y="5399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378631" y="1426035"/>
            <a:ext cx="10652194" cy="6656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ราศีเมถุน</a:t>
            </a: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ผู้ที่เกิดวันที่ 14 มิ.ย.- 14 ก.ค.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ช่วงนี้จะเซ้นส์แรงมากเป็นพิเศษ ฟีลนึกคิดรู้สึกอะไรมันจะเป็นจริง มันจะเกิดขึ้น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ช่วงโดดเด่น งานสำเร็จ อะไรฟล</a:t>
            </a: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ุ๊คๆ ที่ไม่คิดจะได้ก็ได้ เลื่อนขั</a:t>
            </a: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้นปรับตำแหน่งมา พูดจาให้ดี ให้น่ารักเข้าไว้ คนจะรักจะเมตตา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ช่วงกลางเดือนไปจะมีเรื่องให้จ่ายเยอะ เป็นการจ่ายแบบกระทันหันไม่ตั้งตัว ไม่มีแผนล่วงหน้า อาจทำให้หงุดหงิดนิดหน่อย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คนมีคู่แล้ว ระวังแฟนเธอจะมีเสน่ห์แรงอาจจะมีมือที่สาม ตอนนี้ต้องใส่ใจแฟนให้มากๆ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มีเสน่ห์นะ เป็นช่วงดึงดูดผู้คนเข้ามา เอาเป็นว่าจะมีคนเข้ามาคุยให้ไม่เหงา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80812" y="2228790"/>
            <a:ext cx="7007088" cy="5694852"/>
          </a:xfrm>
          <a:custGeom>
            <a:avLst/>
            <a:gdLst/>
            <a:ahLst/>
            <a:cxnLst/>
            <a:rect r="r" b="b" t="t" l="l"/>
            <a:pathLst>
              <a:path h="5694852" w="7007088">
                <a:moveTo>
                  <a:pt x="0" y="0"/>
                </a:moveTo>
                <a:lnTo>
                  <a:pt x="7007089" y="0"/>
                </a:lnTo>
                <a:lnTo>
                  <a:pt x="7007089" y="5694852"/>
                </a:lnTo>
                <a:lnTo>
                  <a:pt x="0" y="5694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687951" y="751827"/>
            <a:ext cx="10342874" cy="7509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3"/>
              </a:lnSpc>
            </a:pP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ราศีกรกฎ</a:t>
            </a:r>
          </a:p>
          <a:p>
            <a:pPr algn="ctr">
              <a:lnSpc>
                <a:spcPts val="3993"/>
              </a:lnSpc>
            </a:pP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ผู้ที่เกิดวันที่ 15 ก.ค.- 16 ส.ค.</a:t>
            </a:r>
          </a:p>
          <a:p>
            <a:pPr algn="ctr">
              <a:lnSpc>
                <a:spcPts val="3993"/>
              </a:lnSpc>
            </a:pPr>
          </a:p>
          <a:p>
            <a:pPr algn="ctr">
              <a:lnSpc>
                <a:spcPts val="3993"/>
              </a:lnSpc>
            </a:pP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ช่วงกลางเดือนเป็นต้นไป ระวังคำพูดคำจา การทะเลาะเบาะแว้งต่างๆ </a:t>
            </a:r>
          </a:p>
          <a:p>
            <a:pPr algn="ctr">
              <a:lnSpc>
                <a:spcPts val="3993"/>
              </a:lnSpc>
            </a:pPr>
          </a:p>
          <a:p>
            <a:pPr algn="ctr">
              <a:lnSpc>
                <a:spcPts val="3713"/>
              </a:lnSpc>
            </a:pPr>
            <a:r>
              <a:rPr lang="en-US" sz="2652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 </a:t>
            </a:r>
          </a:p>
          <a:p>
            <a:pPr algn="l">
              <a:lnSpc>
                <a:spcPts val="3993"/>
              </a:lnSpc>
              <a:spcBef>
                <a:spcPct val="0"/>
              </a:spcBef>
            </a:pP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พบปะผู้ค</a:t>
            </a: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นมากขึ้น แต่ต้องระว</a:t>
            </a: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ังคำพูดเยอะๆ พูดในสิ่งที่ควรพูด จะมีคอนเน็คชั่นในการทำงานใหม่เพิ่มขึ้น</a:t>
            </a:r>
          </a:p>
          <a:p>
            <a:pPr algn="ctr">
              <a:lnSpc>
                <a:spcPts val="3993"/>
              </a:lnSpc>
              <a:spcBef>
                <a:spcPct val="0"/>
              </a:spcBef>
            </a:pP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 </a:t>
            </a:r>
          </a:p>
          <a:p>
            <a:pPr algn="l">
              <a:lnSpc>
                <a:spcPts val="3993"/>
              </a:lnSpc>
              <a:spcBef>
                <a:spcPct val="0"/>
              </a:spcBef>
            </a:pP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ต้นเดือน เสียเงินยิบย่อยตลอดเวลาเก็บเงินไม่อยู่ งดเอาเงินไปลงทุนนู่นนี่ แต่กลางเดือนไปจะดีขึ้น</a:t>
            </a:r>
          </a:p>
          <a:p>
            <a:pPr algn="ctr">
              <a:lnSpc>
                <a:spcPts val="3993"/>
              </a:lnSpc>
              <a:spcBef>
                <a:spcPct val="0"/>
              </a:spcBef>
            </a:pP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 </a:t>
            </a:r>
          </a:p>
          <a:p>
            <a:pPr algn="l">
              <a:lnSpc>
                <a:spcPts val="3993"/>
              </a:lnSpc>
              <a:spcBef>
                <a:spcPct val="0"/>
              </a:spcBef>
            </a:pP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 ความรักก็ยังเรื่อยๆ กลางเดือน อาจมีวีนใส่กันเบาๆ แต่เป็นฟีลตบจูบ แต่ไม่มีอะไรรุนแรง</a:t>
            </a:r>
          </a:p>
          <a:p>
            <a:pPr algn="l">
              <a:lnSpc>
                <a:spcPts val="3993"/>
              </a:lnSpc>
              <a:spcBef>
                <a:spcPct val="0"/>
              </a:spcBef>
            </a:pP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ดวงโกอินเตอร์มันเปิดแบบ 360 องศา </a:t>
            </a:r>
            <a:r>
              <a:rPr lang="en-US" sz="2852" spc="-57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เปิดใจอะราวเดอะเวิร์ลกันไปเลย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66" y="2337658"/>
            <a:ext cx="7755076" cy="6471964"/>
          </a:xfrm>
          <a:custGeom>
            <a:avLst/>
            <a:gdLst/>
            <a:ahLst/>
            <a:cxnLst/>
            <a:rect r="r" b="b" t="t" l="l"/>
            <a:pathLst>
              <a:path h="6471964" w="7755076">
                <a:moveTo>
                  <a:pt x="0" y="0"/>
                </a:moveTo>
                <a:lnTo>
                  <a:pt x="7755077" y="0"/>
                </a:lnTo>
                <a:lnTo>
                  <a:pt x="7755077" y="6471964"/>
                </a:lnTo>
                <a:lnTo>
                  <a:pt x="0" y="6471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328129" y="1200798"/>
            <a:ext cx="9731271" cy="7608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ราศีสิงห์</a:t>
            </a: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ผู้ที่เกิดวันที่ 17 ส.ค.- 16 ก.ย.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อารมณ์จะหงุดหงิดงุ่นง่านอยู่พอสมควร อย่าคิดอะไรปุ๊บทำปั๊บเด็ดขาดจะมีปัญหา ระวังอุบัติเหตุด้วย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งานจะมีการเปลี่ยนแปลงไปในทางที่ดีขึ้น งานสน</a:t>
            </a: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ุกมีความก้าวหน้า มีการเลื่อนขั้นปรับตำแหน่ง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ก็ไม่ถึ</a:t>
            </a: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งกับไม่มีแต่ก็ยังไม่ได้ดั่งใจเท่าไหร่ ช่วงปลายเดือน จะมีเรื่องจ่ายหยุมๆ หยิมๆ ค่อนข้างเยอะ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คนมีคู่แล้ว บางวันก็รักกันจะเป็นจะตาย บางวันก็เกลียดกันหน้าไม่อยากจะมอง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ระวังเจอจู่โจมเข้าประชิดตัว ระวังวันไนท์แสตนด์จะสร้างความผูกมัดแบบไม่รู้เนื้อตัว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99" r="0" b="-800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656" y="799452"/>
            <a:ext cx="808246" cy="458496"/>
          </a:xfrm>
          <a:custGeom>
            <a:avLst/>
            <a:gdLst/>
            <a:ahLst/>
            <a:cxnLst/>
            <a:rect r="r" b="b" t="t" l="l"/>
            <a:pathLst>
              <a:path h="458496" w="808246">
                <a:moveTo>
                  <a:pt x="0" y="0"/>
                </a:moveTo>
                <a:lnTo>
                  <a:pt x="808246" y="0"/>
                </a:lnTo>
                <a:lnTo>
                  <a:pt x="808246" y="458496"/>
                </a:lnTo>
                <a:lnTo>
                  <a:pt x="0" y="4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08894" y="998515"/>
            <a:ext cx="1574283" cy="60369"/>
            <a:chOff x="0" y="0"/>
            <a:chExt cx="414626" cy="15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4626" cy="15900"/>
            </a:xfrm>
            <a:custGeom>
              <a:avLst/>
              <a:gdLst/>
              <a:ahLst/>
              <a:cxnLst/>
              <a:rect r="r" b="b" t="t" l="l"/>
              <a:pathLst>
                <a:path h="15900" w="414626">
                  <a:moveTo>
                    <a:pt x="7950" y="0"/>
                  </a:moveTo>
                  <a:lnTo>
                    <a:pt x="406676" y="0"/>
                  </a:lnTo>
                  <a:cubicBezTo>
                    <a:pt x="408785" y="0"/>
                    <a:pt x="410807" y="838"/>
                    <a:pt x="412298" y="2328"/>
                  </a:cubicBezTo>
                  <a:cubicBezTo>
                    <a:pt x="413788" y="3819"/>
                    <a:pt x="414626" y="5841"/>
                    <a:pt x="414626" y="7950"/>
                  </a:cubicBezTo>
                  <a:lnTo>
                    <a:pt x="414626" y="7950"/>
                  </a:lnTo>
                  <a:cubicBezTo>
                    <a:pt x="414626" y="10058"/>
                    <a:pt x="413788" y="12080"/>
                    <a:pt x="412298" y="13571"/>
                  </a:cubicBezTo>
                  <a:cubicBezTo>
                    <a:pt x="410807" y="15062"/>
                    <a:pt x="408785" y="15900"/>
                    <a:pt x="406676" y="15900"/>
                  </a:cubicBezTo>
                  <a:lnTo>
                    <a:pt x="7950" y="15900"/>
                  </a:lnTo>
                  <a:cubicBezTo>
                    <a:pt x="5841" y="15900"/>
                    <a:pt x="3819" y="15062"/>
                    <a:pt x="2328" y="13571"/>
                  </a:cubicBezTo>
                  <a:cubicBezTo>
                    <a:pt x="838" y="12080"/>
                    <a:pt x="0" y="10058"/>
                    <a:pt x="0" y="7950"/>
                  </a:cubicBezTo>
                  <a:lnTo>
                    <a:pt x="0" y="7950"/>
                  </a:lnTo>
                  <a:cubicBezTo>
                    <a:pt x="0" y="5841"/>
                    <a:pt x="838" y="3819"/>
                    <a:pt x="2328" y="2328"/>
                  </a:cubicBezTo>
                  <a:cubicBezTo>
                    <a:pt x="3819" y="838"/>
                    <a:pt x="5841" y="0"/>
                    <a:pt x="7950" y="0"/>
                  </a:cubicBezTo>
                  <a:close/>
                </a:path>
              </a:pathLst>
            </a:custGeom>
            <a:solidFill>
              <a:srgbClr val="00578F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14626" cy="635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1042240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28129" y="9507719"/>
            <a:ext cx="12098291" cy="901873"/>
          </a:xfrm>
          <a:custGeom>
            <a:avLst/>
            <a:gdLst/>
            <a:ahLst/>
            <a:cxnLst/>
            <a:rect r="r" b="b" t="t" l="l"/>
            <a:pathLst>
              <a:path h="901873" w="12098291">
                <a:moveTo>
                  <a:pt x="0" y="0"/>
                </a:moveTo>
                <a:lnTo>
                  <a:pt x="12098291" y="0"/>
                </a:lnTo>
                <a:lnTo>
                  <a:pt x="12098291" y="901872"/>
                </a:lnTo>
                <a:lnTo>
                  <a:pt x="0" y="901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1966" y="1480397"/>
            <a:ext cx="6291293" cy="7621611"/>
          </a:xfrm>
          <a:custGeom>
            <a:avLst/>
            <a:gdLst/>
            <a:ahLst/>
            <a:cxnLst/>
            <a:rect r="r" b="b" t="t" l="l"/>
            <a:pathLst>
              <a:path h="7621611" w="6291293">
                <a:moveTo>
                  <a:pt x="0" y="0"/>
                </a:moveTo>
                <a:lnTo>
                  <a:pt x="6291293" y="0"/>
                </a:lnTo>
                <a:lnTo>
                  <a:pt x="6291293" y="7621610"/>
                </a:lnTo>
                <a:lnTo>
                  <a:pt x="0" y="7621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53524" y="1786763"/>
            <a:ext cx="9839027" cy="6656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ราศีกันย์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ผู</a:t>
            </a: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้ที่เกิดวันที่ 17 ก.ย.- 16 ต.ค.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ความจึ้งคือเรื่องราวเกี่ยวกับการเงิน เรื่องงานเรื่องเงินนี่ไม่น่าห่วงอะไร 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แต่ยังต้องพึงระวังในเรื่องความรัก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การงาน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ยังดีงามพระรามแปด มีเกณฑ์เลื่อนขั้นปรับตำแหน่ง ใครหางานใหม่อยู่คือได้ ผู้ใหญ่ซัพพอร์ต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การเงิน 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มันดี มันปังสุด อาจได้เงินได้ทรัพย์สินจุกๆ จากผู้ใหญ่และตัวเองก็มีพาวเวอร์ในการหาเงินเข้ากระเป๋าฉ่ำ</a:t>
            </a:r>
          </a:p>
          <a:p>
            <a:pPr algn="ctr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ความรัก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คนมีคู่เอาดีก็ไม่ได้มีปัญหาอะไรเยอะ แค่เวลาที่มีให้กันมันน้อยลง มีความห่างๆ</a:t>
            </a:r>
          </a:p>
          <a:p>
            <a:pPr algn="l">
              <a:lnSpc>
                <a:spcPts val="3766"/>
              </a:lnSpc>
              <a:spcBef>
                <a:spcPct val="0"/>
              </a:spcBef>
            </a:pPr>
            <a:r>
              <a:rPr lang="en-US" sz="2690" spc="-53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คนโสด มันก็มีคนเข้ามาแหละ แต่มาแล้วก็ไป ยังไม่เจอของจริง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DAGrObZoPpg</dc:identifier>
  <dcterms:modified xsi:type="dcterms:W3CDTF">2011-08-01T06:04:30Z</dcterms:modified>
  <cp:revision>1</cp:revision>
  <dc:title>Solving immediate problems with Fishbone Diagram</dc:title>
</cp:coreProperties>
</file>