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40" r:id="rId4"/>
    <p:sldId id="327" r:id="rId5"/>
    <p:sldId id="322" r:id="rId6"/>
    <p:sldId id="330" r:id="rId7"/>
    <p:sldId id="328" r:id="rId8"/>
    <p:sldId id="321" r:id="rId9"/>
    <p:sldId id="331" r:id="rId10"/>
    <p:sldId id="341" r:id="rId11"/>
    <p:sldId id="329" r:id="rId12"/>
    <p:sldId id="306" r:id="rId13"/>
    <p:sldId id="311" r:id="rId14"/>
    <p:sldId id="310" r:id="rId15"/>
    <p:sldId id="333" r:id="rId16"/>
    <p:sldId id="335" r:id="rId17"/>
    <p:sldId id="336" r:id="rId18"/>
    <p:sldId id="337" r:id="rId19"/>
    <p:sldId id="314" r:id="rId20"/>
    <p:sldId id="325" r:id="rId21"/>
    <p:sldId id="339" r:id="rId22"/>
    <p:sldId id="338" r:id="rId23"/>
  </p:sldIdLst>
  <p:sldSz cx="12192000" cy="6858000"/>
  <p:notesSz cx="6858000" cy="9144000"/>
  <p:embeddedFontLst>
    <p:embeddedFont>
      <p:font typeface="Prompt" panose="00000500000000000000" pitchFamily="2" charset="-34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83C"/>
    <a:srgbClr val="FFFFFF"/>
    <a:srgbClr val="EBE7D0"/>
    <a:srgbClr val="0E3D52"/>
    <a:srgbClr val="EAE8E9"/>
    <a:srgbClr val="CBA067"/>
    <a:srgbClr val="E2CBAB"/>
    <a:srgbClr val="EADCC7"/>
    <a:srgbClr val="0C0014"/>
    <a:srgbClr val="AE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0E4B-C452-458A-9C60-16595BEC412F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31659-F972-4438-8D97-1EA74EB7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E4BA-B453-19B9-0D01-F4B921041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07A2-06C4-BA81-5268-E690A6473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C745-761D-64DB-5EAF-08CDD7EA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D0DA0-6BFE-5BE4-4B1E-5417A73B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C18C6-2963-5040-EB52-989520B3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C0A8C-1AEB-1480-4B2C-0954683B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E730C-4FE4-C1CC-B791-AE2679C2A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4A4D3-1432-AB62-620F-0A00479C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0DF79-3E9B-33DA-4160-B9366072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7F50F-E9AC-3B79-23F4-5CA07348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5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65E71-D5C7-6F55-A06E-0DA175E91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D3BE4-C881-D224-CD78-8E3DF0AE0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E163-5AC2-8BFD-395E-149CDD9D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D2067-4933-DFCD-4329-0E478523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2D447-E11E-766E-81C9-A02596E6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D319-9319-5BF7-20BB-8C0C151F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5BAF-6968-983C-5B1F-A01475FA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5B72-1C0A-7BCB-2BFF-ECBCCF56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6251-D410-EBEA-FB6B-774C4A4A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AB5B3-16E1-9E74-FA9D-B8E48FAF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6F97-9DF3-7084-A7C6-D7607D18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EAEF-73D1-C9DB-B6B5-BC1DBAE6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D52E-98CF-4C33-F57E-A6E6039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B98E-0542-E08A-D184-92B7BBA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20B52-CF06-FCE5-E6AA-A2C8108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2A01-0244-2DDF-7D7D-4B03A6C3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5C4B-0B61-198C-4F8B-D4A0E62B8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B4F0C-6572-1D65-6C65-8D9F68F34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6A0E6-ACDC-6F4B-2CD2-42D6FC14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F244F-EAFF-1D7C-DA62-E659431F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84075-6CE6-2969-471A-FA6E6355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389A-FCF5-C535-E28B-3D1FD38A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54FA3-32D6-4CCE-26AD-7B55A701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AEE9C-EC8F-888A-D8FF-BBD40129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C161F1-E0E2-B752-76C8-0BB82EF78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799FF-B91F-9C9C-4AB2-B9F6E0C9D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76AE1-1D55-2DE9-60F6-3D965043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29BA7-8F62-2410-27E2-D607C3A6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EF0D0-C2EB-5CCD-F5A0-3F36B7C3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1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A7E8-3DB8-7ED3-D3E0-3CC0E72A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BFC75-5D4D-D9A0-8267-09133E1C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D382-C107-35D4-DF03-8A7A3BDC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93C48-2463-1F94-97BF-74F29AFF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78382-29CB-A923-F52E-7411B43E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0A5B8-F299-CD13-6DE6-67B60C71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F18DD-C747-D671-00E3-BB0CE0AC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43F7-0CCD-C561-4F99-9978EAD2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4A86-6DE0-362D-5029-6861FA9B4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A2B9F-0893-9E07-128C-433B9DB9F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0CB94-4D46-163F-64D8-E0786A7F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6870-EF88-753A-FA57-513036A1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1CA6D-402B-7F4B-0635-0712C073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87D-6686-50C9-C044-C23319E9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1887D-AAC3-B404-EDC4-EBDC2E00F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39492-94B6-A0D8-4576-EA72BF19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ADC4-A899-CBB6-BC3D-8BBEFCAA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A4054-1080-7533-C372-02845F09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70DD7-FAB6-586F-C103-8CE0025F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05908-58F6-CDE1-F5DE-61410848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1FE27-7FE7-DBDA-F98C-B48D41510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FCA0-7A60-1E08-F53B-7E7B835F3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55CAB2-F6E5-442E-96B6-DD0C88B295A9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4FA5-FB59-E6FD-90EB-280CA7EDE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6FF4-BB57-A3D0-B93F-C6388983D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84A9A-8F27-4AE1-9662-A64A13838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inner.com/post/know-basic-human-emotion-from-emotion-whee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wearing headphones&#10;&#10;AI-generated content may be incorrect.">
            <a:extLst>
              <a:ext uri="{FF2B5EF4-FFF2-40B4-BE49-F238E27FC236}">
                <a16:creationId xmlns:a16="http://schemas.microsoft.com/office/drawing/2014/main" id="{E0569121-B0B7-EC48-094F-16A76265B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6595" b="768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D1156-5131-03EF-3859-14D7CE893136}"/>
              </a:ext>
            </a:extLst>
          </p:cNvPr>
          <p:cNvSpPr txBox="1"/>
          <p:nvPr/>
        </p:nvSpPr>
        <p:spPr>
          <a:xfrm>
            <a:off x="477981" y="1122363"/>
            <a:ext cx="893584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COMMUNICATION SKILS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FOR TELESALES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logo with circles and dots&#10;&#10;AI-generated content may be incorrect.">
            <a:extLst>
              <a:ext uri="{FF2B5EF4-FFF2-40B4-BE49-F238E27FC236}">
                <a16:creationId xmlns:a16="http://schemas.microsoft.com/office/drawing/2014/main" id="{B526DF77-B9BE-8ACA-EF32-5778F74D9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6" y="124243"/>
            <a:ext cx="887795" cy="6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28FA73-D190-2DCB-04B2-F9A1A83501B4}"/>
              </a:ext>
            </a:extLst>
          </p:cNvPr>
          <p:cNvSpPr txBox="1"/>
          <p:nvPr/>
        </p:nvSpPr>
        <p:spPr>
          <a:xfrm>
            <a:off x="5196824" y="3004677"/>
            <a:ext cx="1798351" cy="84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การพูด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933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33922-D7B2-1E61-8B4C-34EB2968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52572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4A118-9345-D162-F503-50AC70EAD67B}"/>
              </a:ext>
            </a:extLst>
          </p:cNvPr>
          <p:cNvSpPr txBox="1"/>
          <p:nvPr/>
        </p:nvSpPr>
        <p:spPr>
          <a:xfrm>
            <a:off x="6224772" y="1760297"/>
            <a:ext cx="6470148" cy="848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การพูด</a:t>
            </a:r>
            <a:r>
              <a:rPr lang="th-TH" sz="3200" b="1" dirty="0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th-TH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56A24-D7B1-D4F5-89BC-DE67E39DA174}"/>
              </a:ext>
            </a:extLst>
          </p:cNvPr>
          <p:cNvSpPr txBox="1"/>
          <p:nvPr/>
        </p:nvSpPr>
        <p:spPr>
          <a:xfrm>
            <a:off x="5843772" y="2456541"/>
            <a:ext cx="8676567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h-TH" altLang="en-US" sz="20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มีจุดมุ่งหมายในการพูดที่ชัดเจน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รู้จักปรับวิธีพูดให้เหมาะกับสถานการณ์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ใช้ภาษาชัดเจน กระชับและเข้าใจง่าย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มีมารยาทในการพูด เช่น ไม่พูดแทรก ไม่พูดเสียดสี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เปิดใจรับฟังความคิดเห็นของผู้ฟัง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034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17E316-8C5E-FF50-99BE-73F0C1E0E685}"/>
              </a:ext>
            </a:extLst>
          </p:cNvPr>
          <p:cNvSpPr txBox="1"/>
          <p:nvPr/>
        </p:nvSpPr>
        <p:spPr>
          <a:xfrm>
            <a:off x="2068460" y="540983"/>
            <a:ext cx="7776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องค์ประกอบการสื่อสารด้วยการพูด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8E6442-5231-D1D3-795F-F258DB9DF428}"/>
              </a:ext>
            </a:extLst>
          </p:cNvPr>
          <p:cNvSpPr txBox="1"/>
          <p:nvPr/>
        </p:nvSpPr>
        <p:spPr>
          <a:xfrm>
            <a:off x="2907275" y="321402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3CC512-D9C9-7D41-2B3B-5547776BD366}"/>
              </a:ext>
            </a:extLst>
          </p:cNvPr>
          <p:cNvSpPr txBox="1"/>
          <p:nvPr/>
        </p:nvSpPr>
        <p:spPr>
          <a:xfrm>
            <a:off x="7105035" y="1632693"/>
            <a:ext cx="6098458" cy="4300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ผู้ส่งสาร :</a:t>
            </a:r>
            <a:r>
              <a:rPr lang="en-US" sz="18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บุคคลที่ส่งสาร (ผู้พูด)</a:t>
            </a:r>
            <a:endParaRPr lang="en-US" sz="180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endParaRPr lang="en-US" sz="1800" b="0" i="0" dirty="0"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ผู้รับสาร :</a:t>
            </a: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 บุคคลที่รับสาร (ผู้ฟัง) </a:t>
            </a: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endParaRPr lang="th-TH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สาร : </a:t>
            </a: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ข้อมูลที่ผู้ส่งสารต้องการสื่อ</a:t>
            </a: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endParaRPr lang="th-TH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ช่องทาง :</a:t>
            </a: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 ช่องทางที่ใช้ในการส่งสาร</a:t>
            </a: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  (เช่น</a:t>
            </a:r>
            <a:r>
              <a:rPr lang="en-US" sz="18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การพูดด้วยเสียง) </a:t>
            </a: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การตอบสนอง : </a:t>
            </a: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การตอบสนองของ</a:t>
            </a:r>
          </a:p>
          <a:p>
            <a:pPr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ผู้รับสารต่อสารที่ได้รับ </a:t>
            </a:r>
          </a:p>
        </p:txBody>
      </p:sp>
      <p:pic>
        <p:nvPicPr>
          <p:cNvPr id="9" name="Picture 2" descr="ตัวแทนคอลเซ็นเตอร์พูดคุยสวมชุดหูฟังและช่วยเหลือผู้คนทางออนไลน์ด้วยคอมพิวเตอร์เดสก์ท็อ� ภาพสต็อก">
            <a:extLst>
              <a:ext uri="{FF2B5EF4-FFF2-40B4-BE49-F238E27FC236}">
                <a16:creationId xmlns:a16="http://schemas.microsoft.com/office/drawing/2014/main" id="{BF57058D-90F7-ACDC-BB65-A8D71BB5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0" y="1712408"/>
            <a:ext cx="5539534" cy="3741894"/>
          </a:xfrm>
          <a:prstGeom prst="rect">
            <a:avLst/>
          </a:prstGeom>
          <a:solidFill>
            <a:srgbClr val="FFFFFF">
              <a:alpha val="33000"/>
            </a:srgbClr>
          </a:solidFill>
          <a:effectLst>
            <a:glow rad="228600">
              <a:srgbClr val="FFFFFF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27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ข้อเสนอแนะและการแชร์ความคิดเห็นเพื่อปรับปรุง รับฟังความคิดเห็นของทีมเพื่อปรับปรุงประสิ - การสื่อสาร 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18AA7826-E40F-20AB-03A5-3EFD1C04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>
            <a:fillRect/>
          </a:stretch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FB9611-5DED-75FB-67EA-36586827D5BE}"/>
              </a:ext>
            </a:extLst>
          </p:cNvPr>
          <p:cNvSpPr txBox="1"/>
          <p:nvPr/>
        </p:nvSpPr>
        <p:spPr>
          <a:xfrm>
            <a:off x="5090162" y="1252579"/>
            <a:ext cx="811579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หัวใจสำคัญของผู้พูด</a:t>
            </a:r>
          </a:p>
          <a:p>
            <a:endParaRPr lang="en-US" sz="54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2DE7D-EB51-8CA1-A21C-D9202F29E79A}"/>
              </a:ext>
            </a:extLst>
          </p:cNvPr>
          <p:cNvSpPr txBox="1"/>
          <p:nvPr/>
        </p:nvSpPr>
        <p:spPr>
          <a:xfrm>
            <a:off x="5090162" y="2068381"/>
            <a:ext cx="66957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มีจุดมุ่งหมายชัดเจน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ผู้พูดต้องรู้ว่าพูดไปเพื่ออะไร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เพื่อให้ข้อมูล? โน้มน้าวใจ?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หรือสร้างแรงบันดาลใจ?</a:t>
            </a:r>
          </a:p>
          <a:p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สื่อสารอย่างมีประสิทธิภาพ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ใช้น้ำเสียงชัดเจน มีจังหวะขึ้น-ลง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เลือกถ้อยคำเข้าใจง่าย</a:t>
            </a:r>
          </a:p>
          <a:p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ใส่ใจผู้ฟัง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เข้าใจผู้ฟังว่ามีพื้นฐาน ความสนใจ หรือปัญหาอะไร</a:t>
            </a:r>
          </a:p>
          <a:p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ความจริงใจ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ผู้ฟังจะสัมผัสได้ และเชื่อใจในสิ่งที่เรานำเสนอ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09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AF04B-40D8-CC11-F7C2-3EAFC77F7383}"/>
              </a:ext>
            </a:extLst>
          </p:cNvPr>
          <p:cNvSpPr txBox="1"/>
          <p:nvPr/>
        </p:nvSpPr>
        <p:spPr>
          <a:xfrm>
            <a:off x="1649325" y="2913165"/>
            <a:ext cx="2397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การพูดเพื่อโน้มน้าวใจ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F5E8A-C943-018C-2065-A73FA27D0FCB}"/>
              </a:ext>
            </a:extLst>
          </p:cNvPr>
          <p:cNvSpPr txBox="1"/>
          <p:nvPr/>
        </p:nvSpPr>
        <p:spPr>
          <a:xfrm>
            <a:off x="5177840" y="2988767"/>
            <a:ext cx="60984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เพื่อชักจูงให้ผู้ฟังคล้อยตาม เปลี่ยนความคิด หรือยอมรับข้อเสนอ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5D34A-6C47-28BA-472F-CAAF62B51A72}"/>
              </a:ext>
            </a:extLst>
          </p:cNvPr>
          <p:cNvSpPr txBox="1"/>
          <p:nvPr/>
        </p:nvSpPr>
        <p:spPr>
          <a:xfrm>
            <a:off x="2769861" y="1408178"/>
            <a:ext cx="7765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ประเภทของการพูดเพื่อการสื่อสาร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748C7-1767-C36A-C21C-3B55BFF8F5DE}"/>
              </a:ext>
            </a:extLst>
          </p:cNvPr>
          <p:cNvSpPr txBox="1"/>
          <p:nvPr/>
        </p:nvSpPr>
        <p:spPr>
          <a:xfrm>
            <a:off x="1871814" y="408786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การประนีประนอม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5CA211-D069-17E0-6579-69D9EA080482}"/>
              </a:ext>
            </a:extLst>
          </p:cNvPr>
          <p:cNvSpPr txBox="1"/>
          <p:nvPr/>
        </p:nvSpPr>
        <p:spPr>
          <a:xfrm>
            <a:off x="5177840" y="4118646"/>
            <a:ext cx="6706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การพูดที่มุ่งหวังให้เกิด “ความเข้าใจร่วมกัน” และ “ลดความขัดแย้ง”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017F48-3F13-BF50-AC68-E22E94F0E85F}"/>
              </a:ext>
            </a:extLst>
          </p:cNvPr>
          <p:cNvCxnSpPr>
            <a:cxnSpLocks/>
          </p:cNvCxnSpPr>
          <p:nvPr/>
        </p:nvCxnSpPr>
        <p:spPr>
          <a:xfrm flipV="1">
            <a:off x="4572000" y="2970099"/>
            <a:ext cx="349044" cy="40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D3BC8E-E8CE-C608-25C8-3972304E601D}"/>
              </a:ext>
            </a:extLst>
          </p:cNvPr>
          <p:cNvSpPr/>
          <p:nvPr/>
        </p:nvSpPr>
        <p:spPr>
          <a:xfrm>
            <a:off x="4053719" y="2988767"/>
            <a:ext cx="1015422" cy="26295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011B9D-8AFE-3DCD-CC70-BCD025CDABF0}"/>
              </a:ext>
            </a:extLst>
          </p:cNvPr>
          <p:cNvSpPr/>
          <p:nvPr/>
        </p:nvSpPr>
        <p:spPr>
          <a:xfrm>
            <a:off x="4073628" y="4118646"/>
            <a:ext cx="995513" cy="241944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9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E0B67-72AC-7752-0401-F9684F8F6EEF}"/>
              </a:ext>
            </a:extLst>
          </p:cNvPr>
          <p:cNvSpPr txBox="1"/>
          <p:nvPr/>
        </p:nvSpPr>
        <p:spPr>
          <a:xfrm>
            <a:off x="4992984" y="643032"/>
            <a:ext cx="9525554" cy="9174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เทคนิคการพูดเพื่อการขาย</a:t>
            </a:r>
            <a:endParaRPr lang="en-US" sz="3600" b="1" dirty="0"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B8CEF82-3A42-737B-1C12-09BCB0BE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316"/>
          <a:stretch>
            <a:fillRect/>
          </a:stretch>
        </p:blipFill>
        <p:spPr bwMode="auto">
          <a:xfrm>
            <a:off x="-365553" y="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AE80D-8D7C-DBD3-DDA3-BDFAE69F1F6F}"/>
              </a:ext>
            </a:extLst>
          </p:cNvPr>
          <p:cNvSpPr txBox="1"/>
          <p:nvPr/>
        </p:nvSpPr>
        <p:spPr>
          <a:xfrm>
            <a:off x="4922041" y="1948725"/>
            <a:ext cx="697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.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เริ่มต้นด้วยการสร้างความสัมพันธ์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0152-42BD-AFA2-7C76-BC2F80AEDB66}"/>
              </a:ext>
            </a:extLst>
          </p:cNvPr>
          <p:cNvSpPr txBox="1"/>
          <p:nvPr/>
        </p:nvSpPr>
        <p:spPr>
          <a:xfrm>
            <a:off x="4922041" y="2450807"/>
            <a:ext cx="69686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2 .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ฟังให้มาก พูดให้ตรง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/>
          </a:p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3.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พูดให้เห็นประโยชน์ ไม่ใช่แค่คุณสมบัติ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/>
          </a:p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4.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ใช้ภาษาที่เข้าใจง่ายและกระชับ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/>
          </a:p>
          <a:p>
            <a:r>
              <a:rPr lang="en-US" dirty="0"/>
              <a:t>5.</a:t>
            </a:r>
            <a:r>
              <a:rPr lang="th-TH" dirty="0"/>
              <a:t>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เทคนิคการทวนความต้องการ + ปิดการขาย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/>
          </a:p>
          <a:p>
            <a:r>
              <a:rPr lang="en-US" dirty="0"/>
              <a:t>6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.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รับมือคำปฏิเสธอย่างนุ่มนวล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7.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ปิดท้ายด้วยความประทับใจ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118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8F26D9-C845-8E94-C688-4EC441D5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07718D-5CE5-0C6B-0741-CFB0A86BE8B0}"/>
              </a:ext>
            </a:extLst>
          </p:cNvPr>
          <p:cNvSpPr txBox="1"/>
          <p:nvPr/>
        </p:nvSpPr>
        <p:spPr>
          <a:xfrm>
            <a:off x="1863213" y="1961533"/>
            <a:ext cx="8150942" cy="1814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“</a:t>
            </a:r>
            <a:r>
              <a:rPr lang="en-US" sz="4400" b="1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การจัดการอารมณ์ในการสื่อสาร</a:t>
            </a:r>
            <a:r>
              <a:rPr lang="en-US" sz="44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51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45B2F9-C2E7-A884-8D91-8841A614DF41}"/>
              </a:ext>
            </a:extLst>
          </p:cNvPr>
          <p:cNvSpPr txBox="1"/>
          <p:nvPr/>
        </p:nvSpPr>
        <p:spPr>
          <a:xfrm>
            <a:off x="1189949" y="632710"/>
            <a:ext cx="8321778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3200" b="1" dirty="0"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วิธีจัดการอารมณ์ลูกค้าเมื่อลูกค้าโกรธ</a:t>
            </a:r>
            <a:endParaRPr lang="en-US" sz="1800" b="1" dirty="0"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353D6-71E9-20B7-5C6C-7F341A8B0475}"/>
              </a:ext>
            </a:extLst>
          </p:cNvPr>
          <p:cNvSpPr txBox="1"/>
          <p:nvPr/>
        </p:nvSpPr>
        <p:spPr>
          <a:xfrm>
            <a:off x="789412" y="1569221"/>
            <a:ext cx="6098458" cy="888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ฟังอย่างตั้งใจโดยไม่ขัดจังหวะ</a:t>
            </a:r>
          </a:p>
          <a:p>
            <a:pPr>
              <a:lnSpc>
                <a:spcPct val="150000"/>
              </a:lnSpc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ให้ลูกค้าระบายความรู้สึกจนจบ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DEAC5-85B4-A4FC-736C-3FFE48EDE9D3}"/>
              </a:ext>
            </a:extLst>
          </p:cNvPr>
          <p:cNvSpPr txBox="1"/>
          <p:nvPr/>
        </p:nvSpPr>
        <p:spPr>
          <a:xfrm>
            <a:off x="789412" y="282729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แสดงความเข้าใจและเห็นใจ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8ADA9-2C98-4DBC-83BA-37A8E583A2AD}"/>
              </a:ext>
            </a:extLst>
          </p:cNvPr>
          <p:cNvSpPr txBox="1"/>
          <p:nvPr/>
        </p:nvSpPr>
        <p:spPr>
          <a:xfrm>
            <a:off x="789412" y="337149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ไม่จำเป็นต้องเห็นด้วย แต่ต้อง “เข้าใจความรู้สึก”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868356-3195-8D50-4A6B-FF6646306CE8}"/>
              </a:ext>
            </a:extLst>
          </p:cNvPr>
          <p:cNvSpPr txBox="1"/>
          <p:nvPr/>
        </p:nvSpPr>
        <p:spPr>
          <a:xfrm>
            <a:off x="6352131" y="165134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อย่าตอบโต้ด้วยอารมณ์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19406-96F8-F30D-020F-6263CD1CC54E}"/>
              </a:ext>
            </a:extLst>
          </p:cNvPr>
          <p:cNvSpPr txBox="1"/>
          <p:nvPr/>
        </p:nvSpPr>
        <p:spPr>
          <a:xfrm>
            <a:off x="6352131" y="213054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หลีกเลี่ยงการโต้เถียงหรือพูดแก้ตัวทันที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309891-E31A-59B6-AD85-9504F4272450}"/>
              </a:ext>
            </a:extLst>
          </p:cNvPr>
          <p:cNvSpPr txBox="1"/>
          <p:nvPr/>
        </p:nvSpPr>
        <p:spPr>
          <a:xfrm>
            <a:off x="6352131" y="285998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ค้นหาสาเหตุที่แท้จริง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A4C26-12E8-EC89-5091-EBC061E54586}"/>
              </a:ext>
            </a:extLst>
          </p:cNvPr>
          <p:cNvSpPr txBox="1"/>
          <p:nvPr/>
        </p:nvSpPr>
        <p:spPr>
          <a:xfrm>
            <a:off x="6352131" y="332756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ถามคำถามเชิงลึกเพื่อให้เข้าใจว่าปัญหาจริงๆคืออะไร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B45F55-EDD9-8159-DB51-17C28E808DA1}"/>
              </a:ext>
            </a:extLst>
          </p:cNvPr>
          <p:cNvSpPr txBox="1"/>
          <p:nvPr/>
        </p:nvSpPr>
        <p:spPr>
          <a:xfrm>
            <a:off x="725748" y="423763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เสนอทางออกหรือแนวทางแก้ไขที่ชัดเจน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7DC37E-D7BB-C523-3D54-ADBD64922011}"/>
              </a:ext>
            </a:extLst>
          </p:cNvPr>
          <p:cNvSpPr txBox="1"/>
          <p:nvPr/>
        </p:nvSpPr>
        <p:spPr>
          <a:xfrm>
            <a:off x="725748" y="47490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เมื่อลูกค้าอารมณ์เย็นลงค่อยเสนอทางออกอย่างเป็นรูปธรรม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026" name="Picture 2" descr="ลูกค้าที่ไม่มีความสุขและผิดหวังให้คะแนนต่ําและข้อเสนอแนะเชิงลบในการสํารวจสํารวจความคิ� - อารมณ์ไม่พอใจ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8FAA787F-D0E1-B149-612C-FF2BDECC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70" y="4024957"/>
            <a:ext cx="3922698" cy="25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3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27B06-15BF-90E8-978B-4C52F28573F9}"/>
              </a:ext>
            </a:extLst>
          </p:cNvPr>
          <p:cNvSpPr txBox="1"/>
          <p:nvPr/>
        </p:nvSpPr>
        <p:spPr>
          <a:xfrm>
            <a:off x="5482698" y="-196097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วิธีการรับมือกับอารมณ์ตนเอง</a:t>
            </a:r>
            <a:endParaRPr lang="en-US" sz="3600" b="1" dirty="0"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02E3EA-9E51-627D-4751-34D0DF5FA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8316"/>
          <a:stretch>
            <a:fillRect/>
          </a:stretch>
        </p:blipFill>
        <p:spPr>
          <a:xfrm>
            <a:off x="0" y="10"/>
            <a:ext cx="4992985" cy="68579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CD31A5-F372-311A-4D88-615D1F901635}"/>
              </a:ext>
            </a:extLst>
          </p:cNvPr>
          <p:cNvSpPr txBox="1"/>
          <p:nvPr/>
        </p:nvSpPr>
        <p:spPr>
          <a:xfrm>
            <a:off x="5350236" y="1920969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รู้เท่าทันอารมณ์สังเกตตนเองว่า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“ตอนนี้เรากำลังรู้สึกอะไร?” เช่น โกรธ เครียด น้อยใจ หรือผิดหวัง 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1D682-0287-A28B-BB66-00B43710F168}"/>
              </a:ext>
            </a:extLst>
          </p:cNvPr>
          <p:cNvSpPr txBox="1"/>
          <p:nvPr/>
        </p:nvSpPr>
        <p:spPr>
          <a:xfrm>
            <a:off x="5345278" y="293141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หยุดก่อนตอบสนอง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941A7-41DF-418F-7A4B-5CED915751D9}"/>
              </a:ext>
            </a:extLst>
          </p:cNvPr>
          <p:cNvSpPr txBox="1"/>
          <p:nvPr/>
        </p:nvSpPr>
        <p:spPr>
          <a:xfrm>
            <a:off x="5395087" y="3293154"/>
            <a:ext cx="6400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เมื่อมีอารมณ์แรง เช่น โกรธ หงุดหงิด ให้ “หยุด” ไม่ตอบโต้ทันที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3FA322-D945-2FA4-5A5F-11D4320F9D3E}"/>
              </a:ext>
            </a:extLst>
          </p:cNvPr>
          <p:cNvSpPr txBox="1"/>
          <p:nvPr/>
        </p:nvSpPr>
        <p:spPr>
          <a:xfrm>
            <a:off x="5345277" y="387765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พูดกับตัวเองเชิงบวก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70E7B-2216-952B-A298-F93C8AAFFA0C}"/>
              </a:ext>
            </a:extLst>
          </p:cNvPr>
          <p:cNvSpPr txBox="1"/>
          <p:nvPr/>
        </p:nvSpPr>
        <p:spPr>
          <a:xfrm>
            <a:off x="5345278" y="423939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ใช้คำพูดกับตัวเองที่ช่วยปลอบใจและให้กำลังใจ 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B8CD9A-4AC1-0495-D63D-A9DDDDED922F}"/>
              </a:ext>
            </a:extLst>
          </p:cNvPr>
          <p:cNvSpPr txBox="1"/>
          <p:nvPr/>
        </p:nvSpPr>
        <p:spPr>
          <a:xfrm>
            <a:off x="5345278" y="4785795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เบี่ยงเบนไปทำสิ่งผ่อนคลาย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7AFCD7-66BF-6A8B-0E65-4D58399DEDD1}"/>
              </a:ext>
            </a:extLst>
          </p:cNvPr>
          <p:cNvSpPr txBox="1"/>
          <p:nvPr/>
        </p:nvSpPr>
        <p:spPr>
          <a:xfrm>
            <a:off x="5395087" y="515512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เดินเล่น ฟังเพลง ออกกำลังกาย นั่งสมาธิ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03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28EDB-E145-69C3-DE61-B28298FCDB13}"/>
              </a:ext>
            </a:extLst>
          </p:cNvPr>
          <p:cNvCxnSpPr>
            <a:cxnSpLocks/>
          </p:cNvCxnSpPr>
          <p:nvPr/>
        </p:nvCxnSpPr>
        <p:spPr>
          <a:xfrm>
            <a:off x="176463" y="2482402"/>
            <a:ext cx="39222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นักธุรกิจหญิงที่มีความมั่นใจนั่งอยู่บนเก้าอี้สํานักงานที่ทันสมัยพร้อมแสงธรรมชาติทํางา�">
            <a:extLst>
              <a:ext uri="{FF2B5EF4-FFF2-40B4-BE49-F238E27FC236}">
                <a16:creationId xmlns:a16="http://schemas.microsoft.com/office/drawing/2014/main" id="{603BBC5D-38B8-E1D2-77FC-66254B3F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39" y="1806302"/>
            <a:ext cx="5511629" cy="36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3A5460-8119-26B4-FD19-7030BB6D219A}"/>
              </a:ext>
            </a:extLst>
          </p:cNvPr>
          <p:cNvSpPr txBox="1"/>
          <p:nvPr/>
        </p:nvSpPr>
        <p:spPr>
          <a:xfrm>
            <a:off x="4992328" y="511627"/>
            <a:ext cx="6572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Empathy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521062-2D8E-0130-DDD4-4A2471C379A6}"/>
              </a:ext>
            </a:extLst>
          </p:cNvPr>
          <p:cNvSpPr txBox="1"/>
          <p:nvPr/>
        </p:nvSpPr>
        <p:spPr>
          <a:xfrm>
            <a:off x="3288890" y="5700042"/>
            <a:ext cx="7627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ความเห็นอกเห็นใจ ซึ่งอาจทำให้เราอยากเข้าใจ</a:t>
            </a:r>
            <a:r>
              <a:rPr lang="en-US" b="0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b="0" i="0" u="sng" dirty="0">
                <a:solidFill>
                  <a:srgbClr val="4B638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  <a:hlinkClick r:id="rId3"/>
              </a:rPr>
              <a:t>สภาวะอารมณ์</a:t>
            </a:r>
            <a:r>
              <a:rPr lang="th-TH" b="0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0" i="0" dirty="0">
                <a:solidFill>
                  <a:srgbClr val="00000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หรือความยากลำบากในเหตุการณ์ที่เขาต้องเผชิญ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8CB24-389F-27FE-28B0-9A69DE81ED61}"/>
              </a:ext>
            </a:extLst>
          </p:cNvPr>
          <p:cNvSpPr txBox="1"/>
          <p:nvPr/>
        </p:nvSpPr>
        <p:spPr>
          <a:xfrm>
            <a:off x="3470139" y="126668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“</a:t>
            </a:r>
            <a:r>
              <a:rPr lang="th-TH" b="1" i="0" dirty="0">
                <a:solidFill>
                  <a:schemeClr val="accent6">
                    <a:lumMod val="50000"/>
                  </a:schemeClr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ความสามารถในการเข้าใจ และเห็นอกเห็นใจผู้อื่น</a:t>
            </a:r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”</a:t>
            </a:r>
            <a:r>
              <a:rPr lang="th-TH" b="0" i="0" dirty="0">
                <a:solidFill>
                  <a:schemeClr val="accent6">
                    <a:lumMod val="50000"/>
                  </a:schemeClr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842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66294-F652-CCAA-C5E7-B9A487A213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0E1CC7-EFD6-DD35-B550-9DEA3A83611F}"/>
              </a:ext>
            </a:extLst>
          </p:cNvPr>
          <p:cNvSpPr txBox="1"/>
          <p:nvPr/>
        </p:nvSpPr>
        <p:spPr>
          <a:xfrm>
            <a:off x="1524000" y="2359090"/>
            <a:ext cx="9144000" cy="166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rgbClr val="FFFFFF"/>
                </a:solidFill>
                <a:effectLst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ความสำคัญของการสื่อสาร</a:t>
            </a:r>
            <a:endParaRPr lang="en-US" sz="4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5B271-3AB2-24D9-9172-86662A86FDEA}"/>
              </a:ext>
            </a:extLst>
          </p:cNvPr>
          <p:cNvSpPr txBox="1"/>
          <p:nvPr/>
        </p:nvSpPr>
        <p:spPr>
          <a:xfrm>
            <a:off x="1342103" y="4498910"/>
            <a:ext cx="9630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การสื่อสารมีบทบาทในการสร้างความเข้าใจ เชื่อมโยงความสัมพันธ์ และผลักดันให้เกิดความร่วมมือ ไม่ว่าจะในชีวิตส่วนตัว การทำงาน หรือการให้บริการลูกค้า</a:t>
            </a:r>
            <a:endParaRPr lang="en-US" sz="20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88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BD9F26A-6A13-FDFF-F74E-5668687C4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55" y="1127045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200" b="1" i="0" u="none" strike="noStrike" kern="1200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หลักการพูดประนีประนอมในสถานการณ์นี้</a:t>
            </a:r>
            <a:endParaRPr kumimoji="0" lang="en-US" altLang="en-US" sz="3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6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FEB00-42A0-B9BA-7DAD-FC64B2E90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34288"/>
              </p:ext>
            </p:extLst>
          </p:nvPr>
        </p:nvGraphicFramePr>
        <p:xfrm>
          <a:off x="2168013" y="2071818"/>
          <a:ext cx="7447934" cy="383104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378109">
                  <a:extLst>
                    <a:ext uri="{9D8B030D-6E8A-4147-A177-3AD203B41FA5}">
                      <a16:colId xmlns:a16="http://schemas.microsoft.com/office/drawing/2014/main" val="3968616707"/>
                    </a:ext>
                  </a:extLst>
                </a:gridCol>
                <a:gridCol w="4069825">
                  <a:extLst>
                    <a:ext uri="{9D8B030D-6E8A-4147-A177-3AD203B41FA5}">
                      <a16:colId xmlns:a16="http://schemas.microsoft.com/office/drawing/2014/main" val="4186734156"/>
                    </a:ext>
                  </a:extLst>
                </a:gridCol>
              </a:tblGrid>
              <a:tr h="548034">
                <a:tc>
                  <a:txBody>
                    <a:bodyPr/>
                    <a:lstStyle/>
                    <a:p>
                      <a:r>
                        <a:rPr lang="th-TH" sz="1900" b="1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ขั้นตอน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แนวทาง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268656"/>
                  </a:ext>
                </a:extLst>
              </a:tr>
              <a:tr h="540698"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ฟังให้ครบ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cap="none" spc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ให้ลูกค้าได้ระบายความรู้สึก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85802"/>
                  </a:ext>
                </a:extLst>
              </a:tr>
              <a:tr h="540698"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ขอโทษ + แสดงความเข้าใจ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ใช้คำสุภาพ สะท้อนความรู้สึก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84256"/>
                  </a:ext>
                </a:extLst>
              </a:tr>
              <a:tr h="540698"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เสนอแนวทางแก้ไข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เน้นสิ่งที่ “ทำได้” มากกว่าข้อแก้ตัว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845931"/>
                  </a:ext>
                </a:extLst>
              </a:tr>
              <a:tr h="830456"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ยืดหยุ่นและให้ทางเลือก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cap="none" spc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เพื่อให้ลูกค้ารู้สึกมีอำนาจในการตัดสินใจ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92797"/>
                  </a:ext>
                </a:extLst>
              </a:tr>
              <a:tr h="830456"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ปิดด้วยการสร้างความเชื่อมั่น</a:t>
                      </a:r>
                    </a:p>
                  </a:txBody>
                  <a:tcPr marL="163000" marR="125385" marT="125385" marB="1253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cap="none" spc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ย้ำความใส่ใจและติดตามผลอย่างจริงจัง</a:t>
                      </a:r>
                    </a:p>
                  </a:txBody>
                  <a:tcPr marL="163000" marR="125385" marT="125385" marB="125385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902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31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D90DEE-62D6-E9F1-22C3-21FBB420DE7A}"/>
              </a:ext>
            </a:extLst>
          </p:cNvPr>
          <p:cNvSpPr txBox="1"/>
          <p:nvPr/>
        </p:nvSpPr>
        <p:spPr>
          <a:xfrm>
            <a:off x="3624416" y="66472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Workshop : Roleplay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7440B-0DDA-1B50-FEDC-0A788790AE0D}"/>
              </a:ext>
            </a:extLst>
          </p:cNvPr>
          <p:cNvSpPr txBox="1"/>
          <p:nvPr/>
        </p:nvSpPr>
        <p:spPr>
          <a:xfrm>
            <a:off x="2311810" y="1572583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(รูปแบบกิจกรรม)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DEE31-323E-3F37-5C73-4A4D6CBDAB06}"/>
              </a:ext>
            </a:extLst>
          </p:cNvPr>
          <p:cNvSpPr txBox="1"/>
          <p:nvPr/>
        </p:nvSpPr>
        <p:spPr>
          <a:xfrm>
            <a:off x="4409768" y="168773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ให้ผู้เข้าอบรม จับคู่ 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2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คน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B9697-C7D0-F8C6-3583-0E97BCA56158}"/>
              </a:ext>
            </a:extLst>
          </p:cNvPr>
          <p:cNvSpPr txBox="1"/>
          <p:nvPr/>
        </p:nvSpPr>
        <p:spPr>
          <a:xfrm>
            <a:off x="2574823" y="2433749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 คนที่ 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1    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พนักงาน </a:t>
            </a:r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Telesales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คนที่ 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2    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 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“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บทบาทจำลอง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”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7761CE-5A8B-83E0-EDA4-7AFF2DBE5D45}"/>
              </a:ext>
            </a:extLst>
          </p:cNvPr>
          <p:cNvSpPr txBox="1"/>
          <p:nvPr/>
        </p:nvSpPr>
        <p:spPr>
          <a:xfrm>
            <a:off x="2574823" y="3733758"/>
            <a:ext cx="66367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(แนวทางการโลเพย์ )</a:t>
            </a:r>
          </a:p>
          <a:p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>
              <a:buAutoNum type="arabicPeriod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เริ่มต้นบทสนทนา</a:t>
            </a:r>
          </a:p>
          <a:p>
            <a:pPr marL="342900" indent="-342900">
              <a:buAutoNum type="arabicPeriod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ฟังและจับประเด็นจากลูกค้า</a:t>
            </a:r>
          </a:p>
          <a:p>
            <a:pPr marL="342900" indent="-342900">
              <a:buAutoNum type="arabicPeriod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สื่อสารอย่างกระชับและชัดเจน</a:t>
            </a:r>
          </a:p>
          <a:p>
            <a:pPr marL="342900" indent="-342900">
              <a:buAutoNum type="arabicPeriod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สรุปและเสนอทางเลือก</a:t>
            </a:r>
          </a:p>
        </p:txBody>
      </p:sp>
      <p:pic>
        <p:nvPicPr>
          <p:cNvPr id="1026" name="Picture 2" descr="รอยยิ้ม, อารมณ์, ลูก, สนุก, น่ารัก, ยิ้ม">
            <a:extLst>
              <a:ext uri="{FF2B5EF4-FFF2-40B4-BE49-F238E27FC236}">
                <a16:creationId xmlns:a16="http://schemas.microsoft.com/office/drawing/2014/main" id="{8D57F85E-5FE6-680D-ECAE-CE0EBB3A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19" y="2357327"/>
            <a:ext cx="5410206" cy="26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27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CD38A-16BD-9B28-190B-275EBC3635E9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แบบประเมิน</a:t>
            </a:r>
            <a:endParaRPr lang="en-US" sz="3600" b="1" kern="1200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B7556D0-6065-3030-6E22-2A3BDFEED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7C251E-9A95-3EA0-590F-63BE7739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097" y="2781388"/>
            <a:ext cx="6341806" cy="647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     </a:t>
            </a:r>
            <a:r>
              <a:rPr lang="en-US" sz="4800" b="1" dirty="0" err="1">
                <a:latin typeface="Prompt" panose="00000500000000000000" pitchFamily="2" charset="-34"/>
                <a:cs typeface="Prompt" panose="00000500000000000000" pitchFamily="2" charset="-34"/>
              </a:rPr>
              <a:t>กา</a:t>
            </a:r>
            <a:r>
              <a:rPr lang="th-TH" sz="4800" b="1" dirty="0">
                <a:latin typeface="Prompt" panose="00000500000000000000" pitchFamily="2" charset="-34"/>
                <a:cs typeface="Prompt" panose="00000500000000000000" pitchFamily="2" charset="-34"/>
              </a:rPr>
              <a:t>ร</a:t>
            </a:r>
            <a:r>
              <a:rPr lang="en-US" sz="4800" b="1" dirty="0" err="1">
                <a:latin typeface="Prompt" panose="00000500000000000000" pitchFamily="2" charset="-34"/>
                <a:cs typeface="Prompt" panose="00000500000000000000" pitchFamily="2" charset="-34"/>
              </a:rPr>
              <a:t>ฟัง</a:t>
            </a:r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 (Listening)        </a:t>
            </a:r>
            <a:endParaRPr lang="en-US" sz="4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560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earing headphones pointing up&#10;&#10;AI-generated content may be incorrect.">
            <a:extLst>
              <a:ext uri="{FF2B5EF4-FFF2-40B4-BE49-F238E27FC236}">
                <a16:creationId xmlns:a16="http://schemas.microsoft.com/office/drawing/2014/main" id="{D3F51847-3C81-BF5B-1ABA-2D703D22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b="15730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B92D7-884E-F3B0-9632-23872470365F}"/>
              </a:ext>
            </a:extLst>
          </p:cNvPr>
          <p:cNvSpPr txBox="1"/>
          <p:nvPr/>
        </p:nvSpPr>
        <p:spPr>
          <a:xfrm>
            <a:off x="602205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rgbClr val="FFFF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องค์ประกอบของการสื่อสารด้วยการฟัง</a:t>
            </a:r>
            <a:endParaRPr lang="en-US" sz="3600" dirty="0">
              <a:solidFill>
                <a:srgbClr val="FFFFF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E1C04-2278-9510-1582-4C23A4064EDC}"/>
              </a:ext>
            </a:extLst>
          </p:cNvPr>
          <p:cNvSpPr txBox="1"/>
          <p:nvPr/>
        </p:nvSpPr>
        <p:spPr>
          <a:xfrm>
            <a:off x="602185" y="2111784"/>
            <a:ext cx="6201696" cy="2349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การได้ยิน (</a:t>
            </a:r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Hearing)</a:t>
            </a:r>
            <a:endParaRPr lang="th-TH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การตั้งใจฟัง (</a:t>
            </a:r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Concentration)</a:t>
            </a:r>
            <a:endParaRPr lang="th-TH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การทำความเข้าใจ (</a:t>
            </a:r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Comprehension)</a:t>
            </a:r>
            <a:endParaRPr lang="th-TH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การตีความ (</a:t>
            </a:r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Interpretation)</a:t>
            </a:r>
            <a:endParaRPr lang="th-TH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การตอบสนอง (</a:t>
            </a:r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Reaction)</a:t>
            </a:r>
            <a:endParaRPr lang="th-TH" sz="2800" b="1" dirty="0">
              <a:solidFill>
                <a:srgbClr val="FFFFF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122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9F81B2-4D18-C227-A250-23E5473D8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8F44-4F4C-1D1B-A9C1-9BC300F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66" y="642656"/>
            <a:ext cx="8025581" cy="1325563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ทักษะการฟังที่ดี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78C4-30EA-EE8B-4A30-79E49698F8B3}"/>
              </a:ext>
            </a:extLst>
          </p:cNvPr>
          <p:cNvSpPr txBox="1"/>
          <p:nvPr/>
        </p:nvSpPr>
        <p:spPr>
          <a:xfrm>
            <a:off x="859093" y="2179326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ตั้งใจฟัง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ผู้ฟังที่ดีจะต้องจดจ่ออยู่กับการฟังและไม่วอกแวก 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B78C8-6BF7-2F37-99EF-5EAA0DF1CA7A}"/>
              </a:ext>
            </a:extLst>
          </p:cNvPr>
          <p:cNvSpPr txBox="1"/>
          <p:nvPr/>
        </p:nvSpPr>
        <p:spPr>
          <a:xfrm>
            <a:off x="6189406" y="3287627"/>
            <a:ext cx="6098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จดจำเนื้อหาสำคัญ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จดจำสิ่งที่สำคัญเพื่อใช้ในการพูดตอบ </a:t>
            </a: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6B009-9C34-3CC8-1EC3-EF1BCA810705}"/>
              </a:ext>
            </a:extLst>
          </p:cNvPr>
          <p:cNvSpPr txBox="1"/>
          <p:nvPr/>
        </p:nvSpPr>
        <p:spPr>
          <a:xfrm>
            <a:off x="859093" y="4600329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สะท้อนความเข้าใจ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ทวนสิ่งที่ได้ยินด้วยคำของเราเอง เพื่อยืนยันว่าเข้าใจตรงกัน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39871E-41CD-70C7-DABE-824567762B1D}"/>
              </a:ext>
            </a:extLst>
          </p:cNvPr>
          <p:cNvSpPr txBox="1"/>
          <p:nvPr/>
        </p:nvSpPr>
        <p:spPr>
          <a:xfrm>
            <a:off x="6189406" y="2245377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แสดงความความเข้าอกเข้าใจ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แสดงออกด้วยน้ำเสียง และคำพูดที่เข้าใจความรู้สึกของผู้พูด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CF7343-2087-CB46-2A3A-6B7050D775BC}"/>
              </a:ext>
            </a:extLst>
          </p:cNvPr>
          <p:cNvSpPr txBox="1"/>
          <p:nvPr/>
        </p:nvSpPr>
        <p:spPr>
          <a:xfrm>
            <a:off x="859093" y="3466051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ไม่ขัดจังหวะ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ปล่อยให้ผู้พูด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พูดจนจบไม่รีบแสดงความคิดเห็นก่อน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E8DA1E-9CF6-79A4-1254-6EA88F45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13" y="3996813"/>
            <a:ext cx="3740500" cy="24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78BB95-6D2C-1DFC-1F3E-53B367B63967}"/>
              </a:ext>
            </a:extLst>
          </p:cNvPr>
          <p:cNvSpPr txBox="1"/>
          <p:nvPr/>
        </p:nvSpPr>
        <p:spPr>
          <a:xfrm>
            <a:off x="2535521" y="427577"/>
            <a:ext cx="8100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เทคนิคการฟังจับใจความ (ลูกค้า)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43320-B2A3-462F-448E-F0CD05933667}"/>
              </a:ext>
            </a:extLst>
          </p:cNvPr>
          <p:cNvSpPr txBox="1"/>
          <p:nvPr/>
        </p:nvSpPr>
        <p:spPr>
          <a:xfrm>
            <a:off x="6096000" y="4480653"/>
            <a:ext cx="59842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ฟังทั้งคำพูด และ “สิ่งที่ไม่ได้พูด”</a:t>
            </a: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อย่าฟังแค่ข้อความตรงๆสังเกตน้ำเสียง อารมณ์ ท่าทาง 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เพื่อเข้าใจสิ่งที่ลูกค้า ต้องการสื่อจริงๆ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None/>
            </a:pP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ลูกค้าพูดว่า "ราคาค่อนข้างสูงนะ" = อาจไม่ได้อยากปฏิเสธ 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แต่กำลังรอข้อเสนอเพิ่มเติม เช่น ส่วนลดหรือของแถม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581BB-1DAA-74EC-ABDB-4CFB84990C74}"/>
              </a:ext>
            </a:extLst>
          </p:cNvPr>
          <p:cNvSpPr txBox="1"/>
          <p:nvPr/>
        </p:nvSpPr>
        <p:spPr>
          <a:xfrm>
            <a:off x="1383947" y="4522041"/>
            <a:ext cx="38664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สรุปใจความสำคัญ </a:t>
            </a: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หลังจากฟัง ให้สรุปประเด็นสำคัญในใจ หรือพูดทวนกลับเพื่อยืนยันความเข้าใจ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None/>
            </a:pP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“ลูกค้ากำลังมองหาสินค้าที่คุณภาพดี แต่ราคาต้องเหมาะสม ใช่ไหมครับ?”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BF39CF-579A-447C-EAF0-8EC46444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870" y="1225136"/>
            <a:ext cx="4542503" cy="30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401C5-AAA6-8A91-E67B-82E88627CE67}"/>
              </a:ext>
            </a:extLst>
          </p:cNvPr>
          <p:cNvSpPr txBox="1"/>
          <p:nvPr/>
        </p:nvSpPr>
        <p:spPr>
          <a:xfrm>
            <a:off x="6949565" y="4380323"/>
            <a:ext cx="5060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ถามย้ำเพื่อความชัดเจน</a:t>
            </a:r>
          </a:p>
          <a:p>
            <a:pPr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ใช้คำถามปลายเปิด/ปลายปิด เพื่อเจาะข้อมูลที่ยัง</a:t>
            </a: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ไม่ชัด</a:t>
            </a: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  <a:p>
            <a:pPr>
              <a:buNone/>
            </a:pP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“ที่คุณกังวลเรื่องการจัดส่ง หมายถึง กังวลว่าจะล่าช้าใช่ไหมครับ?”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4A1AD-CE2E-0069-1647-DCE6A204CEAE}"/>
              </a:ext>
            </a:extLst>
          </p:cNvPr>
          <p:cNvSpPr txBox="1"/>
          <p:nvPr/>
        </p:nvSpPr>
        <p:spPr>
          <a:xfrm>
            <a:off x="676584" y="4518822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แสดงความเข้าใจ และให้ความมั่นใจ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เมื่อลูกค้าพูดจบ อย่าลืมแสดงความเข้าใจ</a:t>
            </a:r>
            <a:b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</a:b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“เข้าใจเลยค่ะ ว่าคุณอยากได้ของเร็วเพราะจะใช้ในงานสำคัญ”</a:t>
            </a:r>
          </a:p>
          <a:p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จากนั้นจึงค่อยเสนอแนวทาง/ทางออกที่เหมาะสม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19DF10-F637-4AF1-5CDE-5CE0BF90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04" y="224913"/>
            <a:ext cx="5502991" cy="36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1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B7968-F8B7-CED3-3ED5-296C2B97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69" r="23872" b="5921"/>
          <a:stretch>
            <a:fillRect/>
          </a:stretch>
        </p:blipFill>
        <p:spPr>
          <a:xfrm>
            <a:off x="3524287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056F4-A1B2-EE0D-25F4-42A184BF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1569940"/>
            <a:ext cx="6341806" cy="647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     </a:t>
            </a:r>
            <a:r>
              <a:rPr lang="en-US" sz="4800" b="1" dirty="0" err="1">
                <a:latin typeface="Prompt" panose="00000500000000000000" pitchFamily="2" charset="-34"/>
                <a:cs typeface="Prompt" panose="00000500000000000000" pitchFamily="2" charset="-34"/>
              </a:rPr>
              <a:t>กา</a:t>
            </a:r>
            <a:r>
              <a:rPr lang="th-TH" sz="4800" b="1" dirty="0">
                <a:latin typeface="Prompt" panose="00000500000000000000" pitchFamily="2" charset="-34"/>
                <a:cs typeface="Prompt" panose="00000500000000000000" pitchFamily="2" charset="-34"/>
              </a:rPr>
              <a:t>ร</a:t>
            </a:r>
            <a:r>
              <a:rPr lang="en-US" sz="4800" b="1" dirty="0" err="1">
                <a:latin typeface="Prompt" panose="00000500000000000000" pitchFamily="2" charset="-34"/>
                <a:cs typeface="Prompt" panose="00000500000000000000" pitchFamily="2" charset="-34"/>
              </a:rPr>
              <a:t>ฟัง</a:t>
            </a:r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 (Listening)        </a:t>
            </a:r>
            <a:endParaRPr lang="en-US" sz="4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77AA0-6EBA-AA3B-99C2-F99E987F6E13}"/>
              </a:ext>
            </a:extLst>
          </p:cNvPr>
          <p:cNvSpPr txBox="1"/>
          <p:nvPr/>
        </p:nvSpPr>
        <p:spPr>
          <a:xfrm>
            <a:off x="1185117" y="2471484"/>
            <a:ext cx="7187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. ให้ความสนใจ</a:t>
            </a:r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2.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 หลีกเลี่ยงสิ่งรบกวน </a:t>
            </a:r>
          </a:p>
          <a:p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3.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 ไม่ตัดสินถูก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-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ผิด</a:t>
            </a:r>
          </a:p>
          <a:p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4.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ถามคำถามเพื่อความเข้าใจ</a:t>
            </a:r>
          </a:p>
          <a:p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5.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เข้าใจความรู้สึกของผู้พูด</a:t>
            </a:r>
          </a:p>
          <a:p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6.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ตอบสนองอย่างเหมาะสม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5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นักธุรกิจหญิงร่าเริงกับแว่นตาวางตัวด้วยมือของเธอภายใต้ใบหน้าของเธอแสดงรอยยิ้มของเธอใน� - รอยยิ้ม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C37435E9-23C2-31CE-17CF-2B59BAE6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" b="9092"/>
          <a:stretch>
            <a:fillRect/>
          </a:stretch>
        </p:blipFill>
        <p:spPr bwMode="auto">
          <a:xfrm>
            <a:off x="0" y="-31383"/>
            <a:ext cx="97413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B3D9D-5303-2695-F924-C0923B4E6F49}"/>
              </a:ext>
            </a:extLst>
          </p:cNvPr>
          <p:cNvSpPr txBox="1"/>
          <p:nvPr/>
        </p:nvSpPr>
        <p:spPr>
          <a:xfrm>
            <a:off x="6684315" y="1531936"/>
            <a:ext cx="5969802" cy="455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ประโยชน์จากการสื่อสารด้วยการฟัง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97541-3F2A-FC75-3DA8-96296EA267ED}"/>
              </a:ext>
            </a:extLst>
          </p:cNvPr>
          <p:cNvSpPr txBox="1"/>
          <p:nvPr/>
        </p:nvSpPr>
        <p:spPr>
          <a:xfrm>
            <a:off x="6685788" y="2295050"/>
            <a:ext cx="6355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เพิ่มความเข้าใจตรงกัน</a:t>
            </a:r>
            <a:endParaRPr lang="th-TH" sz="2000" b="1" dirty="0">
              <a:solidFill>
                <a:schemeClr val="tx1">
                  <a:lumMod val="95000"/>
                  <a:lumOff val="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F1639-8DBA-A2DC-5F5A-29C691E13F06}"/>
              </a:ext>
            </a:extLst>
          </p:cNvPr>
          <p:cNvSpPr txBox="1"/>
          <p:nvPr/>
        </p:nvSpPr>
        <p:spPr>
          <a:xfrm>
            <a:off x="6685788" y="3480133"/>
            <a:ext cx="6356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ช่วยในการแก้ไขปัญหา</a:t>
            </a:r>
            <a:endParaRPr lang="en-US" sz="20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EDC49B-7493-38A1-D95A-FE6C7496A555}"/>
              </a:ext>
            </a:extLst>
          </p:cNvPr>
          <p:cNvSpPr txBox="1"/>
          <p:nvPr/>
        </p:nvSpPr>
        <p:spPr>
          <a:xfrm>
            <a:off x="6721504" y="4028915"/>
            <a:ext cx="6356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สร้างความสัมพันธ์ที่ดี</a:t>
            </a:r>
            <a:endParaRPr lang="en-US" sz="20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7ABE9-2E65-2210-4A98-FA236BE1F152}"/>
              </a:ext>
            </a:extLst>
          </p:cNvPr>
          <p:cNvSpPr txBox="1"/>
          <p:nvPr/>
        </p:nvSpPr>
        <p:spPr>
          <a:xfrm>
            <a:off x="6684314" y="4590100"/>
            <a:ext cx="6356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แสดงความใส่ใจและเคารพผู้อื่น</a:t>
            </a:r>
            <a:endParaRPr lang="en-US" sz="20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3A6FE7-E0FB-5F65-5711-3F2A5F5FA5CE}"/>
              </a:ext>
            </a:extLst>
          </p:cNvPr>
          <p:cNvSpPr txBox="1"/>
          <p:nvPr/>
        </p:nvSpPr>
        <p:spPr>
          <a:xfrm>
            <a:off x="6685788" y="2884595"/>
            <a:ext cx="7278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พัฒนาแนวคิดและเรียนรู้สิ่งใหม่</a:t>
            </a:r>
            <a:endParaRPr lang="en-US" sz="20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272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1039</Words>
  <Application>Microsoft Office PowerPoint</Application>
  <PresentationFormat>Widescreen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Prompt</vt:lpstr>
      <vt:lpstr>Arial</vt:lpstr>
      <vt:lpstr>Aptos Display</vt:lpstr>
      <vt:lpstr>Calibri</vt:lpstr>
      <vt:lpstr>Aptos</vt:lpstr>
      <vt:lpstr>Office Theme</vt:lpstr>
      <vt:lpstr>PowerPoint Presentation</vt:lpstr>
      <vt:lpstr>PowerPoint Presentation</vt:lpstr>
      <vt:lpstr>     การฟัง (Listening)        </vt:lpstr>
      <vt:lpstr>PowerPoint Presentation</vt:lpstr>
      <vt:lpstr>ทักษะการฟังที่ดี</vt:lpstr>
      <vt:lpstr>PowerPoint Presentation</vt:lpstr>
      <vt:lpstr>PowerPoint Presentation</vt:lpstr>
      <vt:lpstr>     การฟัง (Listening)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Kullasatree Thuamkoghmo</dc:creator>
  <cp:lastModifiedBy>CPSD-04</cp:lastModifiedBy>
  <cp:revision>110</cp:revision>
  <dcterms:created xsi:type="dcterms:W3CDTF">2025-02-19T01:46:12Z</dcterms:created>
  <dcterms:modified xsi:type="dcterms:W3CDTF">2025-06-27T03:28:29Z</dcterms:modified>
</cp:coreProperties>
</file>