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0"/>
  </p:notesMasterIdLst>
  <p:sldIdLst>
    <p:sldId id="256" r:id="rId3"/>
    <p:sldId id="257" r:id="rId4"/>
    <p:sldId id="259" r:id="rId5"/>
    <p:sldId id="260" r:id="rId6"/>
    <p:sldId id="269" r:id="rId7"/>
    <p:sldId id="261" r:id="rId8"/>
    <p:sldId id="262" r:id="rId9"/>
    <p:sldId id="270" r:id="rId10"/>
    <p:sldId id="276" r:id="rId11"/>
    <p:sldId id="264" r:id="rId12"/>
    <p:sldId id="265" r:id="rId13"/>
    <p:sldId id="277" r:id="rId14"/>
    <p:sldId id="267" r:id="rId15"/>
    <p:sldId id="338" r:id="rId16"/>
    <p:sldId id="339" r:id="rId17"/>
    <p:sldId id="289" r:id="rId18"/>
    <p:sldId id="343" r:id="rId19"/>
    <p:sldId id="291" r:id="rId20"/>
    <p:sldId id="332" r:id="rId21"/>
    <p:sldId id="333" r:id="rId22"/>
    <p:sldId id="356" r:id="rId23"/>
    <p:sldId id="361" r:id="rId24"/>
    <p:sldId id="336" r:id="rId25"/>
    <p:sldId id="362" r:id="rId26"/>
    <p:sldId id="309" r:id="rId27"/>
    <p:sldId id="363" r:id="rId28"/>
    <p:sldId id="364" r:id="rId29"/>
    <p:sldId id="310" r:id="rId30"/>
    <p:sldId id="311" r:id="rId31"/>
    <p:sldId id="358" r:id="rId32"/>
    <p:sldId id="359" r:id="rId33"/>
    <p:sldId id="335" r:id="rId34"/>
    <p:sldId id="365" r:id="rId35"/>
    <p:sldId id="348" r:id="rId36"/>
    <p:sldId id="351" r:id="rId37"/>
    <p:sldId id="371" r:id="rId38"/>
    <p:sldId id="312" r:id="rId39"/>
    <p:sldId id="373" r:id="rId40"/>
    <p:sldId id="372" r:id="rId41"/>
    <p:sldId id="374" r:id="rId42"/>
    <p:sldId id="375" r:id="rId43"/>
    <p:sldId id="366" r:id="rId44"/>
    <p:sldId id="376" r:id="rId45"/>
    <p:sldId id="350" r:id="rId46"/>
    <p:sldId id="368" r:id="rId47"/>
    <p:sldId id="377" r:id="rId48"/>
    <p:sldId id="354" r:id="rId49"/>
    <p:sldId id="369" r:id="rId50"/>
    <p:sldId id="307" r:id="rId51"/>
    <p:sldId id="313" r:id="rId52"/>
    <p:sldId id="318" r:id="rId53"/>
    <p:sldId id="317" r:id="rId54"/>
    <p:sldId id="319" r:id="rId55"/>
    <p:sldId id="378" r:id="rId56"/>
    <p:sldId id="320" r:id="rId57"/>
    <p:sldId id="379" r:id="rId58"/>
    <p:sldId id="380" r:id="rId59"/>
    <p:sldId id="327" r:id="rId60"/>
    <p:sldId id="381" r:id="rId61"/>
    <p:sldId id="382" r:id="rId62"/>
    <p:sldId id="383" r:id="rId63"/>
    <p:sldId id="384" r:id="rId64"/>
    <p:sldId id="330" r:id="rId65"/>
    <p:sldId id="331" r:id="rId66"/>
    <p:sldId id="258" r:id="rId67"/>
    <p:sldId id="385" r:id="rId68"/>
    <p:sldId id="268" r:id="rId69"/>
  </p:sldIdLst>
  <p:sldSz cx="18288000" cy="10287000"/>
  <p:notesSz cx="6858000" cy="9144000"/>
  <p:embeddedFontLst>
    <p:embeddedFont>
      <p:font typeface="Cordia New" panose="020B0304020202020204" pitchFamily="34" charset="-34"/>
      <p:regular r:id="rId71"/>
      <p:bold r:id="rId72"/>
      <p:italic r:id="rId73"/>
      <p:boldItalic r:id="rId74"/>
    </p:embeddedFont>
    <p:embeddedFont>
      <p:font typeface="DB HelvethaicaMon X Reg" panose="02000506090000020004" charset="-34"/>
      <p:regular r:id="rId75"/>
    </p:embeddedFont>
    <p:embeddedFont>
      <p:font typeface="FreesiaUPC" panose="020B0604020202020204" pitchFamily="34" charset="-34"/>
      <p:regular r:id="rId76"/>
      <p:bold r:id="rId77"/>
      <p:italic r:id="rId78"/>
      <p:boldItalic r:id="rId79"/>
    </p:embeddedFont>
    <p:embeddedFont>
      <p:font typeface="Impact" panose="020B0806030902050204" pitchFamily="34" charset="0"/>
      <p:regular r:id="rId80"/>
    </p:embeddedFont>
    <p:embeddedFont>
      <p:font typeface="Tahoma" panose="020B0604030504040204" pitchFamily="34" charset="0"/>
      <p:regular r:id="rId81"/>
      <p:bold r:id="rId82"/>
    </p:embeddedFont>
    <p:embeddedFont>
      <p:font typeface="ฟ้อนต์ Semi-Bold" panose="020B0604020202020204" charset="-34"/>
      <p:regular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6.fntdata"/><Relationship Id="rId7" Type="http://schemas.openxmlformats.org/officeDocument/2006/relationships/slide" Target="slides/slide5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A1E0A-76AF-439E-A171-5256DFF0BD5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98265-9E43-45C5-9F9B-9AB0B1A9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62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98265-9E43-45C5-9F9B-9AB0B1A93D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68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98265-9E43-45C5-9F9B-9AB0B1A93D3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52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5A399-BA47-0C69-351A-E847454E3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AE8498-CAD8-3A7B-24E7-2FB2FE6A9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E1BF43-2490-1425-884A-969FD0699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C7461-AD8F-F1A9-721A-693A5A319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98265-9E43-45C5-9F9B-9AB0B1A93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29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96B72-4307-7750-C6B1-EDEEE2F87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8228A-C5A3-C637-0E71-502D0EC15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B5CD5B-253C-7678-D96F-7A9F85C94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821BE-3B76-0487-09C9-E036C42F0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98265-9E43-45C5-9F9B-9AB0B1A93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292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F02F9-59E1-CB60-7C36-674FCA964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BA7A22-FB82-4D37-8077-56AEF165C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894DD-1C63-B307-99B5-161426A43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A5D8D-0946-46CE-0B00-A981817A3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98265-9E43-45C5-9F9B-9AB0B1A93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11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0F70-2C51-45ED-814A-C1FEE3CE0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A41C2-1252-44EE-9D99-09B7EB31E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A7163-862A-4070-83E0-EECF3F77F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A87CE-F764-49D3-9EF7-05486B7C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15B6A-C56A-4D71-82B7-F825EA32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21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71C81-315E-4F00-9311-5CC6EA73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ED1B9-0371-4FED-8AB9-EFE0BCE25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261A8-15D5-4610-9CE5-70E8EF05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06F09-7989-4C56-9EA5-826B00BB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65A4-D3A1-4AB0-8CA5-025EA864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49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27D05-A68B-4AF6-8D4A-FEAD1925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6C118-AEB4-4386-8AC4-2B18436D2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8ED0E-633D-4EC2-989E-690E9AA79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E56D-A5F4-4882-80BB-EA10909F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242D1-5797-4E87-A734-1473403FE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21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716BD-7F56-4C6D-B9CA-3A21A2799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57385-24ED-4D7B-B038-44C1980C6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F18F2-4E19-4E87-B5FB-F1067B970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A1188-A39E-44F7-83D9-24561933B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AA1B9-A8B3-4099-A7B0-08520449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D2E79-C6BA-49F0-9BE7-5F5384AA6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05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EA5B0-9643-4A95-8949-94FB46D5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77146-1B08-4A0F-8DEF-42A48427E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78DFA-999C-4605-BC7E-8C62BC429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3DE53-CAD6-4BB6-B3AC-20D0BB7C6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672D5-075D-4AD7-96F0-E80687638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C1AB18-3AAE-4438-9399-0894E943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3B39BA-6DD6-4CE9-B60B-8E746D8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837448-4EFB-496A-9846-894C146E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63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F9550-953D-4C33-8AEF-FB6DBE0D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B0C76-AF61-416E-8F2E-2BDD91D2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6BD60-42BD-4AD5-A6F6-150C583A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91553-9357-4086-B248-BFE75BE9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40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E2312-0B2E-4EDA-B142-42509976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C32D35-9C52-4788-9040-500E4C68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23DCB-EB6E-49B1-898A-97BB7DC79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75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163B-48A2-4E2B-A57E-B34028C7C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C2BBF-FC14-4FBF-95CF-C54155B1F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A85B7-14A6-4FBC-8F5B-1233AD209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4D57D-0E71-401D-91A6-AACC9A7F8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EB966-3170-4BE8-8C79-AE2FA95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CEC9C-A280-47C1-BAFB-06CEFBA2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58B2-08BF-40CF-B16C-04651843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1855B3-E491-4AEA-BB1C-A6DC423B75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04064-D92C-470B-B6D7-AC12B28A4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02BFE-67DD-4300-B74E-EF02674D7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9BC65-8CDF-4348-9AA6-9D0BB98B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EB487-D0A6-4157-A054-21382FEC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48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10C75-FF78-4A37-8322-7B1CE63A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5882A-0A2B-4B35-9705-D2A7B56EA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9AE9B-57AD-4924-98D9-B9A44C3F9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1DBC8-1EEE-469E-BCFA-FF11FD25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9336D-308F-4302-BE20-5CC8A360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32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7DE977-0CB6-46A4-8154-EC132BADE9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3AACD4-D4A2-44F6-BC5B-8371B07A3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FFE0B-3575-43A6-A619-1D649AE5A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7A9EA-20BC-414E-9F3D-431FBD57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18C1A-6550-42BA-91CF-A71C9391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91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D7203-3BBF-4984-9106-55B5B1B38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B678C-699D-4482-B9B0-48571E917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D857D-349B-44E8-B2D0-FC00E6DC0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981E9-396C-4925-891D-A9FC4BBCC00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7350C-9E6E-4F2A-912F-4D65F30D0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696D0-7325-41A7-89E4-C47A47394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BC977-3B78-4C6B-B7F9-0A9DEC50D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svg"/><Relationship Id="rId7" Type="http://schemas.openxmlformats.org/officeDocument/2006/relationships/image" Target="../media/image3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microsoft.com/office/2007/relationships/hdphoto" Target="../media/hdphoto7.wdp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eg"/><Relationship Id="rId5" Type="http://schemas.microsoft.com/office/2007/relationships/hdphoto" Target="../media/hdphoto9.wdp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1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microsoft.com/office/2007/relationships/hdphoto" Target="../media/hdphoto13.wdp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10" Type="http://schemas.openxmlformats.org/officeDocument/2006/relationships/image" Target="../media/image88.svg"/><Relationship Id="rId4" Type="http://schemas.openxmlformats.org/officeDocument/2006/relationships/image" Target="../media/image4.svg"/><Relationship Id="rId9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svg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9.svg"/><Relationship Id="rId10" Type="http://schemas.openxmlformats.org/officeDocument/2006/relationships/image" Target="../media/image30.jpe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856031" y="5143500"/>
            <a:ext cx="3433286" cy="5143500"/>
          </a:xfrm>
          <a:prstGeom prst="rect">
            <a:avLst/>
          </a:prstGeom>
          <a:solidFill>
            <a:srgbClr val="0050F5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4854714" y="0"/>
            <a:ext cx="3433286" cy="5143500"/>
          </a:xfrm>
          <a:prstGeom prst="rect">
            <a:avLst/>
          </a:prstGeom>
          <a:solidFill>
            <a:srgbClr val="FE4C0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27314" y="849729"/>
            <a:ext cx="3444043" cy="3444043"/>
          </a:xfrm>
          <a:custGeom>
            <a:avLst/>
            <a:gdLst/>
            <a:ahLst/>
            <a:cxnLst/>
            <a:rect l="l" t="t" r="r" b="b"/>
            <a:pathLst>
              <a:path w="3444043" h="3444043">
                <a:moveTo>
                  <a:pt x="0" y="0"/>
                </a:moveTo>
                <a:lnTo>
                  <a:pt x="3444043" y="0"/>
                </a:lnTo>
                <a:lnTo>
                  <a:pt x="3444043" y="3444042"/>
                </a:lnTo>
                <a:lnTo>
                  <a:pt x="0" y="3444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12531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41714" y="1839798"/>
            <a:ext cx="13449300" cy="4907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9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ฟ้อนต์ Semi-Bold"/>
              </a:rPr>
              <a:t>Roles and responsibilities for Contact Center</a:t>
            </a:r>
          </a:p>
        </p:txBody>
      </p:sp>
      <p:sp>
        <p:nvSpPr>
          <p:cNvPr id="13" name="Freeform 13"/>
          <p:cNvSpPr/>
          <p:nvPr/>
        </p:nvSpPr>
        <p:spPr>
          <a:xfrm rot="5400000">
            <a:off x="14857349" y="7436703"/>
            <a:ext cx="2850297" cy="2850297"/>
          </a:xfrm>
          <a:custGeom>
            <a:avLst/>
            <a:gdLst/>
            <a:ahLst/>
            <a:cxnLst/>
            <a:rect l="l" t="t" r="r" b="b"/>
            <a:pathLst>
              <a:path w="2850297" h="2850297">
                <a:moveTo>
                  <a:pt x="0" y="0"/>
                </a:moveTo>
                <a:lnTo>
                  <a:pt x="2850297" y="0"/>
                </a:lnTo>
                <a:lnTo>
                  <a:pt x="2850297" y="2850297"/>
                </a:lnTo>
                <a:lnTo>
                  <a:pt x="0" y="2850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15393865" y="0"/>
            <a:ext cx="2894135" cy="2674189"/>
          </a:xfrm>
          <a:prstGeom prst="rect">
            <a:avLst/>
          </a:prstGeom>
          <a:solidFill>
            <a:srgbClr val="FFDF2B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16935735" y="2674189"/>
            <a:ext cx="1352265" cy="1227325"/>
          </a:xfrm>
          <a:prstGeom prst="rect">
            <a:avLst/>
          </a:prstGeom>
          <a:solidFill>
            <a:srgbClr val="0050F5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14041600" y="0"/>
            <a:ext cx="1352265" cy="1337094"/>
          </a:xfrm>
          <a:prstGeom prst="rect">
            <a:avLst/>
          </a:prstGeom>
          <a:solidFill>
            <a:srgbClr val="FE4C00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400000">
            <a:off x="14041600" y="1321924"/>
            <a:ext cx="1352265" cy="1352265"/>
          </a:xfrm>
          <a:custGeom>
            <a:avLst/>
            <a:gdLst/>
            <a:ahLst/>
            <a:cxnLst/>
            <a:rect l="l" t="t" r="r" b="b"/>
            <a:pathLst>
              <a:path w="1352265" h="1352265">
                <a:moveTo>
                  <a:pt x="0" y="0"/>
                </a:moveTo>
                <a:lnTo>
                  <a:pt x="1352265" y="0"/>
                </a:lnTo>
                <a:lnTo>
                  <a:pt x="1352265" y="1352265"/>
                </a:lnTo>
                <a:lnTo>
                  <a:pt x="0" y="1352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BECC59-D809-6003-2B0F-4FAE496D35C5}"/>
              </a:ext>
            </a:extLst>
          </p:cNvPr>
          <p:cNvSpPr/>
          <p:nvPr/>
        </p:nvSpPr>
        <p:spPr>
          <a:xfrm>
            <a:off x="351486" y="324148"/>
            <a:ext cx="132121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0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หน้าที่ความรับผิดชอบจะเกิดขึ้นได้อย่างไร</a:t>
            </a:r>
            <a:endParaRPr lang="en-US" sz="8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4F11528-4608-848C-209F-6382E55DDD30}"/>
              </a:ext>
            </a:extLst>
          </p:cNvPr>
          <p:cNvSpPr txBox="1">
            <a:spLocks/>
          </p:cNvSpPr>
          <p:nvPr/>
        </p:nvSpPr>
        <p:spPr>
          <a:xfrm>
            <a:off x="1145264" y="1884825"/>
            <a:ext cx="15768700" cy="708025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Contact Center  </a:t>
            </a:r>
            <a:r>
              <a:rPr lang="th-TH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ต้องเต็มใจให้บริการ</a:t>
            </a:r>
          </a:p>
          <a:p>
            <a:r>
              <a:rPr lang="en-US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ศึกษาและทำความเข้าใจ ความต้องการลูกค้า</a:t>
            </a:r>
          </a:p>
          <a:p>
            <a:r>
              <a:rPr lang="en-US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เรียนรู้และหาแนวทางการแก้ปัญหาให้ลูกค้า</a:t>
            </a:r>
          </a:p>
          <a:p>
            <a:r>
              <a:rPr lang="en-US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เป็นส่วนหนึ่งในการแก้ปัญหาที่เกิดขึ้น</a:t>
            </a:r>
          </a:p>
          <a:p>
            <a:r>
              <a:rPr lang="en-US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มุ่งมั่นในการทำงาน เพื่อเป็นตัวแทนที่ดีของบริษัทอย่างเต็มที่</a:t>
            </a:r>
          </a:p>
          <a:p>
            <a:r>
              <a:rPr lang="en-US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6000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รอยยิ้มของลูกค้าคือความภูมิใจของเรา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96758F-E96F-8181-5646-60E9E62BD2BC}"/>
              </a:ext>
            </a:extLst>
          </p:cNvPr>
          <p:cNvSpPr/>
          <p:nvPr/>
        </p:nvSpPr>
        <p:spPr>
          <a:xfrm>
            <a:off x="6477000" y="8965076"/>
            <a:ext cx="4343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รับผิด    รับชอบ</a:t>
            </a:r>
            <a:endParaRPr lang="en-US" sz="6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38442" cy="2839991"/>
          </a:xfrm>
          <a:prstGeom prst="rect">
            <a:avLst/>
          </a:prstGeom>
          <a:solidFill>
            <a:srgbClr val="FE4C00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0" y="0"/>
            <a:ext cx="2594628" cy="2594628"/>
          </a:xfrm>
          <a:custGeom>
            <a:avLst/>
            <a:gdLst/>
            <a:ahLst/>
            <a:cxnLst/>
            <a:rect l="l" t="t" r="r" b="b"/>
            <a:pathLst>
              <a:path w="2594628" h="2594628">
                <a:moveTo>
                  <a:pt x="0" y="0"/>
                </a:moveTo>
                <a:lnTo>
                  <a:pt x="2594628" y="0"/>
                </a:lnTo>
                <a:lnTo>
                  <a:pt x="2594628" y="2594628"/>
                </a:lnTo>
                <a:lnTo>
                  <a:pt x="0" y="2594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96384" y="477937"/>
            <a:ext cx="1884116" cy="1884116"/>
          </a:xfrm>
          <a:custGeom>
            <a:avLst/>
            <a:gdLst/>
            <a:ahLst/>
            <a:cxnLst/>
            <a:rect l="l" t="t" r="r" b="b"/>
            <a:pathLst>
              <a:path w="1884116" h="1884116">
                <a:moveTo>
                  <a:pt x="0" y="0"/>
                </a:moveTo>
                <a:lnTo>
                  <a:pt x="1884116" y="0"/>
                </a:lnTo>
                <a:lnTo>
                  <a:pt x="1884116" y="1884117"/>
                </a:lnTo>
                <a:lnTo>
                  <a:pt x="0" y="1884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0" y="2839991"/>
            <a:ext cx="1513140" cy="1513140"/>
          </a:xfrm>
          <a:custGeom>
            <a:avLst/>
            <a:gdLst/>
            <a:ahLst/>
            <a:cxnLst/>
            <a:rect l="l" t="t" r="r" b="b"/>
            <a:pathLst>
              <a:path w="1513140" h="1513140">
                <a:moveTo>
                  <a:pt x="0" y="0"/>
                </a:moveTo>
                <a:lnTo>
                  <a:pt x="1513140" y="0"/>
                </a:lnTo>
                <a:lnTo>
                  <a:pt x="1513140" y="1513140"/>
                </a:lnTo>
                <a:lnTo>
                  <a:pt x="0" y="1513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17A0A50-682A-1DEB-B439-EBD56098C71F}"/>
              </a:ext>
            </a:extLst>
          </p:cNvPr>
          <p:cNvSpPr txBox="1">
            <a:spLocks/>
          </p:cNvSpPr>
          <p:nvPr/>
        </p:nvSpPr>
        <p:spPr>
          <a:xfrm>
            <a:off x="4343400" y="634532"/>
            <a:ext cx="146304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b="1" dirty="0">
                <a:solidFill>
                  <a:srgbClr val="0070C0"/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บทบาทหน้าที่และความรับผิดชอบ</a:t>
            </a:r>
            <a:endParaRPr lang="en-US" sz="8000" b="1" dirty="0">
              <a:solidFill>
                <a:srgbClr val="0070C0"/>
              </a:solidFill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D5C7155-1E5A-CC34-967F-8ABA44CE7D16}"/>
              </a:ext>
            </a:extLst>
          </p:cNvPr>
          <p:cNvSpPr txBox="1">
            <a:spLocks/>
          </p:cNvSpPr>
          <p:nvPr/>
        </p:nvSpPr>
        <p:spPr>
          <a:xfrm>
            <a:off x="7010400" y="2594628"/>
            <a:ext cx="12268200" cy="39966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th-TH" sz="65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บทบาท คือสิ่งที่สังคมมอง</a:t>
            </a:r>
          </a:p>
          <a:p>
            <a:pPr marL="0"/>
            <a:r>
              <a:rPr lang="th-TH" sz="65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หน้าที่มาพร้อมบทบาท</a:t>
            </a:r>
          </a:p>
          <a:p>
            <a:pPr marL="0"/>
            <a:r>
              <a:rPr lang="th-TH" sz="65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ความรับผิดชอบอยู่ที่ตัวตนเราเป็นผู้กระทำ</a:t>
            </a:r>
            <a:endParaRPr lang="en-US" sz="65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85DE3F-E649-8399-4062-FDD72F7F2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138" y="2871519"/>
            <a:ext cx="4583263" cy="69375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ustomer Experience ความรู้สึกในอุดมคติของลูกค้า - Terebinth Cloud ERP">
            <a:extLst>
              <a:ext uri="{FF2B5EF4-FFF2-40B4-BE49-F238E27FC236}">
                <a16:creationId xmlns:a16="http://schemas.microsoft.com/office/drawing/2014/main" id="{98A151F3-2318-4DB4-B173-E62EC4989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EFFA8A-95AB-4F39-ADEF-3D17F05A997C}"/>
              </a:ext>
            </a:extLst>
          </p:cNvPr>
          <p:cNvSpPr/>
          <p:nvPr/>
        </p:nvSpPr>
        <p:spPr>
          <a:xfrm>
            <a:off x="7848601" y="4191001"/>
            <a:ext cx="9445376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300D07-D400-4AF8-B17C-D895FC49665E}"/>
              </a:ext>
            </a:extLst>
          </p:cNvPr>
          <p:cNvSpPr/>
          <p:nvPr/>
        </p:nvSpPr>
        <p:spPr>
          <a:xfrm>
            <a:off x="8842626" y="5816602"/>
            <a:ext cx="8451351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3670F2-E390-429B-B904-05A2A7AD49CA}"/>
              </a:ext>
            </a:extLst>
          </p:cNvPr>
          <p:cNvSpPr/>
          <p:nvPr/>
        </p:nvSpPr>
        <p:spPr>
          <a:xfrm>
            <a:off x="9144000" y="6582622"/>
            <a:ext cx="8451351" cy="210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CE69D0-5B29-4208-8CE1-76ECABB22FA7}"/>
              </a:ext>
            </a:extLst>
          </p:cNvPr>
          <p:cNvSpPr/>
          <p:nvPr/>
        </p:nvSpPr>
        <p:spPr>
          <a:xfrm>
            <a:off x="9737913" y="4555256"/>
            <a:ext cx="7263528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th-TH" sz="10800" b="1" dirty="0">
                <a:solidFill>
                  <a:srgbClr val="6633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การแก้ไข</a:t>
            </a:r>
          </a:p>
          <a:p>
            <a:pPr algn="ctr" defTabSz="1371600"/>
            <a:r>
              <a:rPr lang="th-TH" sz="10800" b="1" dirty="0">
                <a:solidFill>
                  <a:srgbClr val="6633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ปัญหาเฉพาะหน้า</a:t>
            </a:r>
            <a:endParaRPr lang="en-US" sz="10800" dirty="0">
              <a:solidFill>
                <a:srgbClr val="6633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82924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001328" cy="2055132"/>
          </a:xfrm>
          <a:prstGeom prst="rect">
            <a:avLst/>
          </a:prstGeom>
          <a:solidFill>
            <a:srgbClr val="FFDF2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0" y="2001328"/>
            <a:ext cx="2001328" cy="2001328"/>
          </a:xfrm>
          <a:prstGeom prst="rect">
            <a:avLst/>
          </a:prstGeom>
          <a:solidFill>
            <a:srgbClr val="0050F5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0" y="2001328"/>
            <a:ext cx="2001328" cy="2001328"/>
          </a:xfrm>
          <a:custGeom>
            <a:avLst/>
            <a:gdLst/>
            <a:ahLst/>
            <a:cxnLst/>
            <a:rect l="l" t="t" r="r" b="b"/>
            <a:pathLst>
              <a:path w="2001328" h="2001328">
                <a:moveTo>
                  <a:pt x="0" y="0"/>
                </a:moveTo>
                <a:lnTo>
                  <a:pt x="2001328" y="0"/>
                </a:lnTo>
                <a:lnTo>
                  <a:pt x="2001328" y="2001329"/>
                </a:lnTo>
                <a:lnTo>
                  <a:pt x="0" y="2001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0" y="0"/>
            <a:ext cx="2001328" cy="2001328"/>
          </a:xfrm>
          <a:custGeom>
            <a:avLst/>
            <a:gdLst/>
            <a:ahLst/>
            <a:cxnLst/>
            <a:rect l="l" t="t" r="r" b="b"/>
            <a:pathLst>
              <a:path w="2001328" h="2001328">
                <a:moveTo>
                  <a:pt x="0" y="0"/>
                </a:moveTo>
                <a:lnTo>
                  <a:pt x="2001328" y="0"/>
                </a:lnTo>
                <a:lnTo>
                  <a:pt x="2001328" y="2001328"/>
                </a:lnTo>
                <a:lnTo>
                  <a:pt x="0" y="2001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6BCA8C-7DDF-B549-773A-EFCED6F1DF2C}"/>
              </a:ext>
            </a:extLst>
          </p:cNvPr>
          <p:cNvSpPr/>
          <p:nvPr/>
        </p:nvSpPr>
        <p:spPr>
          <a:xfrm>
            <a:off x="6167864" y="2278716"/>
            <a:ext cx="59522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8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ปัญหาเฉพาะหน้า</a:t>
            </a:r>
            <a:endParaRPr lang="en-US" sz="8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081D5D-D1BF-57E4-D748-6E50D53AAD15}"/>
              </a:ext>
            </a:extLst>
          </p:cNvPr>
          <p:cNvSpPr/>
          <p:nvPr/>
        </p:nvSpPr>
        <p:spPr>
          <a:xfrm>
            <a:off x="2028542" y="4481780"/>
            <a:ext cx="15829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0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ปัญหาที่ไม่คาดคิด กะทันหัน ไม่เคยมีมาก่อน คาดไม่ถึง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 ชอบรองเท้าสตั๊ด a Twitter: &quot;กางเกงยีนส์ #ซิปแตก อยากโชว์ครับ ...">
            <a:extLst>
              <a:ext uri="{FF2B5EF4-FFF2-40B4-BE49-F238E27FC236}">
                <a16:creationId xmlns:a16="http://schemas.microsoft.com/office/drawing/2014/main" id="{A8ABD665-F44F-41DB-9294-5D7EBBE84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0"/>
            <a:ext cx="17145003" cy="1028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827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 วิธีซ่อมหลังคารั่ว ทำได้ง่าย ๆ ด้วยตัวเอง | DDproperty.com">
            <a:extLst>
              <a:ext uri="{FF2B5EF4-FFF2-40B4-BE49-F238E27FC236}">
                <a16:creationId xmlns:a16="http://schemas.microsoft.com/office/drawing/2014/main" id="{F516D487-F174-4593-A452-1B11E737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96" y="0"/>
            <a:ext cx="14722008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27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วิธีการแก้ไขส้นรองเท้าหัก | insightyv.com">
            <a:extLst>
              <a:ext uri="{FF2B5EF4-FFF2-40B4-BE49-F238E27FC236}">
                <a16:creationId xmlns:a16="http://schemas.microsoft.com/office/drawing/2014/main" id="{34F6B32D-F32B-48F7-8F82-BEE82892F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23" y="-14379"/>
            <a:ext cx="13997355" cy="1031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7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cial Talk : เดินเล่นมือถือเพลิน สาวจีนตกท่อขาติด ชาวเน็ตจีนกลับ ...">
            <a:extLst>
              <a:ext uri="{FF2B5EF4-FFF2-40B4-BE49-F238E27FC236}">
                <a16:creationId xmlns:a16="http://schemas.microsoft.com/office/drawing/2014/main" id="{34BB8232-24E0-4770-ABED-8BACC4175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86" y="0"/>
            <a:ext cx="14007828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52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86FBED6-299B-49B5-A62F-AC98E7D4F12E}"/>
              </a:ext>
            </a:extLst>
          </p:cNvPr>
          <p:cNvSpPr/>
          <p:nvPr/>
        </p:nvSpPr>
        <p:spPr>
          <a:xfrm>
            <a:off x="8315325" y="9744075"/>
            <a:ext cx="2657475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A14D4-EC4B-4197-88AD-CC98D5B62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7" t="27619" r="9137"/>
          <a:stretch/>
        </p:blipFill>
        <p:spPr>
          <a:xfrm>
            <a:off x="0" y="0"/>
            <a:ext cx="18288000" cy="8307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0D710-D518-4560-976D-1C5E39C2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0" b="93280" l="9585" r="89617">
                        <a14:foregroundMark x1="45687" y1="49280" x2="48562" y2="40320"/>
                        <a14:foregroundMark x1="47764" y1="92160" x2="47764" y2="92160"/>
                        <a14:foregroundMark x1="57987" y1="93280" x2="57987" y2="93280"/>
                        <a14:foregroundMark x1="53035" y1="19360" x2="53035" y2="19360"/>
                        <a14:foregroundMark x1="81789" y1="16800" x2="81789" y2="16800"/>
                        <a14:foregroundMark x1="30511" y1="12960" x2="30511" y2="12960"/>
                        <a14:foregroundMark x1="34824" y1="23360" x2="34824" y2="23360"/>
                        <a14:foregroundMark x1="73482" y1="27680" x2="73482" y2="27680"/>
                        <a14:foregroundMark x1="28754" y1="42080" x2="28754" y2="42080"/>
                        <a14:foregroundMark x1="23482" y1="37120" x2="23482" y2="37120"/>
                        <a14:foregroundMark x1="55112" y1="12000" x2="55112" y2="12000"/>
                        <a14:foregroundMark x1="28435" y1="15040" x2="28435" y2="15040"/>
                        <a14:foregroundMark x1="52556" y1="13120" x2="52556" y2="13120"/>
                        <a14:foregroundMark x1="51757" y1="15520" x2="51757" y2="15520"/>
                        <a14:foregroundMark x1="52556" y1="16800" x2="52556" y2="16800"/>
                        <a14:foregroundMark x1="75240" y1="11360" x2="75240" y2="11360"/>
                        <a14:foregroundMark x1="77955" y1="11360" x2="77955" y2="11360"/>
                        <a14:foregroundMark x1="53035" y1="6880" x2="53035" y2="6880"/>
                        <a14:foregroundMark x1="53355" y1="7040" x2="53355" y2="7040"/>
                        <a14:foregroundMark x1="53994" y1="7040" x2="53994" y2="7040"/>
                        <a14:foregroundMark x1="53834" y1="6720" x2="53834" y2="6720"/>
                        <a14:foregroundMark x1="54153" y1="6560" x2="54153" y2="6560"/>
                        <a14:foregroundMark x1="53514" y1="6560" x2="54153" y2="6880"/>
                        <a14:foregroundMark x1="53035" y1="6720" x2="54473" y2="6720"/>
                        <a14:backgroundMark x1="54473" y1="10880" x2="54473" y2="10880"/>
                        <a14:backgroundMark x1="53035" y1="5600" x2="53514" y2="5600"/>
                        <a14:backgroundMark x1="53195" y1="5600" x2="53508" y2="5976"/>
                      </a14:backgroundRemoval>
                    </a14:imgEffect>
                  </a14:imgLayer>
                </a14:imgProps>
              </a:ext>
            </a:extLst>
          </a:blip>
          <a:srcRect t="4452" r="11622"/>
          <a:stretch/>
        </p:blipFill>
        <p:spPr>
          <a:xfrm>
            <a:off x="6486525" y="4550013"/>
            <a:ext cx="5314950" cy="57369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F0860E-DCF6-44A4-9AE0-014766381DC6}"/>
              </a:ext>
            </a:extLst>
          </p:cNvPr>
          <p:cNvSpPr txBox="1"/>
          <p:nvPr/>
        </p:nvSpPr>
        <p:spPr>
          <a:xfrm>
            <a:off x="903849" y="830284"/>
            <a:ext cx="16480302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24900" b="1" dirty="0">
                <a:solidFill>
                  <a:srgbClr val="4472C4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It’s your choice!</a:t>
            </a:r>
          </a:p>
        </p:txBody>
      </p:sp>
    </p:spTree>
    <p:extLst>
      <p:ext uri="{BB962C8B-B14F-4D97-AF65-F5344CB8AC3E}">
        <p14:creationId xmlns:p14="http://schemas.microsoft.com/office/powerpoint/2010/main" val="3077148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ater, building, sunset&#10;&#10;Description automatically generated">
            <a:extLst>
              <a:ext uri="{FF2B5EF4-FFF2-40B4-BE49-F238E27FC236}">
                <a16:creationId xmlns:a16="http://schemas.microsoft.com/office/drawing/2014/main" id="{562D2355-8B33-48F8-B46A-5044FE79C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99" r="1" b="1"/>
          <a:stretch/>
        </p:blipFill>
        <p:spPr>
          <a:xfrm>
            <a:off x="295275" y="260278"/>
            <a:ext cx="17697450" cy="97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5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545294" y="0"/>
            <a:ext cx="3545294" cy="5143500"/>
          </a:xfrm>
          <a:custGeom>
            <a:avLst/>
            <a:gdLst/>
            <a:ahLst/>
            <a:cxnLst/>
            <a:rect l="l" t="t" r="r" b="b"/>
            <a:pathLst>
              <a:path w="3545294" h="5143500">
                <a:moveTo>
                  <a:pt x="0" y="0"/>
                </a:moveTo>
                <a:lnTo>
                  <a:pt x="3545294" y="0"/>
                </a:lnTo>
                <a:lnTo>
                  <a:pt x="354529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99" t="-3563" r="-8516" b="-260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3545294" y="5143500"/>
            <a:ext cx="3545294" cy="5143500"/>
          </a:xfrm>
          <a:prstGeom prst="rect">
            <a:avLst/>
          </a:prstGeom>
          <a:solidFill>
            <a:srgbClr val="FFDF2B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0" y="5143500"/>
            <a:ext cx="3545294" cy="5143500"/>
          </a:xfrm>
          <a:prstGeom prst="rect">
            <a:avLst/>
          </a:prstGeom>
          <a:solidFill>
            <a:srgbClr val="FE4C00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>
            <a:off x="3545294" y="6741925"/>
            <a:ext cx="3545294" cy="3545294"/>
          </a:xfrm>
          <a:custGeom>
            <a:avLst/>
            <a:gdLst/>
            <a:ahLst/>
            <a:cxnLst/>
            <a:rect l="l" t="t" r="r" b="b"/>
            <a:pathLst>
              <a:path w="3545294" h="3545294">
                <a:moveTo>
                  <a:pt x="0" y="0"/>
                </a:moveTo>
                <a:lnTo>
                  <a:pt x="3545294" y="0"/>
                </a:lnTo>
                <a:lnTo>
                  <a:pt x="3545294" y="3545294"/>
                </a:lnTo>
                <a:lnTo>
                  <a:pt x="0" y="354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2626906"/>
            <a:ext cx="2516594" cy="2516594"/>
          </a:xfrm>
          <a:custGeom>
            <a:avLst/>
            <a:gdLst/>
            <a:ahLst/>
            <a:cxnLst/>
            <a:rect l="l" t="t" r="r" b="b"/>
            <a:pathLst>
              <a:path w="2516594" h="2516594">
                <a:moveTo>
                  <a:pt x="0" y="0"/>
                </a:moveTo>
                <a:lnTo>
                  <a:pt x="2516594" y="0"/>
                </a:lnTo>
                <a:lnTo>
                  <a:pt x="2516594" y="2516594"/>
                </a:lnTo>
                <a:lnTo>
                  <a:pt x="0" y="2516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2216E6-C475-D451-24BB-634A66182A84}"/>
              </a:ext>
            </a:extLst>
          </p:cNvPr>
          <p:cNvSpPr/>
          <p:nvPr/>
        </p:nvSpPr>
        <p:spPr>
          <a:xfrm>
            <a:off x="10058400" y="723900"/>
            <a:ext cx="5021782" cy="150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วัตถุประสงค์</a:t>
            </a:r>
            <a:endParaRPr lang="en-US" sz="7200" b="1" dirty="0">
              <a:solidFill>
                <a:schemeClr val="tx1">
                  <a:lumMod val="85000"/>
                  <a:lumOff val="15000"/>
                </a:scheme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852226-13C4-B037-848D-E188206803F7}"/>
              </a:ext>
            </a:extLst>
          </p:cNvPr>
          <p:cNvSpPr/>
          <p:nvPr/>
        </p:nvSpPr>
        <p:spPr>
          <a:xfrm>
            <a:off x="7620000" y="2233831"/>
            <a:ext cx="10363200" cy="755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เข้าใจหน้าที่ในการทำงานมากขึ้น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การแก้ไขปัญหาเฉพาะหน้า เพือการรับมือกับลูกค้า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เข้าใจบทบาทและความรับผิดชอบของตนเองในงาน </a:t>
            </a:r>
            <a:endParaRPr lang="en-US" sz="4800" b="1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Contact Center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พัฒนาความสามารถในการสื่อสาร การแก้ไข</a:t>
            </a:r>
            <a:endParaRPr lang="en-US" sz="4800" b="1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</a:t>
            </a: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ปัญหา และการจัดการสถานการณ์ต่าง ๆ  </a:t>
            </a:r>
            <a:endParaRPr lang="en-US" sz="4800" b="1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</a:t>
            </a: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ระหว่างการให้บริการ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สร้างทัศนคติเชิงบวกและความพร้อมในการรับมือ</a:t>
            </a:r>
            <a:endParaRPr lang="en-US" sz="4800" b="1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กับความท้าทายที่เกิดขึ้นในงานบริการ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E16D46-3DB7-4F0D-8853-6C5811B7D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21469"/>
            <a:ext cx="17145000" cy="964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88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11743-2D7B-4760-BBB1-331A8E90E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67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CF01D-9599-4436-93DE-CD3D3BBCAB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0" b="86667" l="31563" r="68438">
                        <a14:foregroundMark x1="36563" y1="30000" x2="37500" y2="23750"/>
                        <a14:foregroundMark x1="43438" y1="30000" x2="48125" y2="58750"/>
                        <a14:foregroundMark x1="44688" y1="51250" x2="55313" y2="52500"/>
                        <a14:foregroundMark x1="58125" y1="40417" x2="50313" y2="46667"/>
                        <a14:foregroundMark x1="45625" y1="37083" x2="51563" y2="57500"/>
                        <a14:foregroundMark x1="51563" y1="57500" x2="51563" y2="57500"/>
                        <a14:foregroundMark x1="41875" y1="46667" x2="59062" y2="35417"/>
                        <a14:foregroundMark x1="46250" y1="43333" x2="42500" y2="37083"/>
                        <a14:foregroundMark x1="35625" y1="30000" x2="35625" y2="30000"/>
                        <a14:foregroundMark x1="49063" y1="65417" x2="52188" y2="66667"/>
                        <a14:foregroundMark x1="48438" y1="82917" x2="48438" y2="74167"/>
                        <a14:foregroundMark x1="49063" y1="86667" x2="49063" y2="86667"/>
                        <a14:foregroundMark x1="47188" y1="65417" x2="44375" y2="47083"/>
                        <a14:foregroundMark x1="55000" y1="57500" x2="48438" y2="55833"/>
                        <a14:foregroundMark x1="50000" y1="50000" x2="52188" y2="60417"/>
                        <a14:foregroundMark x1="52500" y1="53333" x2="53125" y2="62917"/>
                      </a14:backgroundRemoval>
                    </a14:imgEffect>
                  </a14:imgLayer>
                </a14:imgProps>
              </a:ext>
            </a:extLst>
          </a:blip>
          <a:srcRect l="27143" t="4128" r="26667" b="10794"/>
          <a:stretch/>
        </p:blipFill>
        <p:spPr>
          <a:xfrm>
            <a:off x="6335463" y="280025"/>
            <a:ext cx="5617068" cy="7759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BB4AEE-6BA4-4C65-8F58-1A524677F49B}"/>
              </a:ext>
            </a:extLst>
          </p:cNvPr>
          <p:cNvSpPr txBox="1"/>
          <p:nvPr/>
        </p:nvSpPr>
        <p:spPr>
          <a:xfrm>
            <a:off x="6464102" y="8347828"/>
            <a:ext cx="535979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9900" dirty="0">
                <a:solidFill>
                  <a:prstClr val="black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ไฟดับ</a:t>
            </a:r>
            <a:endParaRPr lang="en-US" sz="9900" dirty="0">
              <a:solidFill>
                <a:prstClr val="black"/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5473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A09BA-A923-421A-AC0D-6FFB8CE4FE9A}"/>
              </a:ext>
            </a:extLst>
          </p:cNvPr>
          <p:cNvSpPr txBox="1"/>
          <p:nvPr/>
        </p:nvSpPr>
        <p:spPr>
          <a:xfrm>
            <a:off x="6407834" y="3158342"/>
            <a:ext cx="5472333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24900" b="1" dirty="0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เฉลย</a:t>
            </a:r>
            <a:endParaRPr lang="en-US" sz="24900" b="1" dirty="0">
              <a:solidFill>
                <a:srgbClr val="4472C4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0384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ater, building, sunset&#10;&#10;Description automatically generated">
            <a:extLst>
              <a:ext uri="{FF2B5EF4-FFF2-40B4-BE49-F238E27FC236}">
                <a16:creationId xmlns:a16="http://schemas.microsoft.com/office/drawing/2014/main" id="{562D2355-8B33-48F8-B46A-5044FE79C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99" r="1" b="1"/>
          <a:stretch/>
        </p:blipFill>
        <p:spPr>
          <a:xfrm>
            <a:off x="295275" y="260278"/>
            <a:ext cx="17697450" cy="97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7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雨衣女孩插畫素材PNG_透明背景圖片_向量圖案免费下载- Pngtree">
            <a:extLst>
              <a:ext uri="{FF2B5EF4-FFF2-40B4-BE49-F238E27FC236}">
                <a16:creationId xmlns:a16="http://schemas.microsoft.com/office/drawing/2014/main" id="{ABD55B99-26CF-4432-9725-BE2B54EB3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3889" l="10000" r="90000">
                        <a14:foregroundMark x1="49444" y1="6667" x2="49444" y2="10556"/>
                        <a14:foregroundMark x1="56111" y1="93611" x2="56944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2" y="2501051"/>
            <a:ext cx="5275679" cy="52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lipart Girl With Umbrella Clipart Girl With Umbrella - Girl With ...">
            <a:extLst>
              <a:ext uri="{FF2B5EF4-FFF2-40B4-BE49-F238E27FC236}">
                <a16:creationId xmlns:a16="http://schemas.microsoft.com/office/drawing/2014/main" id="{A3855D1C-CF28-412C-AD49-DC9683C7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95" b="90000" l="5698" r="93721">
                        <a14:foregroundMark x1="56744" y1="7439" x2="65930" y2="7805"/>
                        <a14:foregroundMark x1="93721" y1="33659" x2="90233" y2="46585"/>
                        <a14:foregroundMark x1="68953" y1="89634" x2="73953" y2="88780"/>
                        <a14:foregroundMark x1="5698" y1="82683" x2="10465" y2="83293"/>
                        <a14:foregroundMark x1="14767" y1="74024" x2="14767" y2="74024"/>
                        <a14:foregroundMark x1="14186" y1="67439" x2="14186" y2="67439"/>
                        <a14:foregroundMark x1="62674" y1="72561" x2="62674" y2="72561"/>
                        <a14:foregroundMark x1="67907" y1="76341" x2="67907" y2="76341"/>
                        <a14:foregroundMark x1="61279" y1="7195" x2="61279" y2="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2" y="2501051"/>
            <a:ext cx="5533359" cy="52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3D686-F5A4-4BC3-A2D4-142E9AE0771B}"/>
              </a:ext>
            </a:extLst>
          </p:cNvPr>
          <p:cNvSpPr txBox="1"/>
          <p:nvPr/>
        </p:nvSpPr>
        <p:spPr>
          <a:xfrm>
            <a:off x="7097645" y="7926170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C7B755-B62F-4DCE-BE7D-FDBD042667D6}"/>
              </a:ext>
            </a:extLst>
          </p:cNvPr>
          <p:cNvSpPr txBox="1"/>
          <p:nvPr/>
        </p:nvSpPr>
        <p:spPr>
          <a:xfrm>
            <a:off x="104657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4484AE-FEAA-42F0-B1CB-567DE9AA2D7E}"/>
              </a:ext>
            </a:extLst>
          </p:cNvPr>
          <p:cNvSpPr txBox="1"/>
          <p:nvPr/>
        </p:nvSpPr>
        <p:spPr>
          <a:xfrm>
            <a:off x="13148711" y="7926167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5</a:t>
            </a:r>
          </a:p>
        </p:txBody>
      </p:sp>
      <p:pic>
        <p:nvPicPr>
          <p:cNvPr id="11" name="Picture 2" descr="Home Condo Center เว็บไซต์ฝากขายอสังหาฯ ฟรี! ไม่มีค่าใช้จ่าย">
            <a:extLst>
              <a:ext uri="{FF2B5EF4-FFF2-40B4-BE49-F238E27FC236}">
                <a16:creationId xmlns:a16="http://schemas.microsoft.com/office/drawing/2014/main" id="{1813F7A1-4F38-4950-A3C8-60EF367EC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405" y="4281570"/>
            <a:ext cx="6209352" cy="349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07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E16D46-3DB7-4F0D-8853-6C5811B7D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21469"/>
            <a:ext cx="17145000" cy="964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88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น้ำ Png ดาวน์โหลดฟรี - การ์ตูนปักออกแบบจอแบน - สีแดงถังเต็มไปด้วยน้ำ">
            <a:extLst>
              <a:ext uri="{FF2B5EF4-FFF2-40B4-BE49-F238E27FC236}">
                <a16:creationId xmlns:a16="http://schemas.microsoft.com/office/drawing/2014/main" id="{3AB3A9FC-704F-44AE-98AF-94E2D43F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5385" l="10000" r="90000">
                        <a14:foregroundMark x1="44615" y1="91538" x2="44615" y2="91538"/>
                        <a14:foregroundMark x1="52692" y1="95385" x2="52692" y2="95385"/>
                        <a14:foregroundMark x1="51538" y1="6154" x2="51538" y2="6154"/>
                        <a14:foregroundMark x1="48462" y1="1923" x2="48462" y2="1923"/>
                        <a14:foregroundMark x1="72692" y1="46154" x2="76538" y2="5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87" y="2836084"/>
            <a:ext cx="4315949" cy="431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C2FD8A-8E12-4500-99DF-1C2204AD254E}"/>
              </a:ext>
            </a:extLst>
          </p:cNvPr>
          <p:cNvGrpSpPr/>
          <p:nvPr/>
        </p:nvGrpSpPr>
        <p:grpSpPr>
          <a:xfrm>
            <a:off x="6575333" y="2553248"/>
            <a:ext cx="3844943" cy="4598784"/>
            <a:chOff x="1784603" y="-121719"/>
            <a:chExt cx="1497521" cy="1979094"/>
          </a:xfrm>
        </p:grpSpPr>
        <p:pic>
          <p:nvPicPr>
            <p:cNvPr id="11" name="Picture 10" descr="ถังน้ำมัน..คือส่ว ดาวน์โหลดฟรี - แก๊สน้ำมันรถถังแก๊สคลิปหนีบ ...">
              <a:extLst>
                <a:ext uri="{FF2B5EF4-FFF2-40B4-BE49-F238E27FC236}">
                  <a16:creationId xmlns:a16="http://schemas.microsoft.com/office/drawing/2014/main" id="{254BCE6E-9BFE-49CE-BA7D-598C627A5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00" b="94600" l="1154" r="99231">
                          <a14:foregroundMark x1="18077" y1="26000" x2="46538" y2="65600"/>
                          <a14:foregroundMark x1="58462" y1="40200" x2="60769" y2="67800"/>
                          <a14:foregroundMark x1="60769" y1="67800" x2="61154" y2="68200"/>
                          <a14:foregroundMark x1="53077" y1="18400" x2="36923" y2="73000"/>
                          <a14:foregroundMark x1="36923" y1="73000" x2="30000" y2="83200"/>
                          <a14:foregroundMark x1="30000" y1="83200" x2="26902" y2="83789"/>
                          <a14:foregroundMark x1="11538" y1="63600" x2="33846" y2="73600"/>
                          <a14:foregroundMark x1="33846" y1="73600" x2="58846" y2="75200"/>
                          <a14:foregroundMark x1="13462" y1="30000" x2="19231" y2="66000"/>
                          <a14:foregroundMark x1="18462" y1="27800" x2="32308" y2="67600"/>
                          <a14:foregroundMark x1="58077" y1="34600" x2="66923" y2="71000"/>
                          <a14:foregroundMark x1="76538" y1="27800" x2="95385" y2="57000"/>
                          <a14:foregroundMark x1="95385" y1="57000" x2="96154" y2="68400"/>
                          <a14:foregroundMark x1="89231" y1="28000" x2="61538" y2="66000"/>
                          <a14:foregroundMark x1="64615" y1="37400" x2="51538" y2="69000"/>
                          <a14:foregroundMark x1="7308" y1="26600" x2="55000" y2="26600"/>
                          <a14:foregroundMark x1="55000" y1="26600" x2="78077" y2="26400"/>
                          <a14:foregroundMark x1="78077" y1="26400" x2="92308" y2="26800"/>
                          <a14:foregroundMark x1="17692" y1="23000" x2="82308" y2="18800"/>
                          <a14:foregroundMark x1="82308" y1="18800" x2="88462" y2="18800"/>
                          <a14:foregroundMark x1="85000" y1="20400" x2="99615" y2="30400"/>
                          <a14:foregroundMark x1="96923" y1="27000" x2="93462" y2="53800"/>
                          <a14:foregroundMark x1="93462" y1="53800" x2="93077" y2="53800"/>
                          <a14:foregroundMark x1="3846" y1="35400" x2="12308" y2="68800"/>
                          <a14:foregroundMark x1="30769" y1="52400" x2="60769" y2="52400"/>
                          <a14:foregroundMark x1="40000" y1="16800" x2="64615" y2="15800"/>
                          <a14:foregroundMark x1="67692" y1="5000" x2="71154" y2="17600"/>
                          <a14:foregroundMark x1="22692" y1="4400" x2="22692" y2="4400"/>
                          <a14:foregroundMark x1="45385" y1="1600" x2="45385" y2="1600"/>
                          <a14:foregroundMark x1="2308" y1="12000" x2="2308" y2="12000"/>
                          <a14:foregroundMark x1="1538" y1="32000" x2="6538" y2="42000"/>
                          <a14:foregroundMark x1="6538" y1="42000" x2="1154" y2="62200"/>
                          <a14:foregroundMark x1="19615" y1="88600" x2="19615" y2="88600"/>
                          <a14:foregroundMark x1="30000" y1="88600" x2="32308" y2="88600"/>
                          <a14:foregroundMark x1="29231" y1="90400" x2="56538" y2="91200"/>
                          <a14:foregroundMark x1="41538" y1="94600" x2="41538" y2="94600"/>
                          <a14:backgroundMark x1="23462" y1="84400" x2="23462" y2="84400"/>
                          <a14:backgroundMark x1="22308" y1="84400" x2="22308" y2="84400"/>
                          <a14:backgroundMark x1="20769" y1="84400" x2="20769" y2="84400"/>
                          <a14:backgroundMark x1="23077" y1="84400" x2="23077" y2="84400"/>
                          <a14:backgroundMark x1="24615" y1="84400" x2="26154" y2="84400"/>
                          <a14:backgroundMark x1="18846" y1="84000" x2="22308" y2="85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7" y="115765"/>
              <a:ext cx="905637" cy="1741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204F9D-C2E6-46C2-ADFD-EFB9486E2D51}"/>
                </a:ext>
              </a:extLst>
            </p:cNvPr>
            <p:cNvSpPr txBox="1"/>
            <p:nvPr/>
          </p:nvSpPr>
          <p:spPr>
            <a:xfrm rot="20603151">
              <a:off x="1784603" y="-121719"/>
              <a:ext cx="895350" cy="4191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r>
                <a:rPr lang="en-US" sz="5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DB HelvethaicaMon X Reg" panose="02000506090000020004" pitchFamily="2" charset="-34"/>
                  <a:cs typeface="DB HelvethaicaMon X Reg" panose="02000506090000020004" pitchFamily="2" charset="-34"/>
                </a:rPr>
                <a:t>Close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C3B8885-F8D5-47A6-AD69-7263CE3FB0A6}"/>
              </a:ext>
            </a:extLst>
          </p:cNvPr>
          <p:cNvSpPr txBox="1"/>
          <p:nvPr/>
        </p:nvSpPr>
        <p:spPr>
          <a:xfrm>
            <a:off x="6966620" y="7926170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A27518-A565-47F8-8E5C-FA2E58EBD72F}"/>
              </a:ext>
            </a:extLst>
          </p:cNvPr>
          <p:cNvSpPr txBox="1"/>
          <p:nvPr/>
        </p:nvSpPr>
        <p:spPr>
          <a:xfrm>
            <a:off x="104657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B54B2-B718-4F06-8776-1E275F7B88C2}"/>
              </a:ext>
            </a:extLst>
          </p:cNvPr>
          <p:cNvSpPr txBox="1"/>
          <p:nvPr/>
        </p:nvSpPr>
        <p:spPr>
          <a:xfrm>
            <a:off x="13148711" y="7926167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pic>
        <p:nvPicPr>
          <p:cNvPr id="17" name="Picture 16" descr="พื้นหลังสีตกแต่งไอคอนเปลวไฟเครื่องมือดับไฟ-ไอคอนของเวกเตอร์-เวก ...">
            <a:extLst>
              <a:ext uri="{FF2B5EF4-FFF2-40B4-BE49-F238E27FC236}">
                <a16:creationId xmlns:a16="http://schemas.microsoft.com/office/drawing/2014/main" id="{CE366AFC-5861-4895-88FB-0AAF18FB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09399" y="2501052"/>
            <a:ext cx="5275680" cy="52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8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2D021-7A4A-413A-9FE0-CED713C4D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3" b="8337"/>
          <a:stretch/>
        </p:blipFill>
        <p:spPr>
          <a:xfrm>
            <a:off x="2498267" y="266702"/>
            <a:ext cx="13291457" cy="8551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B2A81-A748-4C77-8358-6BF087E28B45}"/>
              </a:ext>
            </a:extLst>
          </p:cNvPr>
          <p:cNvSpPr txBox="1"/>
          <p:nvPr/>
        </p:nvSpPr>
        <p:spPr>
          <a:xfrm>
            <a:off x="1958920" y="8958470"/>
            <a:ext cx="14370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0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เครื่องบินจะตก แม่ ลูก พ่อ ให้ใครลงก่อน</a:t>
            </a:r>
            <a:endParaRPr lang="en-US" sz="6000" dirty="0">
              <a:solidFill>
                <a:prstClr val="black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4163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AB5C37-24E1-4D65-A3F1-56C942B448B4}"/>
              </a:ext>
            </a:extLst>
          </p:cNvPr>
          <p:cNvSpPr txBox="1"/>
          <p:nvPr/>
        </p:nvSpPr>
        <p:spPr>
          <a:xfrm>
            <a:off x="1044827" y="7722708"/>
            <a:ext cx="4325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พ่อ (คนมีรายได้)</a:t>
            </a:r>
            <a:endParaRPr lang="en-US" sz="3000" dirty="0">
              <a:solidFill>
                <a:prstClr val="black">
                  <a:lumMod val="65000"/>
                  <a:lumOff val="35000"/>
                </a:prst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3655B-F8DE-41B1-8F9F-B7C33234213F}"/>
              </a:ext>
            </a:extLst>
          </p:cNvPr>
          <p:cNvSpPr txBox="1"/>
          <p:nvPr/>
        </p:nvSpPr>
        <p:spPr>
          <a:xfrm>
            <a:off x="7126166" y="7722708"/>
            <a:ext cx="4325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แม่ (แม่บ้าน)</a:t>
            </a:r>
            <a:endParaRPr lang="en-US" sz="3000" dirty="0">
              <a:solidFill>
                <a:prstClr val="black">
                  <a:lumMod val="65000"/>
                  <a:lumOff val="35000"/>
                </a:prst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68C5A-5DB0-4BDA-AF71-CC1F64696CBF}"/>
              </a:ext>
            </a:extLst>
          </p:cNvPr>
          <p:cNvSpPr txBox="1"/>
          <p:nvPr/>
        </p:nvSpPr>
        <p:spPr>
          <a:xfrm>
            <a:off x="13207505" y="7722708"/>
            <a:ext cx="4325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3000" dirty="0">
                <a:solidFill>
                  <a:prstClr val="black">
                    <a:lumMod val="65000"/>
                    <a:lumOff val="35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ลูก</a:t>
            </a:r>
            <a:endParaRPr lang="en-US" sz="3000" dirty="0">
              <a:solidFill>
                <a:prstClr val="black">
                  <a:lumMod val="65000"/>
                  <a:lumOff val="35000"/>
                </a:prst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FAEB7-EBE4-4DD6-8586-BA05481E6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53" b="97608" l="9744" r="89776">
                        <a14:foregroundMark x1="28914" y1="96172" x2="72682" y2="97421"/>
                        <a14:foregroundMark x1="49201" y1="8453" x2="49201" y2="8453"/>
                        <a14:backgroundMark x1="75399" y1="95694" x2="75399" y2="99681"/>
                        <a14:backgroundMark x1="80032" y1="97289" x2="76518" y2="980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20" y="1913224"/>
            <a:ext cx="5409621" cy="5418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5D7F3C-B604-4F81-92B1-7C528BD2E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647" y="2157370"/>
            <a:ext cx="5174117" cy="5174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778D2-F7C5-40E6-A287-A125A0412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68" b="49042" l="10224" r="40415">
                        <a14:foregroundMark x1="13898" y1="46006" x2="13898" y2="46006"/>
                        <a14:foregroundMark x1="10543" y1="41054" x2="10543" y2="41054"/>
                        <a14:foregroundMark x1="40256" y1="41374" x2="40256" y2="41374"/>
                        <a14:foregroundMark x1="21885" y1="47764" x2="21885" y2="47764"/>
                        <a14:foregroundMark x1="29872" y1="46965" x2="21406" y2="46805"/>
                        <a14:foregroundMark x1="21406" y1="46805" x2="21406" y2="46805"/>
                        <a14:foregroundMark x1="11981" y1="44888" x2="38818" y2="46326"/>
                        <a14:foregroundMark x1="17093" y1="46805" x2="21565" y2="48882"/>
                        <a14:foregroundMark x1="13578" y1="46486" x2="15974" y2="47764"/>
                        <a14:foregroundMark x1="12460" y1="46326" x2="12460" y2="46326"/>
                        <a14:foregroundMark x1="11661" y1="45048" x2="13419" y2="46965"/>
                        <a14:foregroundMark x1="23962" y1="49042" x2="38179" y2="46006"/>
                        <a14:foregroundMark x1="39137" y1="46006" x2="39137" y2="46006"/>
                        <a14:foregroundMark x1="39936" y1="45367" x2="37380" y2="47444"/>
                        <a14:foregroundMark x1="39297" y1="46486" x2="38658" y2="46486"/>
                        <a14:foregroundMark x1="39617" y1="46326" x2="39617" y2="46326"/>
                        <a14:foregroundMark x1="40415" y1="45847" x2="40415" y2="45847"/>
                        <a14:foregroundMark x1="39936" y1="46486" x2="39936" y2="46486"/>
                        <a14:foregroundMark x1="11182" y1="45048" x2="11182" y2="45048"/>
                      </a14:backgroundRemoval>
                    </a14:imgEffect>
                  </a14:imgLayer>
                </a14:imgProps>
              </a:ext>
            </a:extLst>
          </a:blip>
          <a:srcRect l="7811" t="3446" r="57303" b="50000"/>
          <a:stretch/>
        </p:blipFill>
        <p:spPr>
          <a:xfrm>
            <a:off x="13810298" y="3167701"/>
            <a:ext cx="3120222" cy="4163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252A86-288E-472B-A9D2-AE6204F2298C}"/>
              </a:ext>
            </a:extLst>
          </p:cNvPr>
          <p:cNvSpPr txBox="1"/>
          <p:nvPr/>
        </p:nvSpPr>
        <p:spPr>
          <a:xfrm>
            <a:off x="7097645" y="7926170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905F6-E7C3-477E-B74A-6F5D10391F2A}"/>
              </a:ext>
            </a:extLst>
          </p:cNvPr>
          <p:cNvSpPr txBox="1"/>
          <p:nvPr/>
        </p:nvSpPr>
        <p:spPr>
          <a:xfrm>
            <a:off x="104657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CEC69F-3F12-4E7F-B66C-816371ABD94D}"/>
              </a:ext>
            </a:extLst>
          </p:cNvPr>
          <p:cNvSpPr txBox="1"/>
          <p:nvPr/>
        </p:nvSpPr>
        <p:spPr>
          <a:xfrm>
            <a:off x="13148711" y="7926167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7181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0800000">
            <a:off x="0" y="8479766"/>
            <a:ext cx="1807234" cy="1807234"/>
          </a:xfrm>
          <a:custGeom>
            <a:avLst/>
            <a:gdLst/>
            <a:ahLst/>
            <a:cxnLst/>
            <a:rect l="l" t="t" r="r" b="b"/>
            <a:pathLst>
              <a:path w="1807234" h="1807234">
                <a:moveTo>
                  <a:pt x="0" y="0"/>
                </a:moveTo>
                <a:lnTo>
                  <a:pt x="1807234" y="0"/>
                </a:lnTo>
                <a:lnTo>
                  <a:pt x="1807234" y="1807234"/>
                </a:lnTo>
                <a:lnTo>
                  <a:pt x="0" y="1807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14787109" y="0"/>
            <a:ext cx="3500891" cy="3500891"/>
          </a:xfrm>
          <a:custGeom>
            <a:avLst/>
            <a:gdLst/>
            <a:ahLst/>
            <a:cxnLst/>
            <a:rect l="l" t="t" r="r" b="b"/>
            <a:pathLst>
              <a:path w="3500891" h="3500891">
                <a:moveTo>
                  <a:pt x="0" y="0"/>
                </a:moveTo>
                <a:lnTo>
                  <a:pt x="3500891" y="0"/>
                </a:lnTo>
                <a:lnTo>
                  <a:pt x="3500891" y="3500891"/>
                </a:lnTo>
                <a:lnTo>
                  <a:pt x="0" y="3500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F0C525D8-08E4-CD3C-331B-FABC2B051234}"/>
              </a:ext>
            </a:extLst>
          </p:cNvPr>
          <p:cNvSpPr txBox="1">
            <a:spLocks/>
          </p:cNvSpPr>
          <p:nvPr/>
        </p:nvSpPr>
        <p:spPr>
          <a:xfrm>
            <a:off x="969108" y="1750445"/>
            <a:ext cx="147280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 </a:t>
            </a:r>
            <a:r>
              <a:rPr lang="th-TH" sz="54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บทบาทหน้าที่ หมายถึง สิ่งที่ได้รับมอบหมายทางสังคม ความสัมพันธ์ </a:t>
            </a:r>
            <a:endParaRPr lang="en-US" sz="5400" dirty="0">
              <a:solidFill>
                <a:srgbClr val="0070C0"/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   </a:t>
            </a:r>
            <a:r>
              <a:rPr lang="th-TH" sz="54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หรือ การงาน</a:t>
            </a:r>
            <a:endParaRPr lang="en-US" sz="5400" dirty="0">
              <a:solidFill>
                <a:srgbClr val="0070C0"/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  <p:pic>
        <p:nvPicPr>
          <p:cNvPr id="22" name="Picture 2" descr="Cartoon drawing with occupation icon | Premium Vector">
            <a:extLst>
              <a:ext uri="{FF2B5EF4-FFF2-40B4-BE49-F238E27FC236}">
                <a16:creationId xmlns:a16="http://schemas.microsoft.com/office/drawing/2014/main" id="{0754A05D-2EB6-6B7E-2C0D-5464379F7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 r="68450" b="50000"/>
          <a:stretch/>
        </p:blipFill>
        <p:spPr bwMode="auto">
          <a:xfrm>
            <a:off x="1447800" y="3807345"/>
            <a:ext cx="1954766" cy="385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artoon drawing with occupation icon | Premium Vector">
            <a:extLst>
              <a:ext uri="{FF2B5EF4-FFF2-40B4-BE49-F238E27FC236}">
                <a16:creationId xmlns:a16="http://schemas.microsoft.com/office/drawing/2014/main" id="{968345A3-F58C-519E-6DDF-F152672CF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2" r="37056" b="50000"/>
          <a:stretch/>
        </p:blipFill>
        <p:spPr bwMode="auto">
          <a:xfrm>
            <a:off x="3581400" y="3755594"/>
            <a:ext cx="1981447" cy="390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artoon drawing with occupation icon | Premium Vector">
            <a:extLst>
              <a:ext uri="{FF2B5EF4-FFF2-40B4-BE49-F238E27FC236}">
                <a16:creationId xmlns:a16="http://schemas.microsoft.com/office/drawing/2014/main" id="{79E0C3CB-866A-A434-91A4-BA9941281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8" t="-217" r="9696" b="50217"/>
          <a:stretch/>
        </p:blipFill>
        <p:spPr bwMode="auto">
          <a:xfrm>
            <a:off x="5805807" y="3953328"/>
            <a:ext cx="1661793" cy="38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artoon drawing with occupation icon | Premium Vector">
            <a:extLst>
              <a:ext uri="{FF2B5EF4-FFF2-40B4-BE49-F238E27FC236}">
                <a16:creationId xmlns:a16="http://schemas.microsoft.com/office/drawing/2014/main" id="{E151F788-824D-3B8C-6A10-4E790AB4C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1" t="48642" r="34637" b="1358"/>
          <a:stretch/>
        </p:blipFill>
        <p:spPr bwMode="auto">
          <a:xfrm>
            <a:off x="9886544" y="3903869"/>
            <a:ext cx="2000656" cy="394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drawing with occupation icon | Premium Vector">
            <a:extLst>
              <a:ext uri="{FF2B5EF4-FFF2-40B4-BE49-F238E27FC236}">
                <a16:creationId xmlns:a16="http://schemas.microsoft.com/office/drawing/2014/main" id="{129ADA30-A329-2E78-E823-BF24C5A1B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1" t="48642" r="4667" b="1358"/>
          <a:stretch/>
        </p:blipFill>
        <p:spPr bwMode="auto">
          <a:xfrm>
            <a:off x="7766228" y="4030685"/>
            <a:ext cx="1911172" cy="376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A94AAB4-B35C-D5BC-4865-2ED2E82F5D10}"/>
              </a:ext>
            </a:extLst>
          </p:cNvPr>
          <p:cNvSpPr/>
          <p:nvPr/>
        </p:nvSpPr>
        <p:spPr>
          <a:xfrm>
            <a:off x="838200" y="484089"/>
            <a:ext cx="20409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บทบาท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8" name="Picture 27" descr="Call center agent design in flat style | Free Vector">
            <a:extLst>
              <a:ext uri="{FF2B5EF4-FFF2-40B4-BE49-F238E27FC236}">
                <a16:creationId xmlns:a16="http://schemas.microsoft.com/office/drawing/2014/main" id="{B51A4E92-6C08-7FB1-21C3-09773624C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4" b="95367" l="9904" r="89936">
                        <a14:foregroundMark x1="34824" y1="74920" x2="59548" y2="92799"/>
                        <a14:foregroundMark x1="51757" y1="61661" x2="50958" y2="64537"/>
                        <a14:backgroundMark x1="55112" y1="95367" x2="63738" y2="97125"/>
                        <a14:backgroundMark x1="63738" y1="97125" x2="64856" y2="96486"/>
                        <a14:backgroundMark x1="60383" y1="93770" x2="60383" y2="93770"/>
                        <a14:backgroundMark x1="60064" y1="94728" x2="61821" y2="93770"/>
                        <a14:backgroundMark x1="60383" y1="93770" x2="60383" y2="93770"/>
                        <a14:backgroundMark x1="60703" y1="93610" x2="60064" y2="93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08" t="20878" r="24218" b="5894"/>
          <a:stretch/>
        </p:blipFill>
        <p:spPr bwMode="auto">
          <a:xfrm>
            <a:off x="12183590" y="3196616"/>
            <a:ext cx="3031668" cy="466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070BFA3-904C-4E27-9324-3BB5D55B8099}"/>
              </a:ext>
            </a:extLst>
          </p:cNvPr>
          <p:cNvSpPr/>
          <p:nvPr/>
        </p:nvSpPr>
        <p:spPr>
          <a:xfrm>
            <a:off x="1447800" y="8158683"/>
            <a:ext cx="131836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4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ดังนั้น ขณะที่เราปฏิบัติหน้าที่ที่เราได้รับจากสังคม</a:t>
            </a:r>
          </a:p>
          <a:p>
            <a:r>
              <a:rPr lang="th-TH" sz="54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เราจึงไม่ควรนำความรู้สึกส่วนตัวมาปะปนกับหน้าที่ของตน</a:t>
            </a:r>
            <a:endParaRPr lang="en-US" sz="5400" dirty="0">
              <a:solidFill>
                <a:srgbClr val="0070C0"/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CF01D-9599-4436-93DE-CD3D3BBCAB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0" b="86667" l="31563" r="68438">
                        <a14:foregroundMark x1="36563" y1="30000" x2="37500" y2="23750"/>
                        <a14:foregroundMark x1="43438" y1="30000" x2="48125" y2="58750"/>
                        <a14:foregroundMark x1="44688" y1="51250" x2="55313" y2="52500"/>
                        <a14:foregroundMark x1="58125" y1="40417" x2="50313" y2="46667"/>
                        <a14:foregroundMark x1="45625" y1="37083" x2="51563" y2="57500"/>
                        <a14:foregroundMark x1="51563" y1="57500" x2="51563" y2="57500"/>
                        <a14:foregroundMark x1="41875" y1="46667" x2="59062" y2="35417"/>
                        <a14:foregroundMark x1="46250" y1="43333" x2="42500" y2="37083"/>
                        <a14:foregroundMark x1="35625" y1="30000" x2="35625" y2="30000"/>
                        <a14:foregroundMark x1="49063" y1="65417" x2="52188" y2="66667"/>
                        <a14:foregroundMark x1="48438" y1="82917" x2="48438" y2="74167"/>
                        <a14:foregroundMark x1="49063" y1="86667" x2="49063" y2="86667"/>
                        <a14:foregroundMark x1="47188" y1="65417" x2="44375" y2="47083"/>
                        <a14:foregroundMark x1="55000" y1="57500" x2="48438" y2="55833"/>
                        <a14:foregroundMark x1="50000" y1="50000" x2="52188" y2="60417"/>
                        <a14:foregroundMark x1="52500" y1="53333" x2="53125" y2="62917"/>
                      </a14:backgroundRemoval>
                    </a14:imgEffect>
                  </a14:imgLayer>
                </a14:imgProps>
              </a:ext>
            </a:extLst>
          </a:blip>
          <a:srcRect l="27143" t="4128" r="26667" b="10794"/>
          <a:stretch/>
        </p:blipFill>
        <p:spPr>
          <a:xfrm>
            <a:off x="6335463" y="280025"/>
            <a:ext cx="5617068" cy="7759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BB4AEE-6BA4-4C65-8F58-1A524677F49B}"/>
              </a:ext>
            </a:extLst>
          </p:cNvPr>
          <p:cNvSpPr txBox="1"/>
          <p:nvPr/>
        </p:nvSpPr>
        <p:spPr>
          <a:xfrm>
            <a:off x="6464102" y="8347828"/>
            <a:ext cx="535979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9900" dirty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ไฟดับ</a:t>
            </a:r>
            <a:endParaRPr lang="en-US" sz="9900" dirty="0">
              <a:solidFill>
                <a:prstClr val="black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0208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E08691-07FF-4316-B924-E1369D29E8E1}"/>
              </a:ext>
            </a:extLst>
          </p:cNvPr>
          <p:cNvSpPr txBox="1"/>
          <p:nvPr/>
        </p:nvSpPr>
        <p:spPr>
          <a:xfrm>
            <a:off x="7097645" y="7926170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3C500-66DA-4025-AFE4-E5E978AF809B}"/>
              </a:ext>
            </a:extLst>
          </p:cNvPr>
          <p:cNvSpPr txBox="1"/>
          <p:nvPr/>
        </p:nvSpPr>
        <p:spPr>
          <a:xfrm>
            <a:off x="104657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85720-2A5D-4937-971A-F0A4478B7EE5}"/>
              </a:ext>
            </a:extLst>
          </p:cNvPr>
          <p:cNvSpPr txBox="1"/>
          <p:nvPr/>
        </p:nvSpPr>
        <p:spPr>
          <a:xfrm>
            <a:off x="13148711" y="7926167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C159B-67FA-423F-BB0F-2F93CC324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8" b="96875" l="10000" r="90000">
                        <a14:foregroundMark x1="55889" y1="2148" x2="55000" y2="12305"/>
                        <a14:foregroundMark x1="52778" y1="14648" x2="59000" y2="15234"/>
                        <a14:foregroundMark x1="52889" y1="11133" x2="54000" y2="8008"/>
                        <a14:foregroundMark x1="51556" y1="35742" x2="57778" y2="35156"/>
                        <a14:foregroundMark x1="57778" y1="35156" x2="57778" y2="35156"/>
                        <a14:foregroundMark x1="55222" y1="26953" x2="56889" y2="46680"/>
                        <a14:foregroundMark x1="61889" y1="35156" x2="62111" y2="54102"/>
                        <a14:foregroundMark x1="40889" y1="90234" x2="61222" y2="90820"/>
                        <a14:foregroundMark x1="61222" y1="90820" x2="69667" y2="88672"/>
                        <a14:foregroundMark x1="45333" y1="98047" x2="62667" y2="94531"/>
                        <a14:foregroundMark x1="62667" y1="94531" x2="68444" y2="96484"/>
                        <a14:foregroundMark x1="68444" y1="96484" x2="68778" y2="96875"/>
                        <a14:foregroundMark x1="58667" y1="63672" x2="58667" y2="50391"/>
                      </a14:backgroundRemoval>
                    </a14:imgEffect>
                  </a14:imgLayer>
                </a14:imgProps>
              </a:ext>
            </a:extLst>
          </a:blip>
          <a:srcRect l="24017" r="23470"/>
          <a:stretch/>
        </p:blipFill>
        <p:spPr>
          <a:xfrm>
            <a:off x="738812" y="1897913"/>
            <a:ext cx="4626612" cy="5012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44899-372C-4FBA-B5E0-ABB165972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4167" l="9231" r="98462">
                        <a14:foregroundMark x1="15385" y1="94583" x2="22308" y2="89583"/>
                        <a14:foregroundMark x1="9615" y1="85833" x2="9615" y2="85833"/>
                        <a14:foregroundMark x1="73462" y1="12917" x2="73462" y2="12917"/>
                        <a14:foregroundMark x1="76154" y1="2917" x2="76154" y2="2917"/>
                        <a14:foregroundMark x1="78846" y1="23750" x2="78846" y2="23750"/>
                        <a14:foregroundMark x1="93846" y1="28333" x2="93846" y2="28333"/>
                        <a14:foregroundMark x1="98462" y1="26250" x2="98462" y2="2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9826" y="2360831"/>
            <a:ext cx="4928348" cy="4549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5D0CF2-266C-485A-BE35-22017167B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78" l="9167" r="90000">
                        <a14:foregroundMark x1="67222" y1="26667" x2="65000" y2="18056"/>
                        <a14:foregroundMark x1="69167" y1="41944" x2="70833" y2="56389"/>
                        <a14:foregroundMark x1="70833" y1="56389" x2="70833" y2="56389"/>
                        <a14:foregroundMark x1="65556" y1="91111" x2="65556" y2="91111"/>
                        <a14:foregroundMark x1="56111" y1="92778" x2="76667" y2="92778"/>
                        <a14:foregroundMark x1="9167" y1="55000" x2="9167" y2="5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48711" y="2834843"/>
            <a:ext cx="4075233" cy="407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2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gry boss being complaining to his employee Premium Vector">
            <a:extLst>
              <a:ext uri="{FF2B5EF4-FFF2-40B4-BE49-F238E27FC236}">
                <a16:creationId xmlns:a16="http://schemas.microsoft.com/office/drawing/2014/main" id="{9228C345-6F39-4240-BD22-2E653B4FE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6" r="1" b="21813"/>
          <a:stretch/>
        </p:blipFill>
        <p:spPr bwMode="auto">
          <a:xfrm>
            <a:off x="295275" y="260278"/>
            <a:ext cx="17697450" cy="976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A2E94-DD21-4EB9-86C9-A25AAFA3FC4B}"/>
              </a:ext>
            </a:extLst>
          </p:cNvPr>
          <p:cNvSpPr txBox="1"/>
          <p:nvPr/>
        </p:nvSpPr>
        <p:spPr>
          <a:xfrm>
            <a:off x="4121834" y="514533"/>
            <a:ext cx="5472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4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</a:t>
            </a:r>
            <a:endParaRPr lang="en-US" sz="144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12658-8D65-4088-9E1E-F5E67DD3816C}"/>
              </a:ext>
            </a:extLst>
          </p:cNvPr>
          <p:cNvSpPr txBox="1"/>
          <p:nvPr/>
        </p:nvSpPr>
        <p:spPr>
          <a:xfrm>
            <a:off x="8587409" y="6090386"/>
            <a:ext cx="5472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400" b="1" dirty="0">
                <a:solidFill>
                  <a:srgbClr val="FFFF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พนักงาน</a:t>
            </a:r>
            <a:endParaRPr lang="en-US" sz="14400" b="1" dirty="0">
              <a:solidFill>
                <a:srgbClr val="FFFF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706A7-A444-4F5B-AA0A-0B114B278C04}"/>
              </a:ext>
            </a:extLst>
          </p:cNvPr>
          <p:cNvSpPr txBox="1"/>
          <p:nvPr/>
        </p:nvSpPr>
        <p:spPr>
          <a:xfrm>
            <a:off x="6763460" y="3333049"/>
            <a:ext cx="1394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ด่า</a:t>
            </a:r>
            <a:endParaRPr lang="en-US" sz="72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7E5DD-D83C-4B7D-BC4C-AB86F44D2DA8}"/>
              </a:ext>
            </a:extLst>
          </p:cNvPr>
          <p:cNvSpPr txBox="1"/>
          <p:nvPr/>
        </p:nvSpPr>
        <p:spPr>
          <a:xfrm>
            <a:off x="7193024" y="4140964"/>
            <a:ext cx="1394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ด่า</a:t>
            </a:r>
            <a:endParaRPr lang="en-US" sz="48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89D70B-F41E-46FD-8778-A2713A279101}"/>
              </a:ext>
            </a:extLst>
          </p:cNvPr>
          <p:cNvSpPr txBox="1"/>
          <p:nvPr/>
        </p:nvSpPr>
        <p:spPr>
          <a:xfrm>
            <a:off x="6228202" y="4615149"/>
            <a:ext cx="1929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ด่า</a:t>
            </a:r>
            <a:endParaRPr lang="en-US" sz="54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8522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5F698-F1C0-4EB6-B53D-20830D5F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962"/>
          <a:stretch/>
        </p:blipFill>
        <p:spPr>
          <a:xfrm>
            <a:off x="674945" y="381492"/>
            <a:ext cx="16938141" cy="952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17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ggressive Leader 23 - Workplace Aggressive Behavior , Transparent ...">
            <a:extLst>
              <a:ext uri="{FF2B5EF4-FFF2-40B4-BE49-F238E27FC236}">
                <a16:creationId xmlns:a16="http://schemas.microsoft.com/office/drawing/2014/main" id="{3B0ABAFA-CE75-4AFC-8AAE-8CB896E6C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r="16276"/>
          <a:stretch/>
        </p:blipFill>
        <p:spPr bwMode="auto">
          <a:xfrm flipH="1">
            <a:off x="6313439" y="917029"/>
            <a:ext cx="9064488" cy="872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37F987-1B9E-4F36-8BC5-ABE45EF9DA18}"/>
              </a:ext>
            </a:extLst>
          </p:cNvPr>
          <p:cNvSpPr txBox="1"/>
          <p:nvPr/>
        </p:nvSpPr>
        <p:spPr>
          <a:xfrm>
            <a:off x="1" y="201587"/>
            <a:ext cx="76311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คุณรู้ไหมรายได้ผม</a:t>
            </a:r>
          </a:p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หายไปเท่าไหร่</a:t>
            </a:r>
            <a:endParaRPr lang="en-US" sz="6600" b="1" dirty="0">
              <a:solidFill>
                <a:srgbClr val="96142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1D6CF-E1F6-46B7-8682-791897522900}"/>
              </a:ext>
            </a:extLst>
          </p:cNvPr>
          <p:cNvSpPr txBox="1"/>
          <p:nvPr/>
        </p:nvSpPr>
        <p:spPr>
          <a:xfrm>
            <a:off x="14542518" y="1869285"/>
            <a:ext cx="2156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600" b="1" dirty="0">
                <a:solidFill>
                  <a:srgbClr val="ED7D3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เอ่อ</a:t>
            </a:r>
            <a:endParaRPr lang="en-US" sz="6600" b="1" dirty="0">
              <a:solidFill>
                <a:srgbClr val="ED7D3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3091C-FF59-432B-874D-0390765B17B8}"/>
              </a:ext>
            </a:extLst>
          </p:cNvPr>
          <p:cNvSpPr txBox="1"/>
          <p:nvPr/>
        </p:nvSpPr>
        <p:spPr>
          <a:xfrm>
            <a:off x="165304" y="3087125"/>
            <a:ext cx="51474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งานผมเสียหาย</a:t>
            </a:r>
          </a:p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คุณจะรับผิดชอบยังไง</a:t>
            </a:r>
            <a:endParaRPr lang="en-US" sz="6600" b="1" dirty="0">
              <a:solidFill>
                <a:srgbClr val="96142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01D63-1462-42C6-B218-273510CBE353}"/>
              </a:ext>
            </a:extLst>
          </p:cNvPr>
          <p:cNvSpPr txBox="1"/>
          <p:nvPr/>
        </p:nvSpPr>
        <p:spPr>
          <a:xfrm>
            <a:off x="14707820" y="5514854"/>
            <a:ext cx="2156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600" b="1" dirty="0">
                <a:solidFill>
                  <a:srgbClr val="ED7D3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คือว่า...</a:t>
            </a:r>
            <a:endParaRPr lang="en-US" sz="6600" b="1" dirty="0">
              <a:solidFill>
                <a:srgbClr val="ED7D3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ED938-0258-45ED-A998-BAC8831D6365}"/>
              </a:ext>
            </a:extLst>
          </p:cNvPr>
          <p:cNvSpPr txBox="1"/>
          <p:nvPr/>
        </p:nvSpPr>
        <p:spPr>
          <a:xfrm>
            <a:off x="329035" y="6988327"/>
            <a:ext cx="59844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ไหนคุณบอกสิ</a:t>
            </a:r>
          </a:p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คุณจะแก้ปัญหานี้ยังไง</a:t>
            </a:r>
            <a:endParaRPr lang="en-US" sz="6600" b="1" dirty="0">
              <a:solidFill>
                <a:srgbClr val="96142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0892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w to Triumph Over the Workplace Bully | SafeBee">
            <a:extLst>
              <a:ext uri="{FF2B5EF4-FFF2-40B4-BE49-F238E27FC236}">
                <a16:creationId xmlns:a16="http://schemas.microsoft.com/office/drawing/2014/main" id="{95B14576-EDEF-4823-A828-523854C26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/>
          <a:stretch/>
        </p:blipFill>
        <p:spPr bwMode="auto">
          <a:xfrm>
            <a:off x="192506" y="687554"/>
            <a:ext cx="12649202" cy="959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0EBE31-328D-41BE-BD83-17B7FE7E707B}"/>
              </a:ext>
            </a:extLst>
          </p:cNvPr>
          <p:cNvSpPr txBox="1"/>
          <p:nvPr/>
        </p:nvSpPr>
        <p:spPr>
          <a:xfrm>
            <a:off x="9663974" y="362797"/>
            <a:ext cx="89849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8100" b="1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ตอบช้าขนาดนี้</a:t>
            </a:r>
          </a:p>
          <a:p>
            <a:pPr algn="ctr" defTabSz="1371600"/>
            <a:r>
              <a:rPr lang="th-TH" sz="8100" b="1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ไม่ต้องตอบแล้วก็ได้</a:t>
            </a:r>
          </a:p>
          <a:p>
            <a:pPr algn="ctr" defTabSz="1371600"/>
            <a:r>
              <a:rPr lang="th-TH" sz="8100" b="1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กว่าจะได้แจ้งข้อมูล</a:t>
            </a:r>
          </a:p>
          <a:p>
            <a:pPr algn="ctr" defTabSz="1371600"/>
            <a:r>
              <a:rPr lang="th-TH" sz="8100" b="1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รอนานมาก</a:t>
            </a:r>
            <a:endParaRPr lang="en-US" sz="8100" b="1" dirty="0">
              <a:solidFill>
                <a:prstClr val="black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8407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A09BA-A923-421A-AC0D-6FFB8CE4FE9A}"/>
              </a:ext>
            </a:extLst>
          </p:cNvPr>
          <p:cNvSpPr txBox="1"/>
          <p:nvPr/>
        </p:nvSpPr>
        <p:spPr>
          <a:xfrm>
            <a:off x="6407834" y="3158342"/>
            <a:ext cx="5472333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24900" b="1" dirty="0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เฉลย</a:t>
            </a:r>
            <a:endParaRPr lang="en-US" sz="24900" b="1" dirty="0">
              <a:solidFill>
                <a:srgbClr val="4472C4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226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gry boss being complaining to his employee Premium Vector">
            <a:extLst>
              <a:ext uri="{FF2B5EF4-FFF2-40B4-BE49-F238E27FC236}">
                <a16:creationId xmlns:a16="http://schemas.microsoft.com/office/drawing/2014/main" id="{9228C345-6F39-4240-BD22-2E653B4FE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6" r="1" b="21813"/>
          <a:stretch/>
        </p:blipFill>
        <p:spPr bwMode="auto">
          <a:xfrm>
            <a:off x="295275" y="260278"/>
            <a:ext cx="17697450" cy="976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F2A532-38E3-4F2B-8C5D-88CE50DEB1A8}"/>
              </a:ext>
            </a:extLst>
          </p:cNvPr>
          <p:cNvSpPr txBox="1"/>
          <p:nvPr/>
        </p:nvSpPr>
        <p:spPr>
          <a:xfrm>
            <a:off x="4121834" y="514533"/>
            <a:ext cx="5472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14400" b="1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</a:t>
            </a:r>
            <a:endParaRPr lang="en-US" sz="14400" b="1" dirty="0">
              <a:solidFill>
                <a:prstClr val="whit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CECE62-4174-462B-8DFD-9A5D95BF10BA}"/>
              </a:ext>
            </a:extLst>
          </p:cNvPr>
          <p:cNvSpPr txBox="1"/>
          <p:nvPr/>
        </p:nvSpPr>
        <p:spPr>
          <a:xfrm>
            <a:off x="8587409" y="6090386"/>
            <a:ext cx="5472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14400" b="1" dirty="0">
                <a:solidFill>
                  <a:srgbClr val="FFFF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พนักงาน</a:t>
            </a:r>
            <a:endParaRPr lang="en-US" sz="14400" b="1" dirty="0">
              <a:solidFill>
                <a:srgbClr val="FFFF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4E95E-767D-4224-9EFD-0F13763D12E9}"/>
              </a:ext>
            </a:extLst>
          </p:cNvPr>
          <p:cNvSpPr txBox="1"/>
          <p:nvPr/>
        </p:nvSpPr>
        <p:spPr>
          <a:xfrm>
            <a:off x="6763460" y="3333049"/>
            <a:ext cx="1394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7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ด่า</a:t>
            </a:r>
            <a:endParaRPr lang="en-US" sz="7200" dirty="0">
              <a:solidFill>
                <a:prstClr val="whit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11061-DFD7-49DB-B0EF-1D7BD7A1557E}"/>
              </a:ext>
            </a:extLst>
          </p:cNvPr>
          <p:cNvSpPr txBox="1"/>
          <p:nvPr/>
        </p:nvSpPr>
        <p:spPr>
          <a:xfrm>
            <a:off x="7193024" y="4140964"/>
            <a:ext cx="1394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48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ด่า</a:t>
            </a:r>
            <a:endParaRPr lang="en-US" sz="4800" dirty="0">
              <a:solidFill>
                <a:prstClr val="whit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CC010-09AC-4A94-948E-94D92D69BA34}"/>
              </a:ext>
            </a:extLst>
          </p:cNvPr>
          <p:cNvSpPr txBox="1"/>
          <p:nvPr/>
        </p:nvSpPr>
        <p:spPr>
          <a:xfrm>
            <a:off x="6228202" y="4615149"/>
            <a:ext cx="1929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54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ด่า</a:t>
            </a:r>
            <a:endParaRPr lang="en-US" sz="5400" dirty="0">
              <a:solidFill>
                <a:prstClr val="whit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3764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DE86231-7C43-4C5B-ADC0-CA4E004E6B73}"/>
              </a:ext>
            </a:extLst>
          </p:cNvPr>
          <p:cNvSpPr txBox="1"/>
          <p:nvPr/>
        </p:nvSpPr>
        <p:spPr>
          <a:xfrm>
            <a:off x="6966620" y="7926170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ECF38-85DD-4663-A1C7-481942B81BC3}"/>
              </a:ext>
            </a:extLst>
          </p:cNvPr>
          <p:cNvSpPr txBox="1"/>
          <p:nvPr/>
        </p:nvSpPr>
        <p:spPr>
          <a:xfrm>
            <a:off x="104657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2246D7-7343-4706-8571-FCAEB884F83C}"/>
              </a:ext>
            </a:extLst>
          </p:cNvPr>
          <p:cNvSpPr txBox="1"/>
          <p:nvPr/>
        </p:nvSpPr>
        <p:spPr>
          <a:xfrm>
            <a:off x="13148711" y="7926167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pic>
        <p:nvPicPr>
          <p:cNvPr id="2050" name="Picture 2" descr="Golden gift voucher design Free Vector">
            <a:extLst>
              <a:ext uri="{FF2B5EF4-FFF2-40B4-BE49-F238E27FC236}">
                <a16:creationId xmlns:a16="http://schemas.microsoft.com/office/drawing/2014/main" id="{42A06A93-4EB2-4D14-9AE7-19BDDE1B1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54070" r="9970" b="14080"/>
          <a:stretch/>
        </p:blipFill>
        <p:spPr bwMode="auto">
          <a:xfrm>
            <a:off x="151259" y="3968171"/>
            <a:ext cx="5920161" cy="23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1E5576-89D4-4A75-8B1E-7FE60776CC63}"/>
              </a:ext>
            </a:extLst>
          </p:cNvPr>
          <p:cNvGrpSpPr/>
          <p:nvPr/>
        </p:nvGrpSpPr>
        <p:grpSpPr>
          <a:xfrm>
            <a:off x="6918480" y="2594025"/>
            <a:ext cx="4499976" cy="4676529"/>
            <a:chOff x="4612320" y="1729350"/>
            <a:chExt cx="2999984" cy="31176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B97395-1C28-40C5-9794-744979DA1380}"/>
                </a:ext>
              </a:extLst>
            </p:cNvPr>
            <p:cNvSpPr txBox="1"/>
            <p:nvPr/>
          </p:nvSpPr>
          <p:spPr>
            <a:xfrm>
              <a:off x="4644413" y="1729350"/>
              <a:ext cx="29031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th-TH" sz="4800" dirty="0">
                  <a:solidFill>
                    <a:srgbClr val="A5A5A5">
                      <a:lumMod val="50000"/>
                    </a:srgbClr>
                  </a:solidFill>
                  <a:latin typeface="DB HelvethaicaMon X Reg" panose="02000506090000020004" pitchFamily="2" charset="-34"/>
                  <a:cs typeface="DB HelvethaicaMon X Reg" panose="02000506090000020004" pitchFamily="2" charset="-34"/>
                </a:rPr>
                <a:t>ประสานงานลูกค้า</a:t>
              </a:r>
              <a:endParaRPr lang="en-US" sz="4800" dirty="0">
                <a:solidFill>
                  <a:srgbClr val="A5A5A5">
                    <a:lumMod val="50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endParaRPr>
            </a:p>
          </p:txBody>
        </p:sp>
        <p:pic>
          <p:nvPicPr>
            <p:cNvPr id="2054" name="Picture 6" descr="วันหยุดไปรษณีย์ไทย 2558 - จำหน่ายหมวกติดชื่อราคาถูก, หมวกเปล่า ...">
              <a:extLst>
                <a:ext uri="{FF2B5EF4-FFF2-40B4-BE49-F238E27FC236}">
                  <a16:creationId xmlns:a16="http://schemas.microsoft.com/office/drawing/2014/main" id="{B4EB0102-C419-414F-B3D8-BF08DD2096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1" r="2493"/>
            <a:stretch/>
          </p:blipFill>
          <p:spPr bwMode="auto">
            <a:xfrm>
              <a:off x="5192933" y="2186402"/>
              <a:ext cx="2419371" cy="266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ใยสัมพันธ์เฉลิมราช">
              <a:extLst>
                <a:ext uri="{FF2B5EF4-FFF2-40B4-BE49-F238E27FC236}">
                  <a16:creationId xmlns:a16="http://schemas.microsoft.com/office/drawing/2014/main" id="{C0767757-B30D-4FD6-ADEA-FFD5DDBB6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320" y="3730722"/>
              <a:ext cx="1028594" cy="1028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773807-8708-4945-BDE5-29154D2E9F65}"/>
              </a:ext>
            </a:extLst>
          </p:cNvPr>
          <p:cNvGrpSpPr/>
          <p:nvPr/>
        </p:nvGrpSpPr>
        <p:grpSpPr>
          <a:xfrm>
            <a:off x="12297655" y="2594026"/>
            <a:ext cx="5596439" cy="4886402"/>
            <a:chOff x="8198436" y="1729350"/>
            <a:chExt cx="3730959" cy="325760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DEDBDF-B87B-4611-85BE-3FC817DF7882}"/>
                </a:ext>
              </a:extLst>
            </p:cNvPr>
            <p:cNvSpPr txBox="1"/>
            <p:nvPr/>
          </p:nvSpPr>
          <p:spPr>
            <a:xfrm>
              <a:off x="8474732" y="1729350"/>
              <a:ext cx="29031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th-TH" sz="4800" dirty="0">
                  <a:solidFill>
                    <a:srgbClr val="A5A5A5">
                      <a:lumMod val="50000"/>
                    </a:srgbClr>
                  </a:solidFill>
                  <a:latin typeface="DB HelvethaicaMon X Reg" panose="02000506090000020004" pitchFamily="2" charset="-34"/>
                  <a:cs typeface="DB HelvethaicaMon X Reg" panose="02000506090000020004" pitchFamily="2" charset="-34"/>
                </a:rPr>
                <a:t>แจ้ง </a:t>
              </a:r>
              <a:r>
                <a:rPr lang="en-US" sz="4800" dirty="0">
                  <a:solidFill>
                    <a:srgbClr val="A5A5A5">
                      <a:lumMod val="50000"/>
                    </a:srgbClr>
                  </a:solidFill>
                  <a:latin typeface="DB HelvethaicaMon X Reg" panose="02000506090000020004" pitchFamily="2" charset="-34"/>
                  <a:cs typeface="DB HelvethaicaMon X Reg" panose="02000506090000020004" pitchFamily="2" charset="-34"/>
                </a:rPr>
                <a:t>Supervisor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BED475-123A-4E60-A67A-FD5008A55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625" b="9180"/>
            <a:stretch/>
          </p:blipFill>
          <p:spPr>
            <a:xfrm>
              <a:off x="8198436" y="2246863"/>
              <a:ext cx="3730959" cy="2740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26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7039B9-20FA-4966-BD0B-93FC2CBFADB1}"/>
              </a:ext>
            </a:extLst>
          </p:cNvPr>
          <p:cNvSpPr txBox="1"/>
          <p:nvPr/>
        </p:nvSpPr>
        <p:spPr>
          <a:xfrm>
            <a:off x="420348" y="3689257"/>
            <a:ext cx="17447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8000" b="1" dirty="0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ทางเราคาดหวังว่า      ลูกค้าจะได้รับบริการที่ตรงใจ</a:t>
            </a:r>
          </a:p>
          <a:p>
            <a:pPr algn="ctr" defTabSz="1371600"/>
            <a:r>
              <a:rPr lang="th-TH" sz="8000" b="1" dirty="0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อย่างไรต้องขออภัยกับ    ความไม่สะดวกที่เกิดขึ้นด้วยค่ะ</a:t>
            </a:r>
            <a:endParaRPr lang="en-US" sz="8000" b="1" dirty="0">
              <a:solidFill>
                <a:srgbClr val="4472C4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3402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5400000">
            <a:off x="0" y="0"/>
            <a:ext cx="1807234" cy="1807234"/>
          </a:xfrm>
          <a:custGeom>
            <a:avLst/>
            <a:gdLst/>
            <a:ahLst/>
            <a:cxnLst/>
            <a:rect l="l" t="t" r="r" b="b"/>
            <a:pathLst>
              <a:path w="1807234" h="1807234">
                <a:moveTo>
                  <a:pt x="0" y="0"/>
                </a:moveTo>
                <a:lnTo>
                  <a:pt x="1807234" y="0"/>
                </a:lnTo>
                <a:lnTo>
                  <a:pt x="1807234" y="1807234"/>
                </a:lnTo>
                <a:lnTo>
                  <a:pt x="0" y="1807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81633E6-4279-5C18-2398-0ECD8164E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92200" cy="8801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933673-3B22-ABDC-C900-594B0737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41635" y="658747"/>
            <a:ext cx="11947493" cy="6935267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FDB3B4CB-A80C-32AE-A7B5-7636471264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21" r="-2" b="-2"/>
          <a:stretch/>
        </p:blipFill>
        <p:spPr>
          <a:xfrm rot="21480000">
            <a:off x="144488" y="1058898"/>
            <a:ext cx="17883622" cy="8592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CADC21-F360-A873-BC87-114D4D68A6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084"/>
          <a:stretch/>
        </p:blipFill>
        <p:spPr>
          <a:xfrm>
            <a:off x="8190206" y="1636308"/>
            <a:ext cx="6162471" cy="5936134"/>
          </a:xfrm>
          <a:prstGeom prst="ellipse">
            <a:avLst/>
          </a:prstGeom>
          <a:ln w="190500" cap="rnd">
            <a:noFill/>
            <a:prstDash val="solid"/>
          </a:ln>
          <a:effectLst/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922B186-F25F-08DC-0AB3-ED2CE79C3388}"/>
              </a:ext>
            </a:extLst>
          </p:cNvPr>
          <p:cNvSpPr txBox="1">
            <a:spLocks/>
          </p:cNvSpPr>
          <p:nvPr/>
        </p:nvSpPr>
        <p:spPr>
          <a:xfrm>
            <a:off x="433132" y="348064"/>
            <a:ext cx="8101267" cy="225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7200" b="1" dirty="0" err="1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บทบาทหน้าที่</a:t>
            </a:r>
            <a:endParaRPr lang="th-TH" sz="7200" b="1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>
              <a:spcAft>
                <a:spcPts val="600"/>
              </a:spcAft>
            </a:pPr>
            <a:r>
              <a:rPr lang="en-US" sz="7200" b="1" dirty="0" err="1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และความรับผิดชอบ</a:t>
            </a:r>
            <a:endParaRPr lang="en-US" sz="7200" b="1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5F698-F1C0-4EB6-B53D-20830D5F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962"/>
          <a:stretch/>
        </p:blipFill>
        <p:spPr>
          <a:xfrm>
            <a:off x="674945" y="381492"/>
            <a:ext cx="16938141" cy="952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69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0028F9-E300-4438-A432-5E0A2C191B85}"/>
              </a:ext>
            </a:extLst>
          </p:cNvPr>
          <p:cNvSpPr/>
          <p:nvPr/>
        </p:nvSpPr>
        <p:spPr>
          <a:xfrm>
            <a:off x="1102673" y="584469"/>
            <a:ext cx="4121835" cy="404850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FB058-D0A8-4759-8090-A9EFEC1623B7}"/>
              </a:ext>
            </a:extLst>
          </p:cNvPr>
          <p:cNvSpPr/>
          <p:nvPr/>
        </p:nvSpPr>
        <p:spPr>
          <a:xfrm>
            <a:off x="13017773" y="584469"/>
            <a:ext cx="4121835" cy="40485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2A17C-D47D-4D0E-B4DB-A238E20C1951}"/>
              </a:ext>
            </a:extLst>
          </p:cNvPr>
          <p:cNvSpPr/>
          <p:nvPr/>
        </p:nvSpPr>
        <p:spPr>
          <a:xfrm>
            <a:off x="7097645" y="584469"/>
            <a:ext cx="4121835" cy="40485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08691-07FF-4316-B924-E1369D29E8E1}"/>
              </a:ext>
            </a:extLst>
          </p:cNvPr>
          <p:cNvSpPr txBox="1"/>
          <p:nvPr/>
        </p:nvSpPr>
        <p:spPr>
          <a:xfrm>
            <a:off x="7097645" y="7926170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3C500-66DA-4025-AFE4-E5E978AF809B}"/>
              </a:ext>
            </a:extLst>
          </p:cNvPr>
          <p:cNvSpPr txBox="1"/>
          <p:nvPr/>
        </p:nvSpPr>
        <p:spPr>
          <a:xfrm>
            <a:off x="104657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85720-2A5D-4937-971A-F0A4478B7EE5}"/>
              </a:ext>
            </a:extLst>
          </p:cNvPr>
          <p:cNvSpPr txBox="1"/>
          <p:nvPr/>
        </p:nvSpPr>
        <p:spPr>
          <a:xfrm>
            <a:off x="13148711" y="7926167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4B09B5-FF46-48CF-897C-E7FDFFEACB3F}"/>
              </a:ext>
            </a:extLst>
          </p:cNvPr>
          <p:cNvSpPr txBox="1"/>
          <p:nvPr/>
        </p:nvSpPr>
        <p:spPr>
          <a:xfrm>
            <a:off x="986213" y="5292736"/>
            <a:ext cx="4354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ขออภัยค่ะคุณลูกค้า ขณะนี้สินค้าหมดค่ะ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38A36C-7D17-4ABE-8782-86BCAD1C7CC2}"/>
              </a:ext>
            </a:extLst>
          </p:cNvPr>
          <p:cNvSpPr txBox="1"/>
          <p:nvPr/>
        </p:nvSpPr>
        <p:spPr>
          <a:xfrm>
            <a:off x="6510324" y="4965833"/>
            <a:ext cx="52964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ขออภัยค่ะคุณลูกค้า ขณะนี้สินค้าไม่มีจำหน่ายนะคะ ขอแนะนำเป็นรุ่น 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xxx</a:t>
            </a:r>
            <a:r>
              <a:rPr lang="th-TH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ซึ่งมีลักษณะใกล้เคียงกันค่ะ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F06BCC-65A4-4E09-8373-B442AFC85D17}"/>
              </a:ext>
            </a:extLst>
          </p:cNvPr>
          <p:cNvSpPr txBox="1"/>
          <p:nvPr/>
        </p:nvSpPr>
        <p:spPr>
          <a:xfrm>
            <a:off x="12186942" y="5292735"/>
            <a:ext cx="5942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ขออภัยค่ะคุณลูกค้า ขณะนี้สินค้าไม่มีจำหน่ายนะคะ หากสินค้าเข้าจะรีบแจ้งโดยเร็วที่สุดค่ะ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68C3D1-2516-4912-A7FC-7D8B22217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159" t="23161" r="64768" b="40395"/>
          <a:stretch/>
        </p:blipFill>
        <p:spPr>
          <a:xfrm>
            <a:off x="1662116" y="883139"/>
            <a:ext cx="3002951" cy="3451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AEBA8D-DD3F-4EDF-8E85-3C0BA4A13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159" t="23161" r="64768" b="40395"/>
          <a:stretch/>
        </p:blipFill>
        <p:spPr>
          <a:xfrm>
            <a:off x="7619666" y="883139"/>
            <a:ext cx="3002951" cy="3451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BEDE1-64BD-4162-9CCA-D5E7796A47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159" t="23161" r="64768" b="40395"/>
          <a:stretch/>
        </p:blipFill>
        <p:spPr>
          <a:xfrm>
            <a:off x="13577216" y="883139"/>
            <a:ext cx="3002951" cy="34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B7EB5E-0346-400D-AF8D-9929C7D60A40}"/>
              </a:ext>
            </a:extLst>
          </p:cNvPr>
          <p:cNvSpPr txBox="1"/>
          <p:nvPr/>
        </p:nvSpPr>
        <p:spPr>
          <a:xfrm>
            <a:off x="0" y="3866227"/>
            <a:ext cx="19086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ขออภัยค่ะคุณลูกค้า      ขณะนี้สินค้าไม่มีจำหน่ายนะคะ</a:t>
            </a:r>
          </a:p>
          <a:p>
            <a:pPr algn="ctr"/>
            <a:r>
              <a:rPr lang="th-TH" sz="8000" b="1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ขอแนะนำเป็นรุ่น </a:t>
            </a:r>
            <a:r>
              <a:rPr lang="en-US" sz="8000" b="1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xxx        </a:t>
            </a:r>
            <a:r>
              <a:rPr lang="th-TH" sz="8000" b="1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ซึ่งมีลักษณะใกล้เคียงกันค่ะ</a:t>
            </a:r>
            <a:endParaRPr lang="en-US" sz="8000" b="1" dirty="0">
              <a:solidFill>
                <a:schemeClr val="accent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4473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93561-A5E1-2884-4802-0341B2845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ggressive Leader 23 - Workplace Aggressive Behavior , Transparent ...">
            <a:extLst>
              <a:ext uri="{FF2B5EF4-FFF2-40B4-BE49-F238E27FC236}">
                <a16:creationId xmlns:a16="http://schemas.microsoft.com/office/drawing/2014/main" id="{0816853E-2BE3-2532-F072-65F4B1F43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r="16276"/>
          <a:stretch/>
        </p:blipFill>
        <p:spPr bwMode="auto">
          <a:xfrm flipH="1">
            <a:off x="6313439" y="917029"/>
            <a:ext cx="9064488" cy="872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F01308-7E6F-2E4F-B650-C3D01AC1C9BA}"/>
              </a:ext>
            </a:extLst>
          </p:cNvPr>
          <p:cNvSpPr txBox="1"/>
          <p:nvPr/>
        </p:nvSpPr>
        <p:spPr>
          <a:xfrm>
            <a:off x="1" y="201587"/>
            <a:ext cx="76311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คุณรู้ไหมรายได้ผม</a:t>
            </a:r>
          </a:p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หายไปเท่าไหร่</a:t>
            </a:r>
            <a:endParaRPr lang="en-US" sz="6600" b="1" dirty="0">
              <a:solidFill>
                <a:srgbClr val="96142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6415D4-191D-B677-2B72-FA94EDDC66A4}"/>
              </a:ext>
            </a:extLst>
          </p:cNvPr>
          <p:cNvSpPr txBox="1"/>
          <p:nvPr/>
        </p:nvSpPr>
        <p:spPr>
          <a:xfrm>
            <a:off x="14542518" y="1869285"/>
            <a:ext cx="2156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600" b="1" dirty="0">
                <a:solidFill>
                  <a:srgbClr val="ED7D3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เอ่อ</a:t>
            </a:r>
            <a:endParaRPr lang="en-US" sz="6600" b="1" dirty="0">
              <a:solidFill>
                <a:srgbClr val="ED7D3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B641F-0296-4CB6-C22F-3A3ED0C8BF0F}"/>
              </a:ext>
            </a:extLst>
          </p:cNvPr>
          <p:cNvSpPr txBox="1"/>
          <p:nvPr/>
        </p:nvSpPr>
        <p:spPr>
          <a:xfrm>
            <a:off x="165304" y="3087125"/>
            <a:ext cx="51474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งานผมเสียหาย</a:t>
            </a:r>
          </a:p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คุณจะรับผิดชอบยังไง</a:t>
            </a:r>
            <a:endParaRPr lang="en-US" sz="6600" b="1" dirty="0">
              <a:solidFill>
                <a:srgbClr val="96142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49751-1277-F6E3-A909-E6D26FF7BB75}"/>
              </a:ext>
            </a:extLst>
          </p:cNvPr>
          <p:cNvSpPr txBox="1"/>
          <p:nvPr/>
        </p:nvSpPr>
        <p:spPr>
          <a:xfrm>
            <a:off x="14707820" y="5514854"/>
            <a:ext cx="2156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600" b="1" dirty="0">
                <a:solidFill>
                  <a:srgbClr val="ED7D3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คือว่า...</a:t>
            </a:r>
            <a:endParaRPr lang="en-US" sz="6600" b="1" dirty="0">
              <a:solidFill>
                <a:srgbClr val="ED7D3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A254F-14B9-D600-E411-805D947444A4}"/>
              </a:ext>
            </a:extLst>
          </p:cNvPr>
          <p:cNvSpPr txBox="1"/>
          <p:nvPr/>
        </p:nvSpPr>
        <p:spPr>
          <a:xfrm>
            <a:off x="329035" y="6988327"/>
            <a:ext cx="59844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ไหนคุณบอกสิ</a:t>
            </a:r>
          </a:p>
          <a:p>
            <a:pPr algn="ctr" defTabSz="1371600"/>
            <a:r>
              <a:rPr lang="th-TH" sz="6600" b="1" dirty="0">
                <a:solidFill>
                  <a:srgbClr val="96142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คุณจะแก้ปัญหานี้ยังไง</a:t>
            </a:r>
            <a:endParaRPr lang="en-US" sz="6600" b="1" dirty="0">
              <a:solidFill>
                <a:srgbClr val="96142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90074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ll center agent avatar character Royalty Free Vector Image">
            <a:extLst>
              <a:ext uri="{FF2B5EF4-FFF2-40B4-BE49-F238E27FC236}">
                <a16:creationId xmlns:a16="http://schemas.microsoft.com/office/drawing/2014/main" id="{420254C7-DB8B-4E43-8588-B2C44168E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r="16400" b="10046"/>
          <a:stretch/>
        </p:blipFill>
        <p:spPr bwMode="auto">
          <a:xfrm>
            <a:off x="1907114" y="764005"/>
            <a:ext cx="3025833" cy="43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ll center agent avatar character Royalty Free Vector Image">
            <a:extLst>
              <a:ext uri="{FF2B5EF4-FFF2-40B4-BE49-F238E27FC236}">
                <a16:creationId xmlns:a16="http://schemas.microsoft.com/office/drawing/2014/main" id="{05D34D92-1B1F-4E75-9085-B335CBDB9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r="16400" b="10046"/>
          <a:stretch/>
        </p:blipFill>
        <p:spPr bwMode="auto">
          <a:xfrm>
            <a:off x="7631084" y="764005"/>
            <a:ext cx="3025833" cy="43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all center agent avatar character Royalty Free Vector Image">
            <a:extLst>
              <a:ext uri="{FF2B5EF4-FFF2-40B4-BE49-F238E27FC236}">
                <a16:creationId xmlns:a16="http://schemas.microsoft.com/office/drawing/2014/main" id="{5730189B-12F9-4CAE-A27B-A1AB71B27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r="16400" b="10046"/>
          <a:stretch/>
        </p:blipFill>
        <p:spPr bwMode="auto">
          <a:xfrm>
            <a:off x="13355054" y="764006"/>
            <a:ext cx="3025833" cy="43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49F919-E847-4DD1-A8AD-D40358717AAB}"/>
              </a:ext>
            </a:extLst>
          </p:cNvPr>
          <p:cNvSpPr txBox="1"/>
          <p:nvPr/>
        </p:nvSpPr>
        <p:spPr>
          <a:xfrm>
            <a:off x="1053548" y="6003236"/>
            <a:ext cx="5071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chemeClr val="accent2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ผมต้องขออภัยกับเหตุการณ์ที่เกิดขึ้นด้วยครับ</a:t>
            </a:r>
            <a:endParaRPr lang="en-US" sz="4800" dirty="0">
              <a:solidFill>
                <a:schemeClr val="accent2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46649-A859-4A9B-9361-C434234AA076}"/>
              </a:ext>
            </a:extLst>
          </p:cNvPr>
          <p:cNvSpPr txBox="1"/>
          <p:nvPr/>
        </p:nvSpPr>
        <p:spPr>
          <a:xfrm>
            <a:off x="6122505" y="5324207"/>
            <a:ext cx="60429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chemeClr val="accent2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ทางเราคาดหวังว่า</a:t>
            </a:r>
          </a:p>
          <a:p>
            <a:pPr algn="ctr"/>
            <a:r>
              <a:rPr lang="th-TH" sz="4800" dirty="0">
                <a:solidFill>
                  <a:schemeClr val="accent2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ลูกค้าจะได้รับบริการที่ตรงใจ</a:t>
            </a:r>
          </a:p>
          <a:p>
            <a:pPr algn="ctr"/>
            <a:r>
              <a:rPr lang="th-TH" sz="4800" dirty="0">
                <a:solidFill>
                  <a:schemeClr val="accent2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อย่างไรต้องขออภัยกับความไม่สะดวกที่เกิดขึ้นด้วยครับ</a:t>
            </a:r>
            <a:endParaRPr lang="en-US" sz="4800" dirty="0">
              <a:solidFill>
                <a:schemeClr val="accent2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EC6E0-D941-49A2-B8EC-11F40FD05176}"/>
              </a:ext>
            </a:extLst>
          </p:cNvPr>
          <p:cNvSpPr txBox="1"/>
          <p:nvPr/>
        </p:nvSpPr>
        <p:spPr>
          <a:xfrm>
            <a:off x="12080889" y="5693538"/>
            <a:ext cx="5574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chemeClr val="accent2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ทางเราจะรีบดำเนินการ</a:t>
            </a:r>
          </a:p>
          <a:p>
            <a:pPr algn="ctr"/>
            <a:r>
              <a:rPr lang="th-TH" sz="4800" dirty="0">
                <a:solidFill>
                  <a:schemeClr val="accent2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แก้ไขปัญหาให้รวดเร็วที่สุดครับ</a:t>
            </a:r>
            <a:endParaRPr lang="en-US" sz="4800" dirty="0">
              <a:solidFill>
                <a:schemeClr val="accent2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DB19B-9894-4A37-86C6-352AA9FB86EB}"/>
              </a:ext>
            </a:extLst>
          </p:cNvPr>
          <p:cNvSpPr txBox="1"/>
          <p:nvPr/>
        </p:nvSpPr>
        <p:spPr>
          <a:xfrm>
            <a:off x="1232729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940AA8-A518-4FDD-A4B2-33C30D70B7BF}"/>
              </a:ext>
            </a:extLst>
          </p:cNvPr>
          <p:cNvSpPr txBox="1"/>
          <p:nvPr/>
        </p:nvSpPr>
        <p:spPr>
          <a:xfrm>
            <a:off x="12700512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70D62D-8395-434B-B8BA-864D4B1B822B}"/>
              </a:ext>
            </a:extLst>
          </p:cNvPr>
          <p:cNvSpPr txBox="1"/>
          <p:nvPr/>
        </p:nvSpPr>
        <p:spPr>
          <a:xfrm>
            <a:off x="6966620" y="7926168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2">
                    <a:lumMod val="25000"/>
                  </a:scheme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598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4E71E-8936-4423-A0D3-EB28CE580537}"/>
              </a:ext>
            </a:extLst>
          </p:cNvPr>
          <p:cNvSpPr txBox="1"/>
          <p:nvPr/>
        </p:nvSpPr>
        <p:spPr>
          <a:xfrm>
            <a:off x="420348" y="2996759"/>
            <a:ext cx="17447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>
                <a:solidFill>
                  <a:schemeClr val="accen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ต้องขออภัยสำหรับความไม่สะดวก    อย่างไรแล้วแอดมิน ขอทราบหมายเลขพัสดุ          เพื่อตรวจสอบให้ค่ะ</a:t>
            </a:r>
            <a:endParaRPr lang="en-US" sz="8000" b="1" dirty="0">
              <a:solidFill>
                <a:schemeClr val="accent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3286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7D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F3C438-17DE-BDCF-C58F-4432CA6B0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w to Triumph Over the Workplace Bully | SafeBee">
            <a:extLst>
              <a:ext uri="{FF2B5EF4-FFF2-40B4-BE49-F238E27FC236}">
                <a16:creationId xmlns:a16="http://schemas.microsoft.com/office/drawing/2014/main" id="{24840149-D4B6-E945-887D-5A047ACAD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/>
          <a:stretch/>
        </p:blipFill>
        <p:spPr bwMode="auto">
          <a:xfrm>
            <a:off x="192506" y="687554"/>
            <a:ext cx="12649202" cy="959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893CC-2316-F4CB-B744-99F876E008B7}"/>
              </a:ext>
            </a:extLst>
          </p:cNvPr>
          <p:cNvSpPr txBox="1"/>
          <p:nvPr/>
        </p:nvSpPr>
        <p:spPr>
          <a:xfrm>
            <a:off x="9663974" y="362797"/>
            <a:ext cx="89849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ตอบช้าขนาดนี้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ไม่ต้องตอบแล้วก็ได้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กว่าจะได้แจ้งข้อมูล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รอนานมาก</a:t>
            </a:r>
            <a:endParaRPr kumimoji="0" lang="en-US" sz="8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8072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lat call center agent concept | Free Vector">
            <a:extLst>
              <a:ext uri="{FF2B5EF4-FFF2-40B4-BE49-F238E27FC236}">
                <a16:creationId xmlns:a16="http://schemas.microsoft.com/office/drawing/2014/main" id="{153C6B05-B812-4D33-9D6D-F23C5B472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t="9711" r="10182" b="29755"/>
          <a:stretch/>
        </p:blipFill>
        <p:spPr bwMode="auto">
          <a:xfrm>
            <a:off x="1591090" y="1515977"/>
            <a:ext cx="4363454" cy="32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lat call center agent concept | Free Vector">
            <a:extLst>
              <a:ext uri="{FF2B5EF4-FFF2-40B4-BE49-F238E27FC236}">
                <a16:creationId xmlns:a16="http://schemas.microsoft.com/office/drawing/2014/main" id="{94EFE88D-E46E-4844-8C3B-38B96AE30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t="9711" r="10182" b="29755"/>
          <a:stretch/>
        </p:blipFill>
        <p:spPr bwMode="auto">
          <a:xfrm>
            <a:off x="12556958" y="1515977"/>
            <a:ext cx="4363454" cy="32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F0D7BC-153A-486C-8B9C-1B1048889321}"/>
              </a:ext>
            </a:extLst>
          </p:cNvPr>
          <p:cNvSpPr txBox="1"/>
          <p:nvPr/>
        </p:nvSpPr>
        <p:spPr>
          <a:xfrm>
            <a:off x="1232727" y="5209148"/>
            <a:ext cx="5071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3600" dirty="0">
                <a:solidFill>
                  <a:srgbClr val="8E192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ต้องขออภัยในความไม่สะดวก</a:t>
            </a:r>
          </a:p>
          <a:p>
            <a:pPr algn="ctr" defTabSz="1371600"/>
            <a:r>
              <a:rPr lang="th-TH" sz="3600" dirty="0">
                <a:solidFill>
                  <a:srgbClr val="8E192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ทางเราจะนำคำติชม</a:t>
            </a:r>
          </a:p>
          <a:p>
            <a:pPr algn="ctr" defTabSz="1371600"/>
            <a:r>
              <a:rPr lang="th-TH" sz="3600" dirty="0">
                <a:solidFill>
                  <a:srgbClr val="8E192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ไปพัฒนาบริการให้ดียิ่งขึ้น</a:t>
            </a:r>
            <a:endParaRPr lang="en-US" sz="3600" dirty="0">
              <a:solidFill>
                <a:srgbClr val="8E192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633A1-C5E5-41C7-9F92-0363AD4FDB23}"/>
              </a:ext>
            </a:extLst>
          </p:cNvPr>
          <p:cNvSpPr txBox="1"/>
          <p:nvPr/>
        </p:nvSpPr>
        <p:spPr>
          <a:xfrm>
            <a:off x="12202946" y="5209148"/>
            <a:ext cx="5071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3600" dirty="0">
                <a:solidFill>
                  <a:srgbClr val="8E192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หากพบปัญหาในการ</a:t>
            </a:r>
          </a:p>
          <a:p>
            <a:pPr algn="ctr" defTabSz="1371600"/>
            <a:r>
              <a:rPr lang="th-TH" sz="3600" dirty="0">
                <a:solidFill>
                  <a:srgbClr val="8E192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ลูกค้าสามารถตรวจสอบ</a:t>
            </a:r>
          </a:p>
          <a:p>
            <a:pPr algn="ctr" defTabSz="1371600"/>
            <a:r>
              <a:rPr lang="th-TH" sz="3600" dirty="0">
                <a:solidFill>
                  <a:srgbClr val="8E192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ข้อมูลผ่านทางหน้าเว็บได้ครับ</a:t>
            </a:r>
            <a:endParaRPr lang="en-US" sz="3600" dirty="0">
              <a:solidFill>
                <a:srgbClr val="8E192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60D73-DBDB-40CD-9504-CBAAEAB6DB01}"/>
              </a:ext>
            </a:extLst>
          </p:cNvPr>
          <p:cNvSpPr txBox="1"/>
          <p:nvPr/>
        </p:nvSpPr>
        <p:spPr>
          <a:xfrm>
            <a:off x="12592865" y="7372719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C87C3-1229-4481-8A12-3F43EC919CD9}"/>
              </a:ext>
            </a:extLst>
          </p:cNvPr>
          <p:cNvSpPr txBox="1"/>
          <p:nvPr/>
        </p:nvSpPr>
        <p:spPr>
          <a:xfrm>
            <a:off x="1591089" y="7372719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10</a:t>
            </a:r>
          </a:p>
        </p:txBody>
      </p:sp>
      <p:pic>
        <p:nvPicPr>
          <p:cNvPr id="11" name="Picture 2" descr="Flat call center agent concept | Free Vector">
            <a:extLst>
              <a:ext uri="{FF2B5EF4-FFF2-40B4-BE49-F238E27FC236}">
                <a16:creationId xmlns:a16="http://schemas.microsoft.com/office/drawing/2014/main" id="{6B9E25A5-0838-4EB4-A80C-D9A7425C5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t="9711" r="10182" b="29755"/>
          <a:stretch/>
        </p:blipFill>
        <p:spPr bwMode="auto">
          <a:xfrm>
            <a:off x="6997901" y="1515977"/>
            <a:ext cx="4363454" cy="32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D3E797-B62F-49CC-9DFB-82E4442006A9}"/>
              </a:ext>
            </a:extLst>
          </p:cNvPr>
          <p:cNvSpPr txBox="1"/>
          <p:nvPr/>
        </p:nvSpPr>
        <p:spPr>
          <a:xfrm>
            <a:off x="6643886" y="5209148"/>
            <a:ext cx="5071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3600" dirty="0">
                <a:solidFill>
                  <a:srgbClr val="8E192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เนื่องจากมีลูกค้าแจ้งปัญหาเข้ามาเป็นจำนวนมาก</a:t>
            </a:r>
          </a:p>
          <a:p>
            <a:pPr algn="ctr" defTabSz="1371600"/>
            <a:r>
              <a:rPr lang="th-TH" sz="3600" dirty="0">
                <a:solidFill>
                  <a:srgbClr val="8E192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อาจทำให้รอนานกว่าปกติ</a:t>
            </a:r>
            <a:endParaRPr lang="en-US" sz="3600" dirty="0">
              <a:solidFill>
                <a:srgbClr val="8E192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EDD04-B312-42B7-996B-73E722513446}"/>
              </a:ext>
            </a:extLst>
          </p:cNvPr>
          <p:cNvSpPr txBox="1"/>
          <p:nvPr/>
        </p:nvSpPr>
        <p:spPr>
          <a:xfrm>
            <a:off x="6863042" y="7372719"/>
            <a:ext cx="435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2000" dirty="0">
                <a:solidFill>
                  <a:srgbClr val="E7E6E6">
                    <a:lumMod val="25000"/>
                  </a:srgb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5807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F99D0-0718-4AD5-AFCE-3F627F5CF204}"/>
              </a:ext>
            </a:extLst>
          </p:cNvPr>
          <p:cNvSpPr txBox="1"/>
          <p:nvPr/>
        </p:nvSpPr>
        <p:spPr>
          <a:xfrm>
            <a:off x="420348" y="2996759"/>
            <a:ext cx="17447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8000" b="1" dirty="0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ต้องขออภัยในความไม่สะดวกค่ะ    ทางเราจะนำคำติชมไปพัฒนาบริการให้ดียิ่งขึ้น    เพื่อลดปัญหาที่ลูกค้าแจ้งค่ะ</a:t>
            </a:r>
            <a:endParaRPr lang="en-US" sz="8000" b="1" dirty="0">
              <a:solidFill>
                <a:srgbClr val="4472C4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55175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43+ Chat Wallpaper on HipWallpaper | Snapchat Wallpaper, Chat ...">
            <a:extLst>
              <a:ext uri="{FF2B5EF4-FFF2-40B4-BE49-F238E27FC236}">
                <a16:creationId xmlns:a16="http://schemas.microsoft.com/office/drawing/2014/main" id="{459B50CC-7763-444F-A438-7E67A10B8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A12B09-54C3-43A7-83E6-90F6E7821FC3}"/>
              </a:ext>
            </a:extLst>
          </p:cNvPr>
          <p:cNvSpPr/>
          <p:nvPr/>
        </p:nvSpPr>
        <p:spPr>
          <a:xfrm>
            <a:off x="607850" y="3054467"/>
            <a:ext cx="17072302" cy="4131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1371600"/>
            <a:r>
              <a:rPr lang="th-TH" sz="17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แบบทดสอบการแก้ปัญหา</a:t>
            </a:r>
            <a:endParaRPr lang="en-US" sz="172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 defTabSz="1371600"/>
            <a:r>
              <a:rPr lang="th-TH" sz="9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ที่พบจากการให้บริการ</a:t>
            </a:r>
            <a:endParaRPr lang="th-TH" sz="8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7342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BCE62-B8D5-08DF-DDD8-095AC78C5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indoor, girl, person&#10;&#10;Description automatically generated">
            <a:extLst>
              <a:ext uri="{FF2B5EF4-FFF2-40B4-BE49-F238E27FC236}">
                <a16:creationId xmlns:a16="http://schemas.microsoft.com/office/drawing/2014/main" id="{4A0D5821-8104-1A3B-256D-33ED195390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11765" b="1176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ABF4FE9-E49F-F247-97AB-C69922638867}"/>
              </a:ext>
            </a:extLst>
          </p:cNvPr>
          <p:cNvSpPr/>
          <p:nvPr/>
        </p:nvSpPr>
        <p:spPr>
          <a:xfrm>
            <a:off x="0" y="1143000"/>
            <a:ext cx="8229600" cy="9144000"/>
          </a:xfrm>
          <a:custGeom>
            <a:avLst/>
            <a:gdLst>
              <a:gd name="connsiteX0" fmla="*/ 2647950 w 5981700"/>
              <a:gd name="connsiteY0" fmla="*/ 0 h 6667500"/>
              <a:gd name="connsiteX1" fmla="*/ 5981700 w 5981700"/>
              <a:gd name="connsiteY1" fmla="*/ 3333750 h 6667500"/>
              <a:gd name="connsiteX2" fmla="*/ 2647950 w 5981700"/>
              <a:gd name="connsiteY2" fmla="*/ 6667500 h 6667500"/>
              <a:gd name="connsiteX3" fmla="*/ 75467 w 5981700"/>
              <a:gd name="connsiteY3" fmla="*/ 5454324 h 6667500"/>
              <a:gd name="connsiteX4" fmla="*/ 0 w 5981700"/>
              <a:gd name="connsiteY4" fmla="*/ 5353404 h 6667500"/>
              <a:gd name="connsiteX5" fmla="*/ 0 w 5981700"/>
              <a:gd name="connsiteY5" fmla="*/ 1314096 h 6667500"/>
              <a:gd name="connsiteX6" fmla="*/ 75467 w 5981700"/>
              <a:gd name="connsiteY6" fmla="*/ 1213176 h 6667500"/>
              <a:gd name="connsiteX7" fmla="*/ 2647950 w 5981700"/>
              <a:gd name="connsiteY7" fmla="*/ 0 h 66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81700" h="6667500">
                <a:moveTo>
                  <a:pt x="2647950" y="0"/>
                </a:moveTo>
                <a:cubicBezTo>
                  <a:pt x="4489129" y="0"/>
                  <a:pt x="5981700" y="1492571"/>
                  <a:pt x="5981700" y="3333750"/>
                </a:cubicBezTo>
                <a:cubicBezTo>
                  <a:pt x="5981700" y="5174929"/>
                  <a:pt x="4489129" y="6667500"/>
                  <a:pt x="2647950" y="6667500"/>
                </a:cubicBezTo>
                <a:cubicBezTo>
                  <a:pt x="1612287" y="6667500"/>
                  <a:pt x="686925" y="6195241"/>
                  <a:pt x="75467" y="5454324"/>
                </a:cubicBezTo>
                <a:lnTo>
                  <a:pt x="0" y="5353404"/>
                </a:lnTo>
                <a:lnTo>
                  <a:pt x="0" y="1314096"/>
                </a:lnTo>
                <a:lnTo>
                  <a:pt x="75467" y="1213176"/>
                </a:lnTo>
                <a:cubicBezTo>
                  <a:pt x="686925" y="472259"/>
                  <a:pt x="1612287" y="0"/>
                  <a:pt x="2647950" y="0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BF18E4-6E58-619F-3209-2B73F3A1BD13}"/>
              </a:ext>
            </a:extLst>
          </p:cNvPr>
          <p:cNvSpPr/>
          <p:nvPr/>
        </p:nvSpPr>
        <p:spPr>
          <a:xfrm rot="21257760">
            <a:off x="-14316" y="274655"/>
            <a:ext cx="636584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80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บทบาทหน้าที่</a:t>
            </a:r>
          </a:p>
          <a:p>
            <a:pPr algn="ctr"/>
            <a:r>
              <a:rPr lang="th-TH" sz="80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และความรับผิดชอบ</a:t>
            </a:r>
            <a:endParaRPr lang="en-US" sz="8000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856ECD8-6E75-2D7A-21B2-88C476639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282" y="3339702"/>
            <a:ext cx="4648807" cy="4648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42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82850B-9932-44CF-B428-D5429800CB49}"/>
              </a:ext>
            </a:extLst>
          </p:cNvPr>
          <p:cNvGrpSpPr/>
          <p:nvPr/>
        </p:nvGrpSpPr>
        <p:grpSpPr>
          <a:xfrm>
            <a:off x="9651998" y="357576"/>
            <a:ext cx="5638802" cy="9941184"/>
            <a:chOff x="4538133" y="205409"/>
            <a:chExt cx="3115734" cy="5493026"/>
          </a:xfrm>
        </p:grpSpPr>
        <p:pic>
          <p:nvPicPr>
            <p:cNvPr id="1028" name="Picture 4" descr="Sony Xperia 5 เช็คราคาล่าสุด ราคาถูก สเปค | Priceprice.com">
              <a:extLst>
                <a:ext uri="{FF2B5EF4-FFF2-40B4-BE49-F238E27FC236}">
                  <a16:creationId xmlns:a16="http://schemas.microsoft.com/office/drawing/2014/main" id="{A40C92D6-8028-4EAB-A074-8B679121E7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77" r="31877" b="14799"/>
            <a:stretch/>
          </p:blipFill>
          <p:spPr bwMode="auto">
            <a:xfrm>
              <a:off x="4538133" y="205409"/>
              <a:ext cx="3115734" cy="549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3185888-BF15-4E93-8DA2-F94A645E1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053" y="549965"/>
              <a:ext cx="2501894" cy="514847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B341184-F526-4CBF-AE97-DFCE771B802F}"/>
              </a:ext>
            </a:extLst>
          </p:cNvPr>
          <p:cNvSpPr/>
          <p:nvPr/>
        </p:nvSpPr>
        <p:spPr>
          <a:xfrm>
            <a:off x="1257301" y="726134"/>
            <a:ext cx="27366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th-TH" sz="72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ปัญหาที่ </a:t>
            </a:r>
            <a:r>
              <a:rPr lang="en-US" sz="72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</a:t>
            </a:r>
            <a:endParaRPr lang="en-US" sz="7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4C3D33-06E4-4B5F-B413-E81A5762096F}"/>
              </a:ext>
            </a:extLst>
          </p:cNvPr>
          <p:cNvSpPr/>
          <p:nvPr/>
        </p:nvSpPr>
        <p:spPr>
          <a:xfrm>
            <a:off x="1257300" y="2158233"/>
            <a:ext cx="83616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th-TH" sz="4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เจ้าหน้าที่ผู้ให้บริการ </a:t>
            </a:r>
            <a:r>
              <a:rPr lang="en-US" sz="48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: </a:t>
            </a:r>
            <a:r>
              <a:rPr lang="th-TH" sz="4800" dirty="0">
                <a:solidFill>
                  <a:prstClr val="black">
                    <a:lumMod val="50000"/>
                    <a:lumOff val="50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ปรียาภรณ์</a:t>
            </a:r>
          </a:p>
          <a:p>
            <a:pPr defTabSz="1371600"/>
            <a:r>
              <a:rPr lang="th-TH" sz="4800" b="1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ตำแหน่ง</a:t>
            </a:r>
            <a:r>
              <a:rPr lang="th-TH" sz="48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 </a:t>
            </a:r>
            <a:r>
              <a:rPr lang="en-US" sz="4800" dirty="0">
                <a:solidFill>
                  <a:srgbClr val="0070C0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: </a:t>
            </a:r>
            <a:r>
              <a:rPr lang="en-US" sz="4800" dirty="0">
                <a:solidFill>
                  <a:prstClr val="black">
                    <a:lumMod val="50000"/>
                    <a:lumOff val="50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Call Center, Admin </a:t>
            </a:r>
            <a:r>
              <a:rPr lang="th-TH" sz="4800" dirty="0">
                <a:solidFill>
                  <a:prstClr val="black">
                    <a:lumMod val="50000"/>
                    <a:lumOff val="50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ฆ</a:t>
            </a:r>
            <a:r>
              <a:rPr lang="en-US" sz="4800" dirty="0">
                <a:solidFill>
                  <a:prstClr val="black">
                    <a:lumMod val="50000"/>
                    <a:lumOff val="50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Social Media</a:t>
            </a:r>
            <a:endParaRPr lang="th-TH" sz="4800" dirty="0">
              <a:solidFill>
                <a:prstClr val="black">
                  <a:lumMod val="50000"/>
                  <a:lumOff val="50000"/>
                </a:prst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1741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G Fire Black Screen Effect (HD 1080p) ...!!! - YouTube">
            <a:extLst>
              <a:ext uri="{FF2B5EF4-FFF2-40B4-BE49-F238E27FC236}">
                <a16:creationId xmlns:a16="http://schemas.microsoft.com/office/drawing/2014/main" id="{263BBBC3-85E0-4A3C-8E62-9E6BB0B9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A12B09-54C3-43A7-83E6-90F6E7821FC3}"/>
              </a:ext>
            </a:extLst>
          </p:cNvPr>
          <p:cNvSpPr/>
          <p:nvPr/>
        </p:nvSpPr>
        <p:spPr>
          <a:xfrm>
            <a:off x="4566466" y="3054467"/>
            <a:ext cx="9155070" cy="4131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1371600"/>
            <a:r>
              <a:rPr lang="th-TH" sz="17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charset="-34"/>
                <a:cs typeface="DB HelvethaicaMon X Reg" panose="02000506090000020004" charset="-34"/>
              </a:rPr>
              <a:t>ตัวอย่างปัญหา</a:t>
            </a:r>
            <a:endParaRPr lang="en-US" sz="172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Mon X Reg" panose="02000506090000020004" charset="-34"/>
              <a:cs typeface="DB HelvethaicaMon X Reg" panose="02000506090000020004" charset="-34"/>
            </a:endParaRPr>
          </a:p>
          <a:p>
            <a:pPr algn="ctr" defTabSz="1371600"/>
            <a:r>
              <a:rPr lang="th-TH" sz="9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charset="-34"/>
                <a:cs typeface="DB HelvethaicaMon X Reg" panose="02000506090000020004" charset="-34"/>
              </a:rPr>
              <a:t>ที่เกิดขึ้นจริง</a:t>
            </a:r>
            <a:endParaRPr lang="th-TH" sz="8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Mon X Reg" panose="02000506090000020004" charset="-34"/>
              <a:cs typeface="DB HelvethaicaMon X Reg" panose="020005060900000200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2414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7A5828-CCAE-43CD-9F28-3A9049360C15}"/>
              </a:ext>
            </a:extLst>
          </p:cNvPr>
          <p:cNvSpPr/>
          <p:nvPr/>
        </p:nvSpPr>
        <p:spPr>
          <a:xfrm>
            <a:off x="723902" y="1474597"/>
            <a:ext cx="3968415" cy="1940957"/>
          </a:xfrm>
          <a:prstGeom prst="roundRect">
            <a:avLst/>
          </a:prstGeom>
          <a:solidFill>
            <a:srgbClr val="B1ED8A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สวัสดี คุณกำลังคุยกับ </a:t>
            </a:r>
            <a:r>
              <a:rPr lang="en-US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Smith </a:t>
            </a:r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มีอะไรให้เจ้าหน้าที่ช่วยบ้างวันนี้?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C68C0D-56D8-4E06-AE04-7EF3FD08CA0D}"/>
              </a:ext>
            </a:extLst>
          </p:cNvPr>
          <p:cNvSpPr/>
          <p:nvPr/>
        </p:nvSpPr>
        <p:spPr>
          <a:xfrm>
            <a:off x="3505200" y="3815477"/>
            <a:ext cx="5474499" cy="13280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ต้องการร้องเรียนการให้บริการของ เบนซ์ธนบุรีพาณิชย์ สาขาราชดำเนินค่ะ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7FDD7-38B4-4182-A2DA-0C06EA112EE9}"/>
              </a:ext>
            </a:extLst>
          </p:cNvPr>
          <p:cNvSpPr/>
          <p:nvPr/>
        </p:nvSpPr>
        <p:spPr>
          <a:xfrm>
            <a:off x="651622" y="317060"/>
            <a:ext cx="3161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th-TH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ตัวอย่างที่ </a:t>
            </a:r>
            <a:r>
              <a:rPr 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1</a:t>
            </a:r>
            <a:endParaRPr lang="en-US" sz="7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A2F0E7-89AC-44A7-ABFF-9A5F8745B716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167335-A3EA-4635-AEEF-2B372D94F289}"/>
              </a:ext>
            </a:extLst>
          </p:cNvPr>
          <p:cNvSpPr/>
          <p:nvPr/>
        </p:nvSpPr>
        <p:spPr>
          <a:xfrm>
            <a:off x="685143" y="5635442"/>
            <a:ext cx="5101936" cy="2553891"/>
          </a:xfrm>
          <a:prstGeom prst="roundRect">
            <a:avLst/>
          </a:prstGeom>
          <a:solidFill>
            <a:srgbClr val="B1ED8A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สวัสดีครับ ขอขอบพระคุณสำหรับการติดต่อบริษัท เมอร์เซเดส-เบนซ์ (ประเทศไทย) ครับ ขออนุญาตตรวจสอบข้อมูลให้คุณท่านสักครู่ครับ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42F02F-FECC-43AA-B343-39A62A54F172}"/>
              </a:ext>
            </a:extLst>
          </p:cNvPr>
          <p:cNvSpPr/>
          <p:nvPr/>
        </p:nvSpPr>
        <p:spPr>
          <a:xfrm>
            <a:off x="731923" y="8597541"/>
            <a:ext cx="5055156" cy="1328023"/>
          </a:xfrm>
          <a:prstGeom prst="roundRect">
            <a:avLst/>
          </a:prstGeom>
          <a:solidFill>
            <a:srgbClr val="B1ED8A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ไม่ทราบว่าคุณท่านไม่ได้รับความสะดวกในด้านใดครับ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1E4AD3-407A-4DBA-AE7E-4BA2F178162D}"/>
              </a:ext>
            </a:extLst>
          </p:cNvPr>
          <p:cNvSpPr/>
          <p:nvPr/>
        </p:nvSpPr>
        <p:spPr>
          <a:xfrm>
            <a:off x="12500922" y="482600"/>
            <a:ext cx="5514966" cy="2553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เข้าศูนย์หลายครั้งติดๆกันปัญหาไม่ได้รับการแก้ไขที่ถูกจุด และ นัดส่งรถ ไม่ตรงเวลา กลับมาถึงบ้าน  รถไม่ส่งคืนตามนัด และไม่ได้แจ้ง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A0DB17-6ABE-539E-BE98-C9E4DA2849C5}"/>
              </a:ext>
            </a:extLst>
          </p:cNvPr>
          <p:cNvSpPr/>
          <p:nvPr/>
        </p:nvSpPr>
        <p:spPr>
          <a:xfrm>
            <a:off x="9589231" y="3439096"/>
            <a:ext cx="7684302" cy="4392692"/>
          </a:xfrm>
          <a:prstGeom prst="roundRect">
            <a:avLst/>
          </a:prstGeom>
          <a:solidFill>
            <a:srgbClr val="B1ED8A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ขออภัยกับเหตุการณ์ที่เกิดขึ้นด้วยครับคุณท่าน เพื่อเป็นการประสานงานให้เจ้าหน้าที่ที่เกี่ยวข้องตรวจสอบ ทางเราข้ออนุญาตขอข้อมูลเพิ่มเติมดังนี้ครับ</a:t>
            </a:r>
          </a:p>
          <a:p>
            <a:pPr defTabSz="1371600"/>
            <a:endParaRPr lang="th-TH" sz="3600" dirty="0">
              <a:solidFill>
                <a:prstClr val="black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ชื่อ- นามสกุล :</a:t>
            </a:r>
          </a:p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หมายเลขโทรศัทพ์ :</a:t>
            </a:r>
          </a:p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อีเมล :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BB6FE5-FEE4-2F2A-DF8C-9221D277FA3A}"/>
              </a:ext>
            </a:extLst>
          </p:cNvPr>
          <p:cNvSpPr/>
          <p:nvPr/>
        </p:nvSpPr>
        <p:spPr>
          <a:xfrm>
            <a:off x="12192809" y="8234393"/>
            <a:ext cx="5790995" cy="13280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ศิริพร วุฒิเลาหพันธ์ 081</a:t>
            </a: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2345678</a:t>
            </a:r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 </a:t>
            </a: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siriporn.wuthilaohaphan@solvay.com</a:t>
            </a:r>
            <a:endParaRPr lang="th-TH" sz="3600" dirty="0">
              <a:solidFill>
                <a:prstClr val="black">
                  <a:lumMod val="50000"/>
                  <a:lumOff val="50000"/>
                </a:prstClr>
              </a:solidFill>
              <a:latin typeface="DB HelvethaicaMon X Reg" panose="02000506090000020004" pitchFamily="2" charset="-34"/>
              <a:cs typeface="DB HelvethaicaMon X Reg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025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2" grpId="0" animBg="1"/>
      <p:bldP spid="2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7A5828-CCAE-43CD-9F28-3A9049360C15}"/>
              </a:ext>
            </a:extLst>
          </p:cNvPr>
          <p:cNvSpPr/>
          <p:nvPr/>
        </p:nvSpPr>
        <p:spPr>
          <a:xfrm>
            <a:off x="642558" y="342900"/>
            <a:ext cx="4864314" cy="715089"/>
          </a:xfrm>
          <a:prstGeom prst="roundRect">
            <a:avLst/>
          </a:prstGeom>
          <a:solidFill>
            <a:srgbClr val="B1ED8A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ขอบพระคุณสำหรับข้อมูลครับ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A2F0E7-89AC-44A7-ABFF-9A5F8745B716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35BA39-5BFE-41CE-A0CD-112E14DB6CB6}"/>
              </a:ext>
            </a:extLst>
          </p:cNvPr>
          <p:cNvSpPr/>
          <p:nvPr/>
        </p:nvSpPr>
        <p:spPr>
          <a:xfrm>
            <a:off x="642556" y="1418363"/>
            <a:ext cx="4864314" cy="1328023"/>
          </a:xfrm>
          <a:prstGeom prst="roundRect">
            <a:avLst/>
          </a:prstGeom>
          <a:solidFill>
            <a:srgbClr val="B1ED8A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ไม่ทราบว่าคุณท่านมีการนำรถเข้าศูนย์เนื่องด้วยเหตุผลใดครับ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1E4AD3-407A-4DBA-AE7E-4BA2F178162D}"/>
              </a:ext>
            </a:extLst>
          </p:cNvPr>
          <p:cNvSpPr/>
          <p:nvPr/>
        </p:nvSpPr>
        <p:spPr>
          <a:xfrm>
            <a:off x="15925801" y="316832"/>
            <a:ext cx="2140673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9 โมงเช้าค่ะ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B29AED7-4FCE-4C13-8EDB-DD45909C42BF}"/>
              </a:ext>
            </a:extLst>
          </p:cNvPr>
          <p:cNvSpPr/>
          <p:nvPr/>
        </p:nvSpPr>
        <p:spPr>
          <a:xfrm>
            <a:off x="9344475" y="5302028"/>
            <a:ext cx="5306246" cy="3166824"/>
          </a:xfrm>
          <a:prstGeom prst="roundRect">
            <a:avLst/>
          </a:prstGeom>
          <a:solidFill>
            <a:srgbClr val="B1ED8A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รับทราบครับ ทางเราจะประสานงานให้กับหน่วยงานที่เกี่ยวข้องรีบตรวจสอบเหตุการณ์ที่เกิดขึ้นให้เร็วที่สุด ต้องขออภัยกับเหตูการณ์ที่เกิดขึ้นอีกครั้งครับ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6EA93E3-5263-4035-9A00-79F52554636C}"/>
              </a:ext>
            </a:extLst>
          </p:cNvPr>
          <p:cNvSpPr/>
          <p:nvPr/>
        </p:nvSpPr>
        <p:spPr>
          <a:xfrm>
            <a:off x="2983576" y="3061962"/>
            <a:ext cx="5626817" cy="1940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พรุ่งนี้เช้า จะเข้าไปที่ศูนย์ ช่วยประสานงานด้วยค่ะ ว่าทำไมไม่ส่งรถตามกำหนด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6E076E5-26B4-4839-AAC4-0F12039ACBE3}"/>
              </a:ext>
            </a:extLst>
          </p:cNvPr>
          <p:cNvSpPr/>
          <p:nvPr/>
        </p:nvSpPr>
        <p:spPr>
          <a:xfrm>
            <a:off x="595405" y="8468852"/>
            <a:ext cx="5306246" cy="1328023"/>
          </a:xfrm>
          <a:prstGeom prst="roundRect">
            <a:avLst/>
          </a:prstGeom>
          <a:solidFill>
            <a:srgbClr val="B1ED8A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ไม่ทราบว่าพรุ่งนี้คุณท่านจะเข้าไปที่ศูนย์บริการประมาณกี่โมงครับ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625D0F-EEC8-E554-367E-02C0410AE245}"/>
              </a:ext>
            </a:extLst>
          </p:cNvPr>
          <p:cNvSpPr/>
          <p:nvPr/>
        </p:nvSpPr>
        <p:spPr>
          <a:xfrm>
            <a:off x="4916905" y="5163435"/>
            <a:ext cx="3657391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รถมีเสียงดัง จากช่วงล่าง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067214-2FE1-E6DA-3FF6-799346AFBD63}"/>
              </a:ext>
            </a:extLst>
          </p:cNvPr>
          <p:cNvSpPr/>
          <p:nvPr/>
        </p:nvSpPr>
        <p:spPr>
          <a:xfrm>
            <a:off x="4896852" y="5977349"/>
            <a:ext cx="3657391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รถทะเบียน  7กท9979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8B9E96-D6C9-DFE5-28BC-B36BD577A0BD}"/>
              </a:ext>
            </a:extLst>
          </p:cNvPr>
          <p:cNvSpPr/>
          <p:nvPr/>
        </p:nvSpPr>
        <p:spPr>
          <a:xfrm>
            <a:off x="3830054" y="6841902"/>
            <a:ext cx="4724189" cy="13280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ช่วยตรวจสอบด้วย หวังว่า พรุ่งนี้ไปที่ศูนย์จะได้รถคืนแต่เช้า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EB837C7-D251-4FF6-1E8F-A7BF9A533687}"/>
              </a:ext>
            </a:extLst>
          </p:cNvPr>
          <p:cNvSpPr/>
          <p:nvPr/>
        </p:nvSpPr>
        <p:spPr>
          <a:xfrm>
            <a:off x="14975303" y="1204581"/>
            <a:ext cx="3064155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ที่จริงนัดส่งรถเย็นนี้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ABA5669-09B2-9045-4DD2-F31C57C66727}"/>
              </a:ext>
            </a:extLst>
          </p:cNvPr>
          <p:cNvSpPr/>
          <p:nvPr/>
        </p:nvSpPr>
        <p:spPr>
          <a:xfrm>
            <a:off x="15011398" y="2176552"/>
            <a:ext cx="3055075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เพราะรถมีคิวต้องใช้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A67E60-1699-0766-7804-91D9D4765DF2}"/>
              </a:ext>
            </a:extLst>
          </p:cNvPr>
          <p:cNvSpPr/>
          <p:nvPr/>
        </p:nvSpPr>
        <p:spPr>
          <a:xfrm>
            <a:off x="13639800" y="3228356"/>
            <a:ext cx="4426673" cy="1940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จะซ่อมรถถึง สามวันแต่ไม่มีรถเปลี่ยน ใช้วิธีเลื่อนไปเรื่อยๆ ไม่ได้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A5640C-E23B-93D6-F81D-0ED5C9D17317}"/>
              </a:ext>
            </a:extLst>
          </p:cNvPr>
          <p:cNvSpPr/>
          <p:nvPr/>
        </p:nvSpPr>
        <p:spPr>
          <a:xfrm>
            <a:off x="12386350" y="8775318"/>
            <a:ext cx="5790995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r"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ขอทราบคนรับเรื่อง เพื่อประสานงานค่ะ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17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5" grpId="0" animBg="1"/>
      <p:bldP spid="20" grpId="0" animBg="1"/>
      <p:bldP spid="22" grpId="0" animBg="1"/>
      <p:bldP spid="2" grpId="0" animBg="1"/>
      <p:bldP spid="5" grpId="0" animBg="1"/>
      <p:bldP spid="9" grpId="0" animBg="1"/>
      <p:bldP spid="10" grpId="0" animBg="1"/>
      <p:bldP spid="13" grpId="0" animBg="1"/>
      <p:bldP spid="16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D29272-7619-5B23-5E28-0F61B3218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EDEC97-2C9B-4E2A-B95B-9C0667DD6369}"/>
              </a:ext>
            </a:extLst>
          </p:cNvPr>
          <p:cNvSpPr/>
          <p:nvPr/>
        </p:nvSpPr>
        <p:spPr>
          <a:xfrm>
            <a:off x="622502" y="495300"/>
            <a:ext cx="6083093" cy="3779758"/>
          </a:xfrm>
          <a:prstGeom prst="roundRect">
            <a:avLst/>
          </a:prstGeom>
          <a:solidFill>
            <a:srgbClr val="B1ED8A"/>
          </a:solidFill>
          <a:ln>
            <a:noFill/>
          </a:ln>
        </p:spPr>
        <p:txBody>
          <a:bodyPr wrap="square">
            <a:spAutoFit/>
          </a:bodyPr>
          <a:lstStyle/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พนักงานที่รับเรื่องชื่อ สมยศ ครับ โดยทางเราจะประสานงานไปที่แผนก บริการหลังการขาย โดยคุณท่านสามารถตรวจสอบความคืบหน้าหรือแจ้งข้อมูลเพิ่มเติมโดยตนเองได้ที่เบอร์ 1250 กด 4 ตลอด 24 ชั่วโมงครับ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003EE5-7B55-C187-D13E-5466CA63A8A6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3BA042-8ECE-7873-F848-D6A610B86C3A}"/>
              </a:ext>
            </a:extLst>
          </p:cNvPr>
          <p:cNvSpPr/>
          <p:nvPr/>
        </p:nvSpPr>
        <p:spPr>
          <a:xfrm>
            <a:off x="657837" y="4616767"/>
            <a:ext cx="6069243" cy="1328023"/>
          </a:xfrm>
          <a:prstGeom prst="roundRect">
            <a:avLst/>
          </a:prstGeom>
          <a:solidFill>
            <a:srgbClr val="B1ED8A"/>
          </a:solidFill>
          <a:ln>
            <a:noFill/>
          </a:ln>
        </p:spPr>
        <p:txBody>
          <a:bodyPr wrap="square">
            <a:spAutoFit/>
          </a:bodyPr>
          <a:lstStyle/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ไม่ทราบว่าคุณท่านมีข้อมูลต้องการสอบถามเพิ่มเติมในด้านอื่นอีกหรือไม่ครับ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CC94F8-26C3-8C8B-8572-958BDE894296}"/>
              </a:ext>
            </a:extLst>
          </p:cNvPr>
          <p:cNvSpPr/>
          <p:nvPr/>
        </p:nvSpPr>
        <p:spPr>
          <a:xfrm>
            <a:off x="657837" y="6286500"/>
            <a:ext cx="6069243" cy="3166824"/>
          </a:xfrm>
          <a:prstGeom prst="roundRect">
            <a:avLst/>
          </a:prstGeom>
          <a:solidFill>
            <a:srgbClr val="B1ED8A"/>
          </a:solidFill>
          <a:ln>
            <a:noFill/>
          </a:ln>
        </p:spPr>
        <p:txBody>
          <a:bodyPr wrap="square">
            <a:spAutoFit/>
          </a:bodyPr>
          <a:lstStyle/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เนื่องจากไม่มีการตอบกลับจากท่าน ทางเราขออนุญาตทำการปิดแชทครั้งนี้ เรายินดีให้บริการหากท่านต้องการสอบถามรายละเอียดหรือมีข้อสงสัยใด ๆ เพิ่มเติมท่านสามารถกดเริ่มแชทใหม่ได้เสมอครับ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219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C68C0D-56D8-4E06-AE04-7EF3FD08CA0D}"/>
              </a:ext>
            </a:extLst>
          </p:cNvPr>
          <p:cNvSpPr/>
          <p:nvPr/>
        </p:nvSpPr>
        <p:spPr>
          <a:xfrm>
            <a:off x="5566322" y="3482568"/>
            <a:ext cx="3036810" cy="6469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ชื่ออรอุมา ผิวละมุล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7FDD7-38B4-4182-A2DA-0C06EA112EE9}"/>
              </a:ext>
            </a:extLst>
          </p:cNvPr>
          <p:cNvSpPr/>
          <p:nvPr/>
        </p:nvSpPr>
        <p:spPr>
          <a:xfrm>
            <a:off x="651622" y="317060"/>
            <a:ext cx="3161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th-TH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ตัวอย่างที่ </a:t>
            </a:r>
            <a:r>
              <a:rPr lang="en-US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2</a:t>
            </a:r>
            <a:endParaRPr lang="en-US" sz="7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A2F0E7-89AC-44A7-ABFF-9A5F8745B716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42F02F-FECC-43AA-B343-39A62A54F172}"/>
              </a:ext>
            </a:extLst>
          </p:cNvPr>
          <p:cNvSpPr/>
          <p:nvPr/>
        </p:nvSpPr>
        <p:spPr>
          <a:xfrm>
            <a:off x="630052" y="8320524"/>
            <a:ext cx="7936211" cy="173664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ตรวจสอบจากภาพเป็นอาการตัวถังซักแตก หากต้องการให้ช่างเขาบริการจะมีการเสนอราคาให้ทราบก่อนเข้าบริการ หากสะดวกสามารถแจ้งข้อมูลดังนี้ได้เลยครับ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6BC1D5-92E6-4DEC-9914-86FE3A93FDEE}"/>
              </a:ext>
            </a:extLst>
          </p:cNvPr>
          <p:cNvSpPr/>
          <p:nvPr/>
        </p:nvSpPr>
        <p:spPr>
          <a:xfrm>
            <a:off x="3318456" y="1474597"/>
            <a:ext cx="5301006" cy="173664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สวัสดีค่ะ  ที่แจ้งซ่อมไปเมื่อนตอนกลางวัน  ตัวถังปั่นแตก  แยกเป็นร่อง   เวลาปั่นผ้าติด  และปั่นเสื้อผ้าขาด ค่ะ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DD66AD-BD5E-4968-B219-C80FCCBE958F}"/>
              </a:ext>
            </a:extLst>
          </p:cNvPr>
          <p:cNvSpPr/>
          <p:nvPr/>
        </p:nvSpPr>
        <p:spPr>
          <a:xfrm>
            <a:off x="5549994" y="6889482"/>
            <a:ext cx="3036811" cy="11918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อรอุมา ผิวละมุล</a:t>
            </a:r>
          </a:p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0</a:t>
            </a:r>
            <a:r>
              <a:rPr lang="en-US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823456789</a:t>
            </a:r>
            <a:endParaRPr lang="th-TH" sz="3200" dirty="0">
              <a:solidFill>
                <a:prstClr val="whit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80C861-B9CB-4D1E-9355-B0DB8D6968A4}"/>
              </a:ext>
            </a:extLst>
          </p:cNvPr>
          <p:cNvSpPr/>
          <p:nvPr/>
        </p:nvSpPr>
        <p:spPr>
          <a:xfrm>
            <a:off x="630052" y="4368780"/>
            <a:ext cx="4936269" cy="228147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แผนกรับเรื่องซ่อมยินดีให้บริการ แอดมินรบกวนขอทราบชื่อ เบอร์โทรที่ใช้ในการแจ้งซ่อมเพื่อตรวจสอบข้อมูลเพิ่มเติมหน่อยได้ไหมครับ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D8C20D-3CA8-1846-C5AC-49685B723266}"/>
              </a:ext>
            </a:extLst>
          </p:cNvPr>
          <p:cNvGrpSpPr/>
          <p:nvPr/>
        </p:nvGrpSpPr>
        <p:grpSpPr>
          <a:xfrm>
            <a:off x="9317646" y="317060"/>
            <a:ext cx="5135519" cy="3779758"/>
            <a:chOff x="9317646" y="317060"/>
            <a:chExt cx="5135519" cy="377975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AB55E2C-0004-9D13-7801-AEDC2FDD4189}"/>
                </a:ext>
              </a:extLst>
            </p:cNvPr>
            <p:cNvSpPr/>
            <p:nvPr/>
          </p:nvSpPr>
          <p:spPr>
            <a:xfrm>
              <a:off x="9317646" y="317060"/>
              <a:ext cx="5135519" cy="377975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defTabSz="1371600"/>
              <a:endPara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  <a:p>
              <a:pPr defTabSz="1371600"/>
              <a:endPara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  <a:p>
              <a:pPr defTabSz="1371600"/>
              <a:endPara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  <a:p>
              <a:pPr defTabSz="1371600"/>
              <a:endPara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  <a:p>
              <a:pPr defTabSz="1371600"/>
              <a:endPara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  <a:p>
              <a:pPr defTabSz="1371600"/>
              <a:endPara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pic>
          <p:nvPicPr>
            <p:cNvPr id="1026" name="Picture 2" descr="image">
              <a:extLst>
                <a:ext uri="{FF2B5EF4-FFF2-40B4-BE49-F238E27FC236}">
                  <a16:creationId xmlns:a16="http://schemas.microsoft.com/office/drawing/2014/main" id="{50BFD019-D6EF-7CB0-2B4C-AABCF1FC5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7600" y="633476"/>
              <a:ext cx="4230113" cy="3172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A1F780-13DA-BE30-A3F0-2FEFA4FCE09C}"/>
              </a:ext>
            </a:extLst>
          </p:cNvPr>
          <p:cNvSpPr/>
          <p:nvPr/>
        </p:nvSpPr>
        <p:spPr>
          <a:xfrm>
            <a:off x="11882091" y="4345174"/>
            <a:ext cx="6405909" cy="446079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ชื่อ</a:t>
            </a:r>
          </a:p>
          <a:p>
            <a:pPr defTabSz="1371600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เบอร์โทร</a:t>
            </a:r>
          </a:p>
          <a:p>
            <a:pPr defTabSz="1371600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ที่อยู่ (ที่ติดตั้งสินค้า / ไม่แชร์โลเคชั่น)</a:t>
            </a:r>
          </a:p>
          <a:p>
            <a:pPr defTabSz="1371600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 รุ่นและหมายเลขเครื่องของผลิตภัณฑ์</a:t>
            </a:r>
          </a:p>
          <a:p>
            <a:pPr defTabSz="1371600"/>
            <a:r>
              <a:rPr lang="en-US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= </a:t>
            </a:r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รูปถ่ายใบเสร็จสินค้า/บัตรประกันที่กรอก</a:t>
            </a:r>
            <a:r>
              <a:rPr lang="en-US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pPr defTabSz="1371600"/>
            <a:r>
              <a:rPr lang="en-US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</a:t>
            </a:r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ข้อมูลครบถ้วน (ซื้อจากออนไลน์ให้แคป</a:t>
            </a:r>
            <a:endParaRPr lang="en-US" sz="3200" dirty="0">
              <a:solidFill>
                <a:prstClr val="black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defTabSz="1371600"/>
            <a:r>
              <a:rPr lang="en-US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</a:t>
            </a:r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หน้าที่มีเลขที่คำสั่งซื้อ)</a:t>
            </a:r>
          </a:p>
          <a:p>
            <a:pPr defTabSz="1371600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</a:t>
            </a:r>
            <a:r>
              <a:rPr lang="en-US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อาการเสีย รูปถ่ายหรือคลิปวีดีโอประกอบ</a:t>
            </a:r>
          </a:p>
        </p:txBody>
      </p:sp>
    </p:spTree>
    <p:extLst>
      <p:ext uri="{BB962C8B-B14F-4D97-AF65-F5344CB8AC3E}">
        <p14:creationId xmlns:p14="http://schemas.microsoft.com/office/powerpoint/2010/main" val="173226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4" grpId="0" animBg="1"/>
      <p:bldP spid="18" grpId="0" animBg="1"/>
      <p:bldP spid="19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0EF20-6777-3CF8-EE41-9ACF31A33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2FC734-866A-30E9-A315-B00D896BD8D3}"/>
              </a:ext>
            </a:extLst>
          </p:cNvPr>
          <p:cNvSpPr/>
          <p:nvPr/>
        </p:nvSpPr>
        <p:spPr>
          <a:xfrm>
            <a:off x="651622" y="317060"/>
            <a:ext cx="3161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th-TH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ตัวอย่างที่ </a:t>
            </a:r>
            <a:r>
              <a:rPr lang="en-US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2</a:t>
            </a:r>
            <a:endParaRPr lang="en-US" sz="7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85ACC8-FB43-9E31-4442-3625BE755434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485C97-5869-6446-3145-A39713CB7B70}"/>
              </a:ext>
            </a:extLst>
          </p:cNvPr>
          <p:cNvSpPr/>
          <p:nvPr/>
        </p:nvSpPr>
        <p:spPr>
          <a:xfrm>
            <a:off x="1371600" y="1477560"/>
            <a:ext cx="7579179" cy="282630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ชื่อ อรอุมา  ผิวละมุล</a:t>
            </a:r>
          </a:p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0823456789</a:t>
            </a:r>
          </a:p>
          <a:p>
            <a:pPr algn="r" defTabSz="1371600"/>
            <a:r>
              <a:rPr lang="en-US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475 </a:t>
            </a:r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อาคารสิริภิญโญ ถ.ศรีอยุธยา  เขตราชเทวี กทม  10</a:t>
            </a:r>
            <a:r>
              <a:rPr lang="en-US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400</a:t>
            </a:r>
            <a:endParaRPr lang="th-TH" sz="3200" dirty="0">
              <a:solidFill>
                <a:prstClr val="whit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รุ่น</a:t>
            </a:r>
            <a:r>
              <a:rPr lang="en-US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WDQY1014EVJMT</a:t>
            </a:r>
          </a:p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หมายเลขเครื่อง 1</a:t>
            </a:r>
            <a:r>
              <a:rPr lang="en-US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WJ100608VOTWA6N612031</a:t>
            </a:r>
            <a:endParaRPr lang="th-TH" sz="3200" dirty="0">
              <a:solidFill>
                <a:prstClr val="whit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38B902-A1A1-FFDD-C5F7-A91456BDF4AE}"/>
              </a:ext>
            </a:extLst>
          </p:cNvPr>
          <p:cNvSpPr/>
          <p:nvPr/>
        </p:nvSpPr>
        <p:spPr>
          <a:xfrm>
            <a:off x="4882581" y="5549420"/>
            <a:ext cx="3929405" cy="6469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ซื้อมาจาก </a:t>
            </a:r>
            <a:r>
              <a:rPr lang="en-US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big c </a:t>
            </a:r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สุวินทวงศ์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43A167-4E1A-B8F0-5388-A4453816010C}"/>
              </a:ext>
            </a:extLst>
          </p:cNvPr>
          <p:cNvSpPr/>
          <p:nvPr/>
        </p:nvSpPr>
        <p:spPr>
          <a:xfrm>
            <a:off x="3510980" y="4635807"/>
            <a:ext cx="5301006" cy="6469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ใบเสร็จไม่ได้เก็บไว้จำวันที่ซื้อไม่ได้ค่ะ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8420BAF-FDE3-6C97-4211-896C697477C3}"/>
              </a:ext>
            </a:extLst>
          </p:cNvPr>
          <p:cNvSpPr/>
          <p:nvPr/>
        </p:nvSpPr>
        <p:spPr>
          <a:xfrm>
            <a:off x="345790" y="6495690"/>
            <a:ext cx="5943600" cy="173664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อาการดังกล่าวเป็นอาการนอกประกัน  จะเป็นการเสนอราคาก่อนเข้าบริการ  ลูกค้าสะดวกไหมครับ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74F80B-1C5A-0180-C336-06AAEB5B2DB4}"/>
              </a:ext>
            </a:extLst>
          </p:cNvPr>
          <p:cNvSpPr/>
          <p:nvPr/>
        </p:nvSpPr>
        <p:spPr>
          <a:xfrm>
            <a:off x="6858000" y="8388229"/>
            <a:ext cx="1828799" cy="64698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สะดวกค่ะ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B0953F-8D2F-84CC-0EB1-CB3F42868FCE}"/>
              </a:ext>
            </a:extLst>
          </p:cNvPr>
          <p:cNvSpPr/>
          <p:nvPr/>
        </p:nvSpPr>
        <p:spPr>
          <a:xfrm>
            <a:off x="9476014" y="609237"/>
            <a:ext cx="7059383" cy="555045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ขออภัยสำหรับเหตุการณ์ที่เกิดขึ้นครับ แอดมินรับเรื่องเรียบร้อยแล้วครับ ในกรณีคุณลูกค้าสะดวกให้ช่างเข้าไปบริการ แอดมินจะประสานงานส่งเรื่องต่อให้ทีมงานฝ่ายเทคนิคติดต่อหาเพื่อเสนอราคาซ่อมให้ลูกค้าได้รับทราบและพิจารณาก่อนทีจะเข้าบริการสำหรับการเข้าบริการกรุงเทพ-ปริมณฑลประมาณไม่เกิน 3-5 วันทำการ ต่างจังหวัดไม่เกิน5-7 วัน (ไม่รวมเสาร์อาทิตย์+วันหยุดราชการ) จะมีทีมงานฝ่ายเทคนิคติดต่อหานะครับ อาจจะมีนัดแนะวันขอเข้าไปตรวจสอบสินค้า ขอบคุณครับ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094A3B4-C753-D3CD-52C1-699E39CBB0E3}"/>
              </a:ext>
            </a:extLst>
          </p:cNvPr>
          <p:cNvSpPr/>
          <p:nvPr/>
        </p:nvSpPr>
        <p:spPr>
          <a:xfrm>
            <a:off x="16070204" y="6456273"/>
            <a:ext cx="1872006" cy="6493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ได้ค่ะ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10895A5-A5E6-351E-A09B-1B443AC6944D}"/>
              </a:ext>
            </a:extLst>
          </p:cNvPr>
          <p:cNvSpPr/>
          <p:nvPr/>
        </p:nvSpPr>
        <p:spPr>
          <a:xfrm>
            <a:off x="13335002" y="7288769"/>
            <a:ext cx="4607208" cy="6469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ประเมินค่าใช้จ่ายก่อนได้เลยค่ะ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DDBC70-54E9-9899-D68D-FE700E302A50}"/>
              </a:ext>
            </a:extLst>
          </p:cNvPr>
          <p:cNvSpPr/>
          <p:nvPr/>
        </p:nvSpPr>
        <p:spPr>
          <a:xfrm>
            <a:off x="9601202" y="8232336"/>
            <a:ext cx="5943600" cy="119181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ครับ  แอดมินประสานงานให้เรียบร้อยครับ จะมีการติดต่อเสนอราคาอีกครั้งนะครับ </a:t>
            </a:r>
          </a:p>
        </p:txBody>
      </p:sp>
    </p:spTree>
    <p:extLst>
      <p:ext uri="{BB962C8B-B14F-4D97-AF65-F5344CB8AC3E}">
        <p14:creationId xmlns:p14="http://schemas.microsoft.com/office/powerpoint/2010/main" val="305919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48444-A6EA-0F6B-9CBB-6C79339FE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16F4ED-F741-282D-7C97-1D1F1339AC32}"/>
              </a:ext>
            </a:extLst>
          </p:cNvPr>
          <p:cNvSpPr/>
          <p:nvPr/>
        </p:nvSpPr>
        <p:spPr>
          <a:xfrm>
            <a:off x="651622" y="317060"/>
            <a:ext cx="3161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th-TH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ตัวอย่างที่ </a:t>
            </a:r>
            <a:r>
              <a:rPr lang="en-US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2</a:t>
            </a:r>
            <a:endParaRPr lang="en-US" sz="7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B8CC05-76B6-1604-F788-0C91E05CE8E8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BDCAE9-6A06-DA17-738E-EFBD8F431633}"/>
              </a:ext>
            </a:extLst>
          </p:cNvPr>
          <p:cNvSpPr/>
          <p:nvPr/>
        </p:nvSpPr>
        <p:spPr>
          <a:xfrm>
            <a:off x="3649773" y="1477560"/>
            <a:ext cx="5301006" cy="6469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จะสะดวกประเมินราคาตอนไหนค่ะ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9AABBF-E25C-16FD-0041-4EB523D5AE81}"/>
              </a:ext>
            </a:extLst>
          </p:cNvPr>
          <p:cNvSpPr/>
          <p:nvPr/>
        </p:nvSpPr>
        <p:spPr>
          <a:xfrm>
            <a:off x="6629401" y="3603322"/>
            <a:ext cx="2285998" cy="6469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สะดวกกว่า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8C4E8D-F46E-5D2C-A0E9-F9FC2B4FE7F9}"/>
              </a:ext>
            </a:extLst>
          </p:cNvPr>
          <p:cNvSpPr/>
          <p:nvPr/>
        </p:nvSpPr>
        <p:spPr>
          <a:xfrm>
            <a:off x="3638887" y="2556417"/>
            <a:ext cx="5301006" cy="6469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2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ส่งรายละเอียดทางไลน์ก็ได้นะคะ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32B4CD-895D-61FE-5B8F-98F131A1A8DB}"/>
              </a:ext>
            </a:extLst>
          </p:cNvPr>
          <p:cNvSpPr/>
          <p:nvPr/>
        </p:nvSpPr>
        <p:spPr>
          <a:xfrm>
            <a:off x="345790" y="5044317"/>
            <a:ext cx="5943600" cy="173664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ขณะนี้อยู่ระหว่างการประสานงานแล้วครับ ทั้งนี้จะมีเจ้าหน้าที่ติดต่อเสนอราคาผ่านเบอร์ที่แจ้งเข้ามานะครับ </a:t>
            </a:r>
          </a:p>
        </p:txBody>
      </p:sp>
    </p:spTree>
    <p:extLst>
      <p:ext uri="{BB962C8B-B14F-4D97-AF65-F5344CB8AC3E}">
        <p14:creationId xmlns:p14="http://schemas.microsoft.com/office/powerpoint/2010/main" val="29169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87FDD7-38B4-4182-A2DA-0C06EA112EE9}"/>
              </a:ext>
            </a:extLst>
          </p:cNvPr>
          <p:cNvSpPr/>
          <p:nvPr/>
        </p:nvSpPr>
        <p:spPr>
          <a:xfrm>
            <a:off x="651622" y="317060"/>
            <a:ext cx="3161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th-TH" sz="72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ตัวอย่างที่ </a:t>
            </a:r>
            <a:r>
              <a:rPr lang="en-US" sz="72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3</a:t>
            </a:r>
            <a:endParaRPr lang="en-US" sz="7200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A2F0E7-89AC-44A7-ABFF-9A5F8745B716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35BA39-5BFE-41CE-A0CD-112E14DB6CB6}"/>
              </a:ext>
            </a:extLst>
          </p:cNvPr>
          <p:cNvSpPr/>
          <p:nvPr/>
        </p:nvSpPr>
        <p:spPr>
          <a:xfrm>
            <a:off x="578474" y="4995744"/>
            <a:ext cx="5301006" cy="25538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เจ้าหน้าที่ต้องขอรับเรื่องประสานงานตรวจสอบสต็อกสินค้าให้ก่อนค่ะ ว่ามีไซซ์พร้อมให้ลูกค้าส่งเปลี่ยนหรือไม่ หากมีสินค้าสามารถส่งเปลี่ยนได้ค่ะ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6BC1D5-92E6-4DEC-9914-86FE3A93FDEE}"/>
              </a:ext>
            </a:extLst>
          </p:cNvPr>
          <p:cNvSpPr/>
          <p:nvPr/>
        </p:nvSpPr>
        <p:spPr>
          <a:xfrm>
            <a:off x="2593100" y="7993620"/>
            <a:ext cx="6308010" cy="13280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ถ้าไม่มีขอเปลี่ยนรุ่นเพิ่มเงิน ไม่รับเงินคืนก็ได้นะคะ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879334-558B-459A-8241-6E8438F6C77A}"/>
              </a:ext>
            </a:extLst>
          </p:cNvPr>
          <p:cNvSpPr/>
          <p:nvPr/>
        </p:nvSpPr>
        <p:spPr>
          <a:xfrm>
            <a:off x="3302124" y="1474597"/>
            <a:ext cx="5301006" cy="13280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 anchor="ctr" anchorCtr="0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ตัวที่ซื้อมาใส่ไม่ได้ค่ะ ทำอย่างไรได้บ้างคะ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80D74A7-4F26-496F-B44F-E14672FDF412}"/>
              </a:ext>
            </a:extLst>
          </p:cNvPr>
          <p:cNvSpPr/>
          <p:nvPr/>
        </p:nvSpPr>
        <p:spPr>
          <a:xfrm>
            <a:off x="5967043" y="3296145"/>
            <a:ext cx="2691176" cy="13280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เปลี่ยนได้หรือไม่คะ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0A2D08E-6A79-46D9-9D31-5CD975F6CE25}"/>
              </a:ext>
            </a:extLst>
          </p:cNvPr>
          <p:cNvSpPr/>
          <p:nvPr/>
        </p:nvSpPr>
        <p:spPr>
          <a:xfrm>
            <a:off x="9209975" y="437578"/>
            <a:ext cx="8078957" cy="37797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 anchorCtr="0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หากลูกค้ายืนยันต้องการเปลี่ยนไซซ์สินค้ากับทางร้านค้า  1.รบกวนลูกค้าถ่ายรูปสินค้าที่ต้องการเปลี่ยนพร้อมป้ายสินค้าที่ติดบนตัวสินค้าอย่างชัดเจน 2ไซซ์สินค้าเดิมและต้องการเปลี่ยนเป็น 4.จำนวนสินค้าทั้งหมดที่ต้องการส่งเปลี่ยน  ให้ทางเจ้าหน้าที่เพื่อเป็นข้อมูลเบื้องต้นในการประสานงานให้ค่ะ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848F91-8AB2-45C4-8FF9-C987B6034830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>
            <a:extLst>
              <a:ext uri="{FF2B5EF4-FFF2-40B4-BE49-F238E27FC236}">
                <a16:creationId xmlns:a16="http://schemas.microsoft.com/office/drawing/2014/main" id="{46EBD3CC-AF54-4853-A506-F75BF10BF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1" b="21831"/>
          <a:stretch/>
        </p:blipFill>
        <p:spPr bwMode="auto">
          <a:xfrm>
            <a:off x="13663187" y="4532636"/>
            <a:ext cx="4418043" cy="24890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DA5BFA6-87C8-44ED-9147-5DF826096110}"/>
              </a:ext>
            </a:extLst>
          </p:cNvPr>
          <p:cNvSpPr/>
          <p:nvPr/>
        </p:nvSpPr>
        <p:spPr>
          <a:xfrm>
            <a:off x="13663186" y="7393543"/>
            <a:ext cx="4418043" cy="19409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en-US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size </a:t>
            </a:r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ที่ส่งมา  80 </a:t>
            </a:r>
            <a:r>
              <a:rPr lang="en-US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B</a:t>
            </a:r>
            <a:endParaRPr lang="th-TH" sz="3600" dirty="0">
              <a:solidFill>
                <a:prstClr val="whit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ไซด์ที่ต้องการเปลี่ยนเป็น 70 </a:t>
            </a:r>
            <a:r>
              <a:rPr lang="en-US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B</a:t>
            </a:r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ค่ะ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AB2CA9F-4C67-41EF-9036-B666C415060B}"/>
              </a:ext>
            </a:extLst>
          </p:cNvPr>
          <p:cNvSpPr/>
          <p:nvPr/>
        </p:nvSpPr>
        <p:spPr>
          <a:xfrm>
            <a:off x="13663187" y="8619411"/>
            <a:ext cx="4418042" cy="7150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DB HelvethaicaMon X Reg" panose="02000506090000020004" pitchFamily="2" charset="-34"/>
                <a:cs typeface="+mj-cs"/>
              </a:rPr>
              <a:t>ต้องการเปลี่ยนแค่ชิ้นนี้ชิ้นเดียวค่ะ</a:t>
            </a:r>
          </a:p>
        </p:txBody>
      </p:sp>
    </p:spTree>
    <p:extLst>
      <p:ext uri="{BB962C8B-B14F-4D97-AF65-F5344CB8AC3E}">
        <p14:creationId xmlns:p14="http://schemas.microsoft.com/office/powerpoint/2010/main" val="181879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19" grpId="0" animBg="1"/>
      <p:bldP spid="22" grpId="0" animBg="1"/>
      <p:bldP spid="31" grpId="0" animBg="1"/>
      <p:bldP spid="3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F0A917-53FA-EA3D-268E-9BF1B10C6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5DCC79-6524-22EB-0B24-91E246EBE7C9}"/>
              </a:ext>
            </a:extLst>
          </p:cNvPr>
          <p:cNvSpPr/>
          <p:nvPr/>
        </p:nvSpPr>
        <p:spPr>
          <a:xfrm>
            <a:off x="651622" y="317060"/>
            <a:ext cx="3161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lvethaicaMon X Reg" panose="02000506090000020004" pitchFamily="2" charset="-34"/>
                <a:ea typeface="+mn-ea"/>
                <a:cs typeface="DB HelvethaicaMon X Reg" panose="02000506090000020004" pitchFamily="2" charset="-34"/>
              </a:rPr>
              <a:t>ตัวอย่างที่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lvethaicaMon X Reg" panose="02000506090000020004" pitchFamily="2" charset="-34"/>
                <a:ea typeface="+mn-ea"/>
                <a:cs typeface="DB HelvethaicaMon X Reg" panose="02000506090000020004" pitchFamily="2" charset="-34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24EA1D-72AC-2353-57DC-6325397F2997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37F63C-9AAF-40CC-4A3B-86106ECC1B94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A0D6858-7ACE-195C-F2C7-F667E6B75EDF}"/>
              </a:ext>
            </a:extLst>
          </p:cNvPr>
          <p:cNvSpPr/>
          <p:nvPr/>
        </p:nvSpPr>
        <p:spPr>
          <a:xfrm>
            <a:off x="739489" y="1517389"/>
            <a:ext cx="3826029" cy="7150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ขอบพระคุณสำหรับข้อมูลค่ะ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2C770E6-BC89-515C-AC18-08CB856608A2}"/>
              </a:ext>
            </a:extLst>
          </p:cNvPr>
          <p:cNvSpPr/>
          <p:nvPr/>
        </p:nvSpPr>
        <p:spPr>
          <a:xfrm>
            <a:off x="624407" y="2327457"/>
            <a:ext cx="7071791" cy="25538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เจ้าหน้าที่ส่งเรื่องประสานงานให้ก่อนนะคะ ว่ามีไซซ์สินค้าหรือไม่ ระยะเวลาในการตรวจสอบ 2-3 วันทำการหากทราบผลเจ้าหน้าที่ดำเนินการแจ้งกลับทันทีนะคะ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5EEA470-3DAC-F08B-ACCA-8CE6B339D036}"/>
              </a:ext>
            </a:extLst>
          </p:cNvPr>
          <p:cNvSpPr/>
          <p:nvPr/>
        </p:nvSpPr>
        <p:spPr>
          <a:xfrm>
            <a:off x="6400800" y="5198822"/>
            <a:ext cx="2261933" cy="7150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ขอบคุณมากค่ะ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28A528-EBB8-1A8C-B02C-A2F22443C3CC}"/>
              </a:ext>
            </a:extLst>
          </p:cNvPr>
          <p:cNvSpPr/>
          <p:nvPr/>
        </p:nvSpPr>
        <p:spPr>
          <a:xfrm>
            <a:off x="613522" y="6386405"/>
            <a:ext cx="7176248" cy="37797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ในระหว่างการประสานงานของเจ้าหน้าที่และรอคำตอบ แนะนำคุณลูกค้าอย่างพึ่งทำการกดยอมรับสินค้าในระบบนะคะ เพราะหากไม่มีสินค้าทางเจ้าหน้าที่จะแนะนำให้เป็นการคืนสินค้า/คืนเงิน กับทางระบบแทนค่ะ  เพราะสินค้าจะไม่สามารถเปลี่ยนข้ามรุ่นได้ค่ะ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1B2E2F-BF25-7A9D-FA61-402096EE5E8E}"/>
              </a:ext>
            </a:extLst>
          </p:cNvPr>
          <p:cNvSpPr/>
          <p:nvPr/>
        </p:nvSpPr>
        <p:spPr>
          <a:xfrm>
            <a:off x="11734800" y="601719"/>
            <a:ext cx="6308010" cy="13280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ถ้าไม่มีขอเปลี่ยนรุ่นเพิ่มเงิน ไม่รับเงินคืนก็ได้นะคะ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D51B3F-7688-47D0-1FE4-F2678D6C7755}"/>
              </a:ext>
            </a:extLst>
          </p:cNvPr>
          <p:cNvSpPr/>
          <p:nvPr/>
        </p:nvSpPr>
        <p:spPr>
          <a:xfrm>
            <a:off x="10103681" y="2095500"/>
            <a:ext cx="4785124" cy="7150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เจ้าหน้าที่ประสานงานให้ก่อนนะคะ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FB19D8-6B04-24AD-A2CB-8EB2BC61D2AB}"/>
              </a:ext>
            </a:extLst>
          </p:cNvPr>
          <p:cNvSpPr/>
          <p:nvPr/>
        </p:nvSpPr>
        <p:spPr>
          <a:xfrm>
            <a:off x="10071847" y="2933700"/>
            <a:ext cx="2246103" cy="7150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ขอบคุณมากค่ะ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4CD844-6450-B9EA-8418-DCF2D29A2E76}"/>
              </a:ext>
            </a:extLst>
          </p:cNvPr>
          <p:cNvSpPr/>
          <p:nvPr/>
        </p:nvSpPr>
        <p:spPr>
          <a:xfrm>
            <a:off x="12642702" y="3390900"/>
            <a:ext cx="2246103" cy="715089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3</a:t>
            </a:r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วันต่อมา...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E38A58-D24E-8816-C7E4-C8513C56EE30}"/>
              </a:ext>
            </a:extLst>
          </p:cNvPr>
          <p:cNvSpPr/>
          <p:nvPr/>
        </p:nvSpPr>
        <p:spPr>
          <a:xfrm>
            <a:off x="14173201" y="4534810"/>
            <a:ext cx="3842396" cy="7150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เป็นยังไงบ้างคะ รออยู่ค่ะ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86253C-709F-E234-75A8-0B8B8AF7E33F}"/>
              </a:ext>
            </a:extLst>
          </p:cNvPr>
          <p:cNvSpPr/>
          <p:nvPr/>
        </p:nvSpPr>
        <p:spPr>
          <a:xfrm>
            <a:off x="15909731" y="8267700"/>
            <a:ext cx="1922837" cy="7150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รอคำตอบค่ะ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111B3B-2691-45F3-94D0-E14BAD9116C9}"/>
              </a:ext>
            </a:extLst>
          </p:cNvPr>
          <p:cNvSpPr/>
          <p:nvPr/>
        </p:nvSpPr>
        <p:spPr>
          <a:xfrm>
            <a:off x="9753600" y="5524500"/>
            <a:ext cx="5496368" cy="25538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เบื้องต้นมีการประสานงานให้คุณลูกค้าเรียบร้อยแล้วนะคะ หากทราบความคืบหน้าอย่างไรเจ้าหน้าที่จะแจ้งกลับอีกครั้งค่ะ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44A42-D0C8-47BD-6492-C54B9398DF71}"/>
              </a:ext>
            </a:extLst>
          </p:cNvPr>
          <p:cNvSpPr/>
          <p:nvPr/>
        </p:nvSpPr>
        <p:spPr>
          <a:xfrm>
            <a:off x="9944997" y="9239013"/>
            <a:ext cx="1713603" cy="7150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รับทราบค่ะ</a:t>
            </a:r>
          </a:p>
        </p:txBody>
      </p:sp>
    </p:spTree>
    <p:extLst>
      <p:ext uri="{BB962C8B-B14F-4D97-AF65-F5344CB8AC3E}">
        <p14:creationId xmlns:p14="http://schemas.microsoft.com/office/powerpoint/2010/main" val="159308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2" grpId="0" animBg="1"/>
      <p:bldP spid="3" grpId="0" animBg="1"/>
      <p:bldP spid="4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5143500"/>
            <a:ext cx="2915701" cy="5143500"/>
          </a:xfrm>
          <a:prstGeom prst="rect">
            <a:avLst/>
          </a:prstGeom>
          <a:solidFill>
            <a:srgbClr val="FFDF2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563436" y="5143500"/>
            <a:ext cx="1352265" cy="1227325"/>
          </a:xfrm>
          <a:prstGeom prst="rect">
            <a:avLst/>
          </a:prstGeom>
          <a:solidFill>
            <a:srgbClr val="FE4C00"/>
          </a:solidFill>
        </p:spPr>
        <p:txBody>
          <a:bodyPr/>
          <a:lstStyle/>
          <a:p>
            <a:endParaRPr lang="en-US"/>
          </a:p>
        </p:txBody>
      </p:sp>
      <p:pic>
        <p:nvPicPr>
          <p:cNvPr id="23" name="Picture 4" descr="African confused child. | Premium Vector">
            <a:extLst>
              <a:ext uri="{FF2B5EF4-FFF2-40B4-BE49-F238E27FC236}">
                <a16:creationId xmlns:a16="http://schemas.microsoft.com/office/drawing/2014/main" id="{88B9FB57-1187-01CA-52AC-F0ECC5678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9" r="31789" b="32233"/>
          <a:stretch/>
        </p:blipFill>
        <p:spPr bwMode="auto">
          <a:xfrm rot="19886274">
            <a:off x="13973097" y="4861085"/>
            <a:ext cx="3895079" cy="511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1CAEFCA-5691-D9EE-9CE8-7EF0ABAA28E0}"/>
              </a:ext>
            </a:extLst>
          </p:cNvPr>
          <p:cNvSpPr/>
          <p:nvPr/>
        </p:nvSpPr>
        <p:spPr>
          <a:xfrm>
            <a:off x="3200400" y="3696950"/>
            <a:ext cx="13876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96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หน้าที่ของ </a:t>
            </a:r>
            <a:r>
              <a:rPr lang="en-US" sz="96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Contact Center </a:t>
            </a:r>
            <a:r>
              <a:rPr lang="th-TH" sz="96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คืออะไร ?</a:t>
            </a:r>
            <a:endParaRPr lang="en-US" sz="9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7" name="Picture 8" descr="Wondering Why - Deborah Kristina - Medium">
            <a:extLst>
              <a:ext uri="{FF2B5EF4-FFF2-40B4-BE49-F238E27FC236}">
                <a16:creationId xmlns:a16="http://schemas.microsoft.com/office/drawing/2014/main" id="{44984469-0740-0F67-5309-6AB5C1014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73" y="5782771"/>
            <a:ext cx="5239285" cy="39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A woman wondering | Free Cliparts | illustAC">
            <a:extLst>
              <a:ext uri="{FF2B5EF4-FFF2-40B4-BE49-F238E27FC236}">
                <a16:creationId xmlns:a16="http://schemas.microsoft.com/office/drawing/2014/main" id="{D134419D-53F8-856A-F1F9-86568DA35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0823"/>
          <a:stretch/>
        </p:blipFill>
        <p:spPr bwMode="auto">
          <a:xfrm rot="10800000">
            <a:off x="4485193" y="47062"/>
            <a:ext cx="2924266" cy="365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Thinking Transparent Image Clipart Free Cute Boy Multicultural, HD ...">
            <a:extLst>
              <a:ext uri="{FF2B5EF4-FFF2-40B4-BE49-F238E27FC236}">
                <a16:creationId xmlns:a16="http://schemas.microsoft.com/office/drawing/2014/main" id="{F4D6331F-370B-C0C9-50EC-57DD7283C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92" b="93379" l="8721" r="90000">
                        <a14:foregroundMark x1="29651" y1="7192" x2="42674" y2="21918"/>
                        <a14:foregroundMark x1="70930" y1="13927" x2="70930" y2="13927"/>
                        <a14:foregroundMark x1="73256" y1="13584" x2="68953" y2="13014"/>
                        <a14:foregroundMark x1="63837" y1="26712" x2="63837" y2="26712"/>
                        <a14:foregroundMark x1="39302" y1="30822" x2="42326" y2="48630"/>
                        <a14:foregroundMark x1="23140" y1="31963" x2="29302" y2="50799"/>
                        <a14:foregroundMark x1="29302" y1="50799" x2="29302" y2="51941"/>
                        <a14:foregroundMark x1="40116" y1="29680" x2="45698" y2="40411"/>
                        <a14:foregroundMark x1="45698" y1="40411" x2="46860" y2="46347"/>
                        <a14:foregroundMark x1="72674" y1="13927" x2="74302" y2="17237"/>
                        <a14:foregroundMark x1="31628" y1="89726" x2="43837" y2="93607"/>
                        <a14:foregroundMark x1="22558" y1="45890" x2="26512" y2="35274"/>
                        <a14:foregroundMark x1="9535" y1="29338" x2="9419" y2="34703"/>
                        <a14:foregroundMark x1="10349" y1="15868" x2="8721" y2="15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8716">
            <a:off x="12726662" y="-35046"/>
            <a:ext cx="3701737" cy="37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97F6BB2-0019-F1EB-6EF3-5B17AC2794E8}"/>
              </a:ext>
            </a:extLst>
          </p:cNvPr>
          <p:cNvGrpSpPr/>
          <p:nvPr/>
        </p:nvGrpSpPr>
        <p:grpSpPr>
          <a:xfrm>
            <a:off x="4979318" y="5057345"/>
            <a:ext cx="3330314" cy="5315810"/>
            <a:chOff x="8104387" y="4627627"/>
            <a:chExt cx="3330314" cy="5315810"/>
          </a:xfrm>
        </p:grpSpPr>
        <p:pic>
          <p:nvPicPr>
            <p:cNvPr id="30" name="Picture 14" descr="Collection Of Cartoon Man Thinking High - Thinking Man Clipart Png ...">
              <a:extLst>
                <a:ext uri="{FF2B5EF4-FFF2-40B4-BE49-F238E27FC236}">
                  <a16:creationId xmlns:a16="http://schemas.microsoft.com/office/drawing/2014/main" id="{09FDC851-333A-0D81-AA5B-9E7739985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387" y="5118653"/>
              <a:ext cx="2577410" cy="4824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8FDF70B-6163-E012-C50E-C24D48C53540}"/>
                </a:ext>
              </a:extLst>
            </p:cNvPr>
            <p:cNvSpPr/>
            <p:nvPr/>
          </p:nvSpPr>
          <p:spPr>
            <a:xfrm rot="539898">
              <a:off x="10322388" y="4627627"/>
              <a:ext cx="1112313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15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DB HelvethaicaMon X Reg" panose="02000506090000020004" pitchFamily="2" charset="-34"/>
                  <a:cs typeface="DB HelvethaicaMon X Reg" panose="02000506090000020004" pitchFamily="2" charset="-34"/>
                </a:rPr>
                <a:t>?</a:t>
              </a:r>
              <a:endParaRPr lang="en-US" sz="115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32" name="Picture 16" descr="Perplexed Female (#10) clipart, cliparts of Perplexed Female (#10 ...">
            <a:extLst>
              <a:ext uri="{FF2B5EF4-FFF2-40B4-BE49-F238E27FC236}">
                <a16:creationId xmlns:a16="http://schemas.microsoft.com/office/drawing/2014/main" id="{4984B56E-1A73-08F2-23C8-1E904D184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7072">
            <a:off x="8168262" y="256599"/>
            <a:ext cx="3424079" cy="34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19BB6A-512E-C178-268B-3516574FE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6A1BCC-3C0A-1A4D-D770-B22CB4A1FB91}"/>
              </a:ext>
            </a:extLst>
          </p:cNvPr>
          <p:cNvSpPr/>
          <p:nvPr/>
        </p:nvSpPr>
        <p:spPr>
          <a:xfrm>
            <a:off x="651622" y="317060"/>
            <a:ext cx="3161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lvethaicaMon X Reg" panose="02000506090000020004" pitchFamily="2" charset="-34"/>
                <a:ea typeface="+mn-ea"/>
                <a:cs typeface="DB HelvethaicaMon X Reg" panose="02000506090000020004" pitchFamily="2" charset="-34"/>
              </a:rPr>
              <a:t>ตัวอย่างที่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lvethaicaMon X Reg" panose="02000506090000020004" pitchFamily="2" charset="-34"/>
                <a:ea typeface="+mn-ea"/>
                <a:cs typeface="DB HelvethaicaMon X Reg" panose="02000506090000020004" pitchFamily="2" charset="-34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6466D4-97B2-F7C1-B034-9F5AADACEA70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9DB07A-3EC7-74AF-1DA5-8085289EED3A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14AD3CB-921D-8FAA-1FFB-10E6DE4BBFEA}"/>
              </a:ext>
            </a:extLst>
          </p:cNvPr>
          <p:cNvSpPr/>
          <p:nvPr/>
        </p:nvSpPr>
        <p:spPr>
          <a:xfrm>
            <a:off x="4679036" y="1535436"/>
            <a:ext cx="4002501" cy="13280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จริง ๆ เช็ค </a:t>
            </a:r>
            <a:r>
              <a:rPr lang="en-US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stock </a:t>
            </a:r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ไม่น่าช้าใช่มั้ยคะ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71E5D1-9171-FCDB-E824-1B66508DF3AF}"/>
              </a:ext>
            </a:extLst>
          </p:cNvPr>
          <p:cNvSpPr/>
          <p:nvPr/>
        </p:nvSpPr>
        <p:spPr>
          <a:xfrm>
            <a:off x="238219" y="3274987"/>
            <a:ext cx="6162082" cy="7150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เจ้าหน้าที่เร่งประสานงานให้นะคะคุณลูกค้า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005A37-40CA-BC2E-72FC-D990BDDC951A}"/>
              </a:ext>
            </a:extLst>
          </p:cNvPr>
          <p:cNvSpPr/>
          <p:nvPr/>
        </p:nvSpPr>
        <p:spPr>
          <a:xfrm>
            <a:off x="2480527" y="5747674"/>
            <a:ext cx="6162083" cy="13280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ขอโทษนะคะ เมื่อไหร่จะทราบเรื่องคะ </a:t>
            </a:r>
            <a:r>
              <a:rPr lang="en-US" sz="3600" dirty="0" err="1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wacoal</a:t>
            </a:r>
            <a:r>
              <a:rPr lang="en-US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ไม่มีระบบเช็คสต๊อคออนไลน์หรอคะ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825C6B-352E-24C8-814E-B959D69CC889}"/>
              </a:ext>
            </a:extLst>
          </p:cNvPr>
          <p:cNvSpPr/>
          <p:nvPr/>
        </p:nvSpPr>
        <p:spPr>
          <a:xfrm>
            <a:off x="9586411" y="128349"/>
            <a:ext cx="7078862" cy="37797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ขออนุญาตแจ้งระยะเวลาในการเปลื่ยนสินค้านะคะ </a:t>
            </a:r>
          </a:p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1.เจ้าหน้าที่ขอประสานงานตรวจสอบสินค้าว่ามีสินค้ามีให้เปลื่ยนหรือไม่ 5-7 วันทำการ ไม่รวมเสาร์ อาทิตย์</a:t>
            </a:r>
          </a:p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2.หลังจากลูกค้าส่งสินค้ามาเปลื่ยน จะได้รับสินค้าภายใน 7-14 วันทำการไม่รวมเสาร์ อาทิตย์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ABD05A-3491-2CDF-C7A5-3C2919D4164E}"/>
              </a:ext>
            </a:extLst>
          </p:cNvPr>
          <p:cNvSpPr/>
          <p:nvPr/>
        </p:nvSpPr>
        <p:spPr>
          <a:xfrm>
            <a:off x="11887700" y="4470728"/>
            <a:ext cx="5749799" cy="25538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และถ้าไม่มีของแบบเดิม สามารถเปลี่ยนแบบอื่น ไม่รับเงินคืนกรณีราคาน้อยกว่าหรือขอเพิ่มเงินได้หรือไม่คะ ขอทราบนโยบายเบื้องต้นก่อนได้มั้ยค่ะ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5F06B4-F279-5992-2613-4E5C0DC77E18}"/>
              </a:ext>
            </a:extLst>
          </p:cNvPr>
          <p:cNvSpPr/>
          <p:nvPr/>
        </p:nvSpPr>
        <p:spPr>
          <a:xfrm>
            <a:off x="9586411" y="7587240"/>
            <a:ext cx="5749798" cy="194095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สำหรับสินค้าที่นำมาเปลี่ยนต้องราคาเท่ากันกับสินค้าที่ให้เปลี่ยน ไม่สามารถเปลี่ยนสินค้าข้ามรุ่นได้ค่ะคุณลูกค้า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0E9C5B-D496-9721-9ED9-88718C3C555A}"/>
              </a:ext>
            </a:extLst>
          </p:cNvPr>
          <p:cNvSpPr/>
          <p:nvPr/>
        </p:nvSpPr>
        <p:spPr>
          <a:xfrm>
            <a:off x="571336" y="7893708"/>
            <a:ext cx="5520578" cy="132802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จากการตรวจสอบได้มีเจ้าหน้าที่ส่งเรื่องประสานงานเรียบร้อยแล้วนะคะ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62B1F54-99E6-34B8-130B-0FE92597F926}"/>
              </a:ext>
            </a:extLst>
          </p:cNvPr>
          <p:cNvSpPr/>
          <p:nvPr/>
        </p:nvSpPr>
        <p:spPr>
          <a:xfrm>
            <a:off x="3331625" y="4599893"/>
            <a:ext cx="2246103" cy="715089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 </a:t>
            </a: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2 </a:t>
            </a:r>
            <a:r>
              <a:rPr lang="th-TH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วันต่อมา...</a:t>
            </a:r>
          </a:p>
        </p:txBody>
      </p:sp>
    </p:spTree>
    <p:extLst>
      <p:ext uri="{BB962C8B-B14F-4D97-AF65-F5344CB8AC3E}">
        <p14:creationId xmlns:p14="http://schemas.microsoft.com/office/powerpoint/2010/main" val="40506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" grpId="0" animBg="1"/>
      <p:bldP spid="3" grpId="0" animBg="1"/>
      <p:bldP spid="4" grpId="0" animBg="1"/>
      <p:bldP spid="10" grpId="0" animBg="1"/>
      <p:bldP spid="13" grpId="0" animBg="1"/>
      <p:bldP spid="7" grpId="0" animBg="1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6B22FA-6103-4121-9883-A85537C01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BCF18B-85BA-ED8B-0A8A-A9BEE710A62A}"/>
              </a:ext>
            </a:extLst>
          </p:cNvPr>
          <p:cNvSpPr/>
          <p:nvPr/>
        </p:nvSpPr>
        <p:spPr>
          <a:xfrm>
            <a:off x="651622" y="317060"/>
            <a:ext cx="3161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lvethaicaMon X Reg" panose="02000506090000020004" pitchFamily="2" charset="-34"/>
                <a:ea typeface="+mn-ea"/>
                <a:cs typeface="DB HelvethaicaMon X Reg" panose="02000506090000020004" pitchFamily="2" charset="-34"/>
              </a:rPr>
              <a:t>ตัวอย่างที่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lvethaicaMon X Reg" panose="02000506090000020004" pitchFamily="2" charset="-34"/>
                <a:ea typeface="+mn-ea"/>
                <a:cs typeface="DB HelvethaicaMon X Reg" panose="02000506090000020004" pitchFamily="2" charset="-34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C31D73-447F-9C37-C1B5-92AB25E88F7F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1DB03E9-C3DF-33DB-3E57-1D8B19A6E010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0094CE-50D9-5E49-74C0-AE8BB8407CF5}"/>
              </a:ext>
            </a:extLst>
          </p:cNvPr>
          <p:cNvSpPr/>
          <p:nvPr/>
        </p:nvSpPr>
        <p:spPr>
          <a:xfrm>
            <a:off x="263331" y="1541484"/>
            <a:ext cx="6848382" cy="845552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นี่จะเป็นเงื่อนไขในการรับเปลี่ยนสินค้า/คืนสินค้า</a:t>
            </a:r>
          </a:p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1.ต้องไม่มีการแกะ ป้ายรหัสและราคาของสินค้า, ป้ายบอกวิธีการดูแลชุดชั้นใน ที่ติดอยู่กับชุดชั้นใน</a:t>
            </a:r>
          </a:p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2.ชุดชั้นในต้องอยู่ในสภาพเดิมไม่ผ่านการซักและไม่มีคราบสกปรกที่เกิดจากการลองสินค้า</a:t>
            </a:r>
          </a:p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3. สินค้าที่นำมาเปลี่ยนต้องราคาเท่ากันกับสินค้าที่ให้เปลี่ยน ไม่สามารถเปลี่ยนสินค้าข้ามรุ่นได้ </a:t>
            </a:r>
          </a:p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4.การคืนสินค้าต้องไม่เกิน 1 ครั้ง และไม่เกิน 20 วันนับตั้งแต่วันที่คุณลูกค้าชำระเงิน</a:t>
            </a:r>
          </a:p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*สินค้ากางเกงชั้นในงดเปลื่ยนคืนทุกกรณี ยกเว้นได้รับสินค้าผิดค่ะ *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3BBAB6-540D-DC56-C41C-5275BBCA7F37}"/>
              </a:ext>
            </a:extLst>
          </p:cNvPr>
          <p:cNvSpPr/>
          <p:nvPr/>
        </p:nvSpPr>
        <p:spPr>
          <a:xfrm>
            <a:off x="12294923" y="482600"/>
            <a:ext cx="5749799" cy="7150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คือต้องรอคำตอบห้าถึงเจ็ดวันรอไม่ไหวค่ะ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E242BA-051F-4335-BE53-31786E6FBA4B}"/>
              </a:ext>
            </a:extLst>
          </p:cNvPr>
          <p:cNvSpPr/>
          <p:nvPr/>
        </p:nvSpPr>
        <p:spPr>
          <a:xfrm>
            <a:off x="12290912" y="1289384"/>
            <a:ext cx="5749799" cy="13280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แล้วกว่า จะตอบและเช็คสินค้ามันนานมากเลยนะคะจะส่งคืนทันหรอค่ะ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F66C0C-A05C-3C76-38CE-98F9A638DEA2}"/>
              </a:ext>
            </a:extLst>
          </p:cNvPr>
          <p:cNvSpPr/>
          <p:nvPr/>
        </p:nvSpPr>
        <p:spPr>
          <a:xfrm>
            <a:off x="12294923" y="2713461"/>
            <a:ext cx="5749799" cy="78659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ไม่เข้าใจคำว่าค่าเปลี่ยนสินค้าข้ามรุ่น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DDFCF0-CBC7-C0A4-F79C-057678588AEB}"/>
              </a:ext>
            </a:extLst>
          </p:cNvPr>
          <p:cNvSpPr/>
          <p:nvPr/>
        </p:nvSpPr>
        <p:spPr>
          <a:xfrm>
            <a:off x="12274870" y="3587416"/>
            <a:ext cx="5749799" cy="13280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ในเมื่อว่าไม่มีการคืนเงินแต่ไม่ข้ามรุ่นคืออะไร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DD50886-A043-4BA5-4D9C-0AB3917C8969}"/>
              </a:ext>
            </a:extLst>
          </p:cNvPr>
          <p:cNvSpPr/>
          <p:nvPr/>
        </p:nvSpPr>
        <p:spPr>
          <a:xfrm>
            <a:off x="12238775" y="4999122"/>
            <a:ext cx="5801936" cy="7150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เช็คสต๊อกสินค้ามันยากมากหรอคะ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0028A3-2A20-36C2-36E5-BF7D797C033D}"/>
              </a:ext>
            </a:extLst>
          </p:cNvPr>
          <p:cNvSpPr/>
          <p:nvPr/>
        </p:nvSpPr>
        <p:spPr>
          <a:xfrm>
            <a:off x="12290912" y="5817268"/>
            <a:ext cx="5733755" cy="7150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th-TH" sz="36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ถามมากี่วันแล้วเมื่อไหร่จะได้คำตอบ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37ABAF-4DE3-9779-1175-77D926FD2D44}"/>
              </a:ext>
            </a:extLst>
          </p:cNvPr>
          <p:cNvSpPr/>
          <p:nvPr/>
        </p:nvSpPr>
        <p:spPr>
          <a:xfrm>
            <a:off x="9372600" y="6824165"/>
            <a:ext cx="6636759" cy="31668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สำหรับการประสานงาน เจ้าหน้าที่จะต้องประสานงานไปยังหน่วยงานที่เกี่ยวข้อง จากนั้นจะเป็นขั้นตอนตรวจสอบสินค้ากับทางสต๊อกสินค้าโรงงานค่ะ หากทราบผลถึงจะมีการแจ้งเจ้าหน้าที่ต่อไปค่ะคุณลูกค้า</a:t>
            </a:r>
          </a:p>
        </p:txBody>
      </p:sp>
    </p:spTree>
    <p:extLst>
      <p:ext uri="{BB962C8B-B14F-4D97-AF65-F5344CB8AC3E}">
        <p14:creationId xmlns:p14="http://schemas.microsoft.com/office/powerpoint/2010/main" val="308491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8" grpId="0" animBg="1"/>
      <p:bldP spid="9" grpId="0" animBg="1"/>
      <p:bldP spid="11" grpId="0" animBg="1"/>
      <p:bldP spid="17" grpId="0" animBg="1"/>
      <p:bldP spid="18" grpId="0" animBg="1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7F55F4-DD47-4E63-2142-17A3AB28B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24F2B0-11FB-6CD0-511E-AE9DEC8D6B9A}"/>
              </a:ext>
            </a:extLst>
          </p:cNvPr>
          <p:cNvSpPr/>
          <p:nvPr/>
        </p:nvSpPr>
        <p:spPr>
          <a:xfrm>
            <a:off x="651622" y="133171"/>
            <a:ext cx="3161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lvethaicaMon X Reg" panose="02000506090000020004" pitchFamily="2" charset="-34"/>
                <a:ea typeface="+mn-ea"/>
                <a:cs typeface="DB HelvethaicaMon X Reg" panose="02000506090000020004" pitchFamily="2" charset="-34"/>
              </a:rPr>
              <a:t>ตัวอย่างที่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lvethaicaMon X Reg" panose="02000506090000020004" pitchFamily="2" charset="-34"/>
                <a:ea typeface="+mn-ea"/>
                <a:cs typeface="DB HelvethaicaMon X Reg" panose="02000506090000020004" pitchFamily="2" charset="-34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591887-6A28-DCA7-6AA7-B63D3413FEB7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7CC139-D2FE-F61A-0212-2C4DDE55FE8A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A97F33-4276-5ECF-1EA6-B31CAAE611B7}"/>
              </a:ext>
            </a:extLst>
          </p:cNvPr>
          <p:cNvSpPr/>
          <p:nvPr/>
        </p:nvSpPr>
        <p:spPr>
          <a:xfrm>
            <a:off x="263331" y="1257300"/>
            <a:ext cx="6848382" cy="194095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หากเป็นตามเงื่อนไข สินค้าจะเปลี่ยนได้เพียงไซซ์ หรือสี สินค้าเท่านั้นค่ะ จะไม่สามารถเปลี่ยนเป็นรูปแบบอื่นได้ค่ะ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649D1B9-095A-45CC-D48D-6E4EFB26C364}"/>
              </a:ext>
            </a:extLst>
          </p:cNvPr>
          <p:cNvSpPr/>
          <p:nvPr/>
        </p:nvSpPr>
        <p:spPr>
          <a:xfrm>
            <a:off x="211194" y="4152900"/>
            <a:ext cx="7753711" cy="500562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จากการประสานงานสินค้าที่ลูกค้าแจ้งเปลี่ยนมีสินค้านะคะ (เนื่องจากสินค้ามีน้อย ไม่สามารถล็อครายการสินค้าไว้ให้ลูกค้าได้นะคะ )   ลูกค้าสามารถทำการส่งสินค้าเปลี่ยนได้ที่  บริษัท ไทยวาโก้ จำกัด (มหาชน) *(ลูกค้าส่งสินค้าเปลี่ยน วาโก้ออนไลน์ )*แผนก </a:t>
            </a:r>
            <a:r>
              <a:rPr lang="en-US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Digital Marketing &amp; Sales </a:t>
            </a:r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อาคาร 5 ชั้น 2 เลขที่ 132 ซอยเจริญราษฎร์ 7 แขวงบางโคล่ เขตบางคอแหลม กรุงเทพฯ 10120   เบอร์โทร 097-1989930 ค่ะ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4E5E0F-6B17-0160-5038-F8062E90090B}"/>
              </a:ext>
            </a:extLst>
          </p:cNvPr>
          <p:cNvSpPr/>
          <p:nvPr/>
        </p:nvSpPr>
        <p:spPr>
          <a:xfrm>
            <a:off x="267342" y="3314700"/>
            <a:ext cx="5904856" cy="7150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lvl="0"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อย่างไรเจ้าหน้าที่จะเร่งตามเรื่องให้นะคะ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7AEB4E-F524-8B1D-82A7-022B157BFFB6}"/>
              </a:ext>
            </a:extLst>
          </p:cNvPr>
          <p:cNvSpPr/>
          <p:nvPr/>
        </p:nvSpPr>
        <p:spPr>
          <a:xfrm>
            <a:off x="7003486" y="9281637"/>
            <a:ext cx="1922837" cy="7150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ขอบคุณค่ะ</a:t>
            </a:r>
          </a:p>
        </p:txBody>
      </p:sp>
    </p:spTree>
    <p:extLst>
      <p:ext uri="{BB962C8B-B14F-4D97-AF65-F5344CB8AC3E}">
        <p14:creationId xmlns:p14="http://schemas.microsoft.com/office/powerpoint/2010/main" val="420634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3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87FDD7-38B4-4182-A2DA-0C06EA112EE9}"/>
              </a:ext>
            </a:extLst>
          </p:cNvPr>
          <p:cNvSpPr/>
          <p:nvPr/>
        </p:nvSpPr>
        <p:spPr>
          <a:xfrm>
            <a:off x="651622" y="317060"/>
            <a:ext cx="3161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th-TH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ตัวอย่างที่ </a:t>
            </a:r>
            <a:r>
              <a:rPr lang="en-US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4</a:t>
            </a:r>
            <a:endParaRPr lang="en-US" sz="7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A2F0E7-89AC-44A7-ABFF-9A5F8745B716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35BA39-5BFE-41CE-A0CD-112E14DB6CB6}"/>
              </a:ext>
            </a:extLst>
          </p:cNvPr>
          <p:cNvSpPr/>
          <p:nvPr/>
        </p:nvSpPr>
        <p:spPr>
          <a:xfrm>
            <a:off x="651622" y="3136543"/>
            <a:ext cx="4755947" cy="1328023"/>
          </a:xfrm>
          <a:prstGeom prst="roundRect">
            <a:avLst/>
          </a:prstGeom>
          <a:solidFill>
            <a:srgbClr val="E1CCF0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en-US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Wacoal Online </a:t>
            </a:r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สวัสดีค่ะเจ้าหน้าที่ </a:t>
            </a:r>
            <a:r>
              <a:rPr lang="en-US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XXXXX</a:t>
            </a:r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ยินดีให้บริการค่ะ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879334-558B-459A-8241-6E8438F6C77A}"/>
              </a:ext>
            </a:extLst>
          </p:cNvPr>
          <p:cNvSpPr/>
          <p:nvPr/>
        </p:nvSpPr>
        <p:spPr>
          <a:xfrm>
            <a:off x="6993406" y="1387638"/>
            <a:ext cx="1609724" cy="71508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สวัสดีค่ะ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80D74A7-4F26-496F-B44F-E14672FDF412}"/>
              </a:ext>
            </a:extLst>
          </p:cNvPr>
          <p:cNvSpPr/>
          <p:nvPr/>
        </p:nvSpPr>
        <p:spPr>
          <a:xfrm>
            <a:off x="2438400" y="2218611"/>
            <a:ext cx="6164730" cy="71508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ถ้าเคยสั่งเสื้อเด็กไซต์ </a:t>
            </a:r>
            <a:r>
              <a:rPr lang="en-US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L </a:t>
            </a:r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ต้องสั่ง </a:t>
            </a:r>
            <a:r>
              <a:rPr lang="en-US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Cup </a:t>
            </a:r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อะไรคะ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848F91-8AB2-45C4-8FF9-C987B6034830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1D5DC0-DBCF-4B3A-8C01-4F11DA048D0E}"/>
              </a:ext>
            </a:extLst>
          </p:cNvPr>
          <p:cNvSpPr/>
          <p:nvPr/>
        </p:nvSpPr>
        <p:spPr>
          <a:xfrm>
            <a:off x="651620" y="4580450"/>
            <a:ext cx="4755947" cy="1940957"/>
          </a:xfrm>
          <a:prstGeom prst="roundRect">
            <a:avLst/>
          </a:prstGeom>
          <a:solidFill>
            <a:srgbClr val="E1CCF0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เจ้าหน้าที่รบกวนขอทราบรอบอก และรอบใต้อกด้วย นะคะ เจ้าหน้าที่เทียบไซซ์สินค้าให้ค่ะ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0ABBD4E-F03C-4140-A478-29510B24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52" y="6722306"/>
            <a:ext cx="3096627" cy="30966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BF5D358-C9E3-4A80-B9B1-312AEA735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r="5013" b="3139"/>
          <a:stretch/>
        </p:blipFill>
        <p:spPr bwMode="auto">
          <a:xfrm>
            <a:off x="9684873" y="393859"/>
            <a:ext cx="3755433" cy="20936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00973E-DF66-4665-8D8B-724D614C7799}"/>
              </a:ext>
            </a:extLst>
          </p:cNvPr>
          <p:cNvSpPr/>
          <p:nvPr/>
        </p:nvSpPr>
        <p:spPr>
          <a:xfrm>
            <a:off x="14706600" y="2289601"/>
            <a:ext cx="3314865" cy="71508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อก 32 ใต้อก 29 ค่ะ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D6BCC4-217A-488A-9887-4E0282CA5829}"/>
              </a:ext>
            </a:extLst>
          </p:cNvPr>
          <p:cNvSpPr/>
          <p:nvPr/>
        </p:nvSpPr>
        <p:spPr>
          <a:xfrm>
            <a:off x="9684872" y="3250738"/>
            <a:ext cx="6012328" cy="2553891"/>
          </a:xfrm>
          <a:prstGeom prst="roundRect">
            <a:avLst/>
          </a:prstGeom>
          <a:solidFill>
            <a:srgbClr val="E1CCF0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จากการตรวจสอบเทียบไซซ์สินค้าอ้างอิงรอบอกและรอบใต้อกนำผลต่างมาลบกันเท่ากับ 8  ซึ่งโดยปกติแล้วสินค้าของวาโก้คัพไซซ์เริ่มต้น </a:t>
            </a:r>
            <a:r>
              <a:rPr lang="en-US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  </a:t>
            </a:r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ผลต่างจะอยู่ที่ 9 นะคะ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BD7F1B8-7AB3-4E55-A782-CE5A471DE1BF}"/>
              </a:ext>
            </a:extLst>
          </p:cNvPr>
          <p:cNvSpPr/>
          <p:nvPr/>
        </p:nvSpPr>
        <p:spPr>
          <a:xfrm>
            <a:off x="9684872" y="6168368"/>
            <a:ext cx="6012328" cy="3166824"/>
          </a:xfrm>
          <a:prstGeom prst="roundRect">
            <a:avLst/>
          </a:prstGeom>
          <a:solidFill>
            <a:srgbClr val="E1CCF0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หากเทียบไซซ์สินค้าของเด็กแล้วจะเท่ากับ </a:t>
            </a:r>
            <a:r>
              <a:rPr lang="en-US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Step 2 </a:t>
            </a:r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เสื้อบังทรง  เสื้อกล้ามครึ่งตัวเพื่อรองรับสรีระทรวงอกที่เริ่มขยายตัวมากขึ้น และเสื้อบังทรงกึ่งยกทรงช่วยรองรับเต้าทรง และฐานทรงที่ขยายตัวค่ะ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C29D7FC-A613-4EBF-A264-81A6E79300D4}"/>
              </a:ext>
            </a:extLst>
          </p:cNvPr>
          <p:cNvSpPr/>
          <p:nvPr/>
        </p:nvSpPr>
        <p:spPr>
          <a:xfrm>
            <a:off x="14479081" y="9461388"/>
            <a:ext cx="3514163" cy="71508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คือต้องสั่งไซส์อะไรคะ</a:t>
            </a:r>
          </a:p>
        </p:txBody>
      </p:sp>
    </p:spTree>
    <p:extLst>
      <p:ext uri="{BB962C8B-B14F-4D97-AF65-F5344CB8AC3E}">
        <p14:creationId xmlns:p14="http://schemas.microsoft.com/office/powerpoint/2010/main" val="350845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9" grpId="0" animBg="1"/>
      <p:bldP spid="16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A2F0E7-89AC-44A7-ABFF-9A5F8745B716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35BA39-5BFE-41CE-A0CD-112E14DB6CB6}"/>
              </a:ext>
            </a:extLst>
          </p:cNvPr>
          <p:cNvSpPr/>
          <p:nvPr/>
        </p:nvSpPr>
        <p:spPr>
          <a:xfrm>
            <a:off x="651620" y="1330882"/>
            <a:ext cx="4755947" cy="1328023"/>
          </a:xfrm>
          <a:prstGeom prst="roundRect">
            <a:avLst/>
          </a:prstGeom>
          <a:solidFill>
            <a:srgbClr val="E1CCF0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จากการตรวจสอบสามารถเลือกเป็นไซซ์ </a:t>
            </a:r>
            <a:r>
              <a:rPr lang="en-US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L  </a:t>
            </a:r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รอบอก 79-78 </a:t>
            </a:r>
            <a:r>
              <a:rPr lang="en-US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cm </a:t>
            </a:r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ค่ะ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879334-558B-459A-8241-6E8438F6C77A}"/>
              </a:ext>
            </a:extLst>
          </p:cNvPr>
          <p:cNvSpPr/>
          <p:nvPr/>
        </p:nvSpPr>
        <p:spPr>
          <a:xfrm>
            <a:off x="5869640" y="482600"/>
            <a:ext cx="2733488" cy="71508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ปกติชื้อบาร์ ไซด์ </a:t>
            </a:r>
            <a:r>
              <a:rPr lang="en-US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L</a:t>
            </a:r>
            <a:endParaRPr lang="th-TH" sz="3600" dirty="0">
              <a:solidFill>
                <a:prstClr val="whit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848F91-8AB2-45C4-8FF9-C987B6034830}"/>
              </a:ext>
            </a:extLst>
          </p:cNvPr>
          <p:cNvCxnSpPr/>
          <p:nvPr/>
        </p:nvCxnSpPr>
        <p:spPr>
          <a:xfrm>
            <a:off x="9144000" y="482600"/>
            <a:ext cx="0" cy="933633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6C5C9D-C160-4EAD-8289-A17DE59B4BAC}"/>
              </a:ext>
            </a:extLst>
          </p:cNvPr>
          <p:cNvSpPr/>
          <p:nvPr/>
        </p:nvSpPr>
        <p:spPr>
          <a:xfrm>
            <a:off x="5567082" y="2855088"/>
            <a:ext cx="3348318" cy="71508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ต้องสั่ง </a:t>
            </a:r>
            <a:r>
              <a:rPr lang="en-US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 80 </a:t>
            </a:r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ใช่ไหมค่ะ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62DD60-EBD7-4F1A-9945-320FAA54F5A3}"/>
              </a:ext>
            </a:extLst>
          </p:cNvPr>
          <p:cNvSpPr/>
          <p:nvPr/>
        </p:nvSpPr>
        <p:spPr>
          <a:xfrm>
            <a:off x="651619" y="3640379"/>
            <a:ext cx="4755947" cy="1940957"/>
          </a:xfrm>
          <a:prstGeom prst="roundRect">
            <a:avLst/>
          </a:prstGeom>
          <a:solidFill>
            <a:srgbClr val="E1CCF0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หากเป็นสินค้า </a:t>
            </a:r>
            <a:r>
              <a:rPr lang="en-US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Step 2  </a:t>
            </a:r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จะมีให้เลือกขนาดไซซ์ </a:t>
            </a:r>
            <a:r>
              <a:rPr lang="en-US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M L XL XXL </a:t>
            </a:r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นะคะคุณลูกค้า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FEEF7E9-AA7C-4229-9B55-2047DC2E2D87}"/>
              </a:ext>
            </a:extLst>
          </p:cNvPr>
          <p:cNvSpPr/>
          <p:nvPr/>
        </p:nvSpPr>
        <p:spPr>
          <a:xfrm>
            <a:off x="4556516" y="5714528"/>
            <a:ext cx="4046613" cy="132802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ค่ะ แต่บางตัวให้เลือกเป็น </a:t>
            </a:r>
            <a:r>
              <a:rPr lang="en-US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cup </a:t>
            </a:r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ต้องเลือก </a:t>
            </a:r>
            <a:r>
              <a:rPr lang="en-US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cup </a:t>
            </a:r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อะไรค่ะ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16F81E0-6C32-4BBC-8C19-B17CA9D82D3D}"/>
              </a:ext>
            </a:extLst>
          </p:cNvPr>
          <p:cNvSpPr/>
          <p:nvPr/>
        </p:nvSpPr>
        <p:spPr>
          <a:xfrm>
            <a:off x="651619" y="7396877"/>
            <a:ext cx="5379380" cy="1328023"/>
          </a:xfrm>
          <a:prstGeom prst="roundRect">
            <a:avLst/>
          </a:prstGeom>
          <a:solidFill>
            <a:srgbClr val="E1CCF0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เทียบไซซ์สินค้าเท่ากับ </a:t>
            </a:r>
            <a:r>
              <a:rPr lang="en-US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A75  </a:t>
            </a:r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ค่ะคุณลูกค้า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9081927-A299-4C0B-A8CF-919BBD822C12}"/>
              </a:ext>
            </a:extLst>
          </p:cNvPr>
          <p:cNvSpPr/>
          <p:nvPr/>
        </p:nvSpPr>
        <p:spPr>
          <a:xfrm>
            <a:off x="6474758" y="8724900"/>
            <a:ext cx="2128370" cy="71508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ค่ะ ขอบคุณค่ะ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752CB09-C1B8-484E-90F3-99217755D35D}"/>
              </a:ext>
            </a:extLst>
          </p:cNvPr>
          <p:cNvSpPr/>
          <p:nvPr/>
        </p:nvSpPr>
        <p:spPr>
          <a:xfrm>
            <a:off x="651619" y="9258300"/>
            <a:ext cx="2474825" cy="715089"/>
          </a:xfrm>
          <a:prstGeom prst="roundRect">
            <a:avLst/>
          </a:prstGeom>
          <a:solidFill>
            <a:srgbClr val="E1CCF0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ยินดีค่ะคุณลูกค้า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B16382C-1072-4C04-B494-85C1C94A2F53}"/>
              </a:ext>
            </a:extLst>
          </p:cNvPr>
          <p:cNvSpPr/>
          <p:nvPr/>
        </p:nvSpPr>
        <p:spPr>
          <a:xfrm>
            <a:off x="9684873" y="482600"/>
            <a:ext cx="4575726" cy="1328023"/>
          </a:xfrm>
          <a:prstGeom prst="roundRect">
            <a:avLst/>
          </a:prstGeom>
          <a:solidFill>
            <a:srgbClr val="E1CCF0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คุณลูกค้าต้องการสอบถามข้อมูลเพิ่มเติมหรือไม่คะ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0E932FA-342F-4944-914F-A34752C2AAAD}"/>
              </a:ext>
            </a:extLst>
          </p:cNvPr>
          <p:cNvSpPr/>
          <p:nvPr/>
        </p:nvSpPr>
        <p:spPr>
          <a:xfrm>
            <a:off x="15161561" y="1943816"/>
            <a:ext cx="2474820" cy="71508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txBody>
          <a:bodyPr wrap="square">
            <a:spAutoFit/>
          </a:bodyPr>
          <a:lstStyle/>
          <a:p>
            <a:pPr algn="r" defTabSz="1371600"/>
            <a:r>
              <a:rPr lang="th-TH" sz="3600" dirty="0">
                <a:solidFill>
                  <a:prstClr val="white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ไม่ค่ะ ขอบคุณค่ะ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4D5CC43-6ACF-4BD1-BB21-FA7C37F918AA}"/>
              </a:ext>
            </a:extLst>
          </p:cNvPr>
          <p:cNvSpPr/>
          <p:nvPr/>
        </p:nvSpPr>
        <p:spPr>
          <a:xfrm>
            <a:off x="9684873" y="2792098"/>
            <a:ext cx="2572122" cy="715089"/>
          </a:xfrm>
          <a:prstGeom prst="roundRect">
            <a:avLst/>
          </a:prstGeom>
          <a:solidFill>
            <a:srgbClr val="E1CCF0"/>
          </a:solidFill>
          <a:ln>
            <a:noFill/>
          </a:ln>
        </p:spPr>
        <p:txBody>
          <a:bodyPr wrap="square">
            <a:spAutoFit/>
          </a:bodyPr>
          <a:lstStyle/>
          <a:p>
            <a:pPr defTabSz="1371600"/>
            <a:r>
              <a:rPr lang="th-TH" sz="36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ยินดีค่ะคุณลูกค้า </a:t>
            </a:r>
          </a:p>
        </p:txBody>
      </p:sp>
    </p:spTree>
    <p:extLst>
      <p:ext uri="{BB962C8B-B14F-4D97-AF65-F5344CB8AC3E}">
        <p14:creationId xmlns:p14="http://schemas.microsoft.com/office/powerpoint/2010/main" val="87355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5" grpId="0" animBg="1"/>
      <p:bldP spid="18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5A2080-2930-4CA5-8A97-365A02673832}"/>
              </a:ext>
            </a:extLst>
          </p:cNvPr>
          <p:cNvSpPr/>
          <p:nvPr/>
        </p:nvSpPr>
        <p:spPr>
          <a:xfrm>
            <a:off x="1257300" y="726134"/>
            <a:ext cx="73084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th-TH" sz="7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สรุปแนวทางการแก้ปัญหา</a:t>
            </a:r>
            <a:endParaRPr lang="en-US" sz="7200" dirty="0">
              <a:solidFill>
                <a:prstClr val="black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06CA0E-0E3F-475B-BC63-38B77DAC04A9}"/>
              </a:ext>
            </a:extLst>
          </p:cNvPr>
          <p:cNvSpPr/>
          <p:nvPr/>
        </p:nvSpPr>
        <p:spPr>
          <a:xfrm>
            <a:off x="609600" y="2158233"/>
            <a:ext cx="17678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defTabSz="1371600">
              <a:buFont typeface="Arial" panose="020B0604020202020204" pitchFamily="34" charset="0"/>
              <a:buChar char="•"/>
            </a:pPr>
            <a:r>
              <a:rPr lang="th-TH" sz="60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ให้ข้อมูลที่ถูกต้องสามารถสร้างทางเลือกให้ลูกค้าได้</a:t>
            </a:r>
          </a:p>
          <a:p>
            <a:pPr marL="857250" indent="-857250" defTabSz="1371600">
              <a:buFont typeface="Arial" panose="020B0604020202020204" pitchFamily="34" charset="0"/>
              <a:buChar char="•"/>
            </a:pPr>
            <a:r>
              <a:rPr lang="th-TH" sz="60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เข้าใจลูกค้าโดยสามารถแสดงความรู้สึกผ่านตัวอักษรให้ได้</a:t>
            </a:r>
          </a:p>
          <a:p>
            <a:pPr marL="857250" indent="-857250" defTabSz="1371600">
              <a:buFont typeface="Arial" panose="020B0604020202020204" pitchFamily="34" charset="0"/>
              <a:buChar char="•"/>
            </a:pPr>
            <a:r>
              <a:rPr lang="th-TH" sz="60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ไม่ทำตัวเป็นหุ่นยนต์หรือเปรียบเสมือนระบบอัตโนมัติ</a:t>
            </a:r>
          </a:p>
          <a:p>
            <a:pPr marL="857250" indent="-857250" defTabSz="1371600">
              <a:buFont typeface="Arial" panose="020B0604020202020204" pitchFamily="34" charset="0"/>
              <a:buChar char="•"/>
            </a:pPr>
            <a:r>
              <a:rPr lang="th-TH" sz="60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ไม่เก็บข้อความของลูกค้ามาเป็นอารมณ์ เพราะอักษรไม่สามารถสื่ออารมณ์ได้</a:t>
            </a:r>
          </a:p>
          <a:p>
            <a:pPr marL="857250" indent="-857250" defTabSz="1371600">
              <a:buFont typeface="Arial" panose="020B0604020202020204" pitchFamily="34" charset="0"/>
              <a:buChar char="•"/>
            </a:pPr>
            <a:r>
              <a:rPr lang="th-TH" sz="6000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จงมองในมุมที่เราเป็นผู้ใช้บริการบ้าง หากเราพบปัญหาเดียวกัน เราจะรู้สึกอย่างไร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27931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F02FF-FC0B-D21D-8F17-8F4A64CBF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92E8FFA3-CD3A-5D3C-B32D-EE2EDFB164A5}"/>
              </a:ext>
            </a:extLst>
          </p:cNvPr>
          <p:cNvSpPr/>
          <p:nvPr/>
        </p:nvSpPr>
        <p:spPr>
          <a:xfrm rot="-10800000">
            <a:off x="0" y="8479766"/>
            <a:ext cx="1807234" cy="1807234"/>
          </a:xfrm>
          <a:custGeom>
            <a:avLst/>
            <a:gdLst/>
            <a:ahLst/>
            <a:cxnLst/>
            <a:rect l="l" t="t" r="r" b="b"/>
            <a:pathLst>
              <a:path w="1807234" h="1807234">
                <a:moveTo>
                  <a:pt x="0" y="0"/>
                </a:moveTo>
                <a:lnTo>
                  <a:pt x="1807234" y="0"/>
                </a:lnTo>
                <a:lnTo>
                  <a:pt x="1807234" y="1807234"/>
                </a:lnTo>
                <a:lnTo>
                  <a:pt x="0" y="1807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264FC01-C42D-0F95-B1E3-DB073BDBE79A}"/>
              </a:ext>
            </a:extLst>
          </p:cNvPr>
          <p:cNvSpPr/>
          <p:nvPr/>
        </p:nvSpPr>
        <p:spPr>
          <a:xfrm rot="-5400000">
            <a:off x="14787109" y="0"/>
            <a:ext cx="3500891" cy="3500891"/>
          </a:xfrm>
          <a:custGeom>
            <a:avLst/>
            <a:gdLst/>
            <a:ahLst/>
            <a:cxnLst/>
            <a:rect l="l" t="t" r="r" b="b"/>
            <a:pathLst>
              <a:path w="3500891" h="3500891">
                <a:moveTo>
                  <a:pt x="0" y="0"/>
                </a:moveTo>
                <a:lnTo>
                  <a:pt x="3500891" y="0"/>
                </a:lnTo>
                <a:lnTo>
                  <a:pt x="3500891" y="3500891"/>
                </a:lnTo>
                <a:lnTo>
                  <a:pt x="0" y="3500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C38E297-F0F0-D324-9CBF-0A0D6C52C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15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84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145819"/>
            <a:ext cx="8835419" cy="171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00"/>
              </a:lnSpc>
              <a:spcBef>
                <a:spcPct val="0"/>
              </a:spcBef>
            </a:pPr>
            <a:r>
              <a:rPr lang="en-US" sz="12000" b="1" u="none">
                <a:solidFill>
                  <a:srgbClr val="000000"/>
                </a:solidFill>
                <a:latin typeface="ฟ้อนต์ Semi-Bold"/>
                <a:ea typeface="ฟ้อนต์ Semi-Bold"/>
                <a:cs typeface="ฟ้อนต์ Semi-Bold"/>
                <a:sym typeface="ฟ้อนต์ Semi-Bold"/>
              </a:rPr>
              <a:t>ขอบคุณ</a:t>
            </a:r>
          </a:p>
        </p:txBody>
      </p:sp>
      <p:sp>
        <p:nvSpPr>
          <p:cNvPr id="4" name="Freeform 4"/>
          <p:cNvSpPr/>
          <p:nvPr/>
        </p:nvSpPr>
        <p:spPr>
          <a:xfrm>
            <a:off x="11421428" y="0"/>
            <a:ext cx="3426857" cy="5143500"/>
          </a:xfrm>
          <a:custGeom>
            <a:avLst/>
            <a:gdLst/>
            <a:ahLst/>
            <a:cxnLst/>
            <a:rect l="l" t="t" r="r" b="b"/>
            <a:pathLst>
              <a:path w="3426857" h="5143500">
                <a:moveTo>
                  <a:pt x="0" y="0"/>
                </a:moveTo>
                <a:lnTo>
                  <a:pt x="3426856" y="0"/>
                </a:lnTo>
                <a:lnTo>
                  <a:pt x="342685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918" t="-7869" r="-51081" b="-24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4848284" y="0"/>
            <a:ext cx="3433286" cy="5143500"/>
          </a:xfrm>
          <a:prstGeom prst="rect">
            <a:avLst/>
          </a:prstGeom>
          <a:solidFill>
            <a:srgbClr val="FFDF2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1421427" y="5143500"/>
            <a:ext cx="3433286" cy="5143500"/>
          </a:xfrm>
          <a:prstGeom prst="rect">
            <a:avLst/>
          </a:prstGeom>
          <a:solidFill>
            <a:srgbClr val="0050F5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1028700"/>
            <a:ext cx="778534" cy="778534"/>
            <a:chOff x="0" y="0"/>
            <a:chExt cx="1038045" cy="103804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38045" cy="103804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4C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98887" y="327806"/>
              <a:ext cx="640272" cy="391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b="1">
                  <a:solidFill>
                    <a:srgbClr val="FFFFFF"/>
                  </a:solidFill>
                  <a:latin typeface="ฟ้อนต์ Semi-Bold"/>
                  <a:ea typeface="ฟ้อนต์ Semi-Bold"/>
                  <a:cs typeface="ฟ้อนต์ Semi-Bold"/>
                  <a:sym typeface="ฟ้อนต์ Semi-Bold"/>
                </a:rPr>
                <a:t>RK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14854714" y="5143500"/>
            <a:ext cx="3433286" cy="3433286"/>
          </a:xfrm>
          <a:custGeom>
            <a:avLst/>
            <a:gdLst/>
            <a:ahLst/>
            <a:cxnLst/>
            <a:rect l="l" t="t" r="r" b="b"/>
            <a:pathLst>
              <a:path w="3433286" h="3433286">
                <a:moveTo>
                  <a:pt x="0" y="0"/>
                </a:moveTo>
                <a:lnTo>
                  <a:pt x="3433286" y="0"/>
                </a:lnTo>
                <a:lnTo>
                  <a:pt x="3433286" y="3433286"/>
                </a:lnTo>
                <a:lnTo>
                  <a:pt x="0" y="3433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006552" y="9005552"/>
            <a:ext cx="505496" cy="505496"/>
          </a:xfrm>
          <a:custGeom>
            <a:avLst/>
            <a:gdLst/>
            <a:ahLst/>
            <a:cxnLst/>
            <a:rect l="l" t="t" r="r" b="b"/>
            <a:pathLst>
              <a:path w="505496" h="505496">
                <a:moveTo>
                  <a:pt x="0" y="0"/>
                </a:moveTo>
                <a:lnTo>
                  <a:pt x="505496" y="0"/>
                </a:lnTo>
                <a:lnTo>
                  <a:pt x="505496" y="505496"/>
                </a:lnTo>
                <a:lnTo>
                  <a:pt x="0" y="505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613684" y="7045970"/>
            <a:ext cx="3241030" cy="3241030"/>
          </a:xfrm>
          <a:custGeom>
            <a:avLst/>
            <a:gdLst/>
            <a:ahLst/>
            <a:cxnLst/>
            <a:rect l="l" t="t" r="r" b="b"/>
            <a:pathLst>
              <a:path w="3241030" h="3241030">
                <a:moveTo>
                  <a:pt x="0" y="0"/>
                </a:moveTo>
                <a:lnTo>
                  <a:pt x="3241030" y="0"/>
                </a:lnTo>
                <a:lnTo>
                  <a:pt x="3241030" y="3241030"/>
                </a:lnTo>
                <a:lnTo>
                  <a:pt x="0" y="3241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15614930" y="1615323"/>
            <a:ext cx="1912854" cy="1912854"/>
          </a:xfrm>
          <a:custGeom>
            <a:avLst/>
            <a:gdLst/>
            <a:ahLst/>
            <a:cxnLst/>
            <a:rect l="l" t="t" r="r" b="b"/>
            <a:pathLst>
              <a:path w="1912854" h="1912854">
                <a:moveTo>
                  <a:pt x="0" y="0"/>
                </a:moveTo>
                <a:lnTo>
                  <a:pt x="1912854" y="0"/>
                </a:lnTo>
                <a:lnTo>
                  <a:pt x="1912854" y="1912854"/>
                </a:lnTo>
                <a:lnTo>
                  <a:pt x="0" y="19128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14589425" y="6588425"/>
            <a:ext cx="3698575" cy="3698575"/>
          </a:xfrm>
          <a:custGeom>
            <a:avLst/>
            <a:gdLst/>
            <a:ahLst/>
            <a:cxnLst/>
            <a:rect l="l" t="t" r="r" b="b"/>
            <a:pathLst>
              <a:path w="3698575" h="3698575">
                <a:moveTo>
                  <a:pt x="0" y="0"/>
                </a:moveTo>
                <a:lnTo>
                  <a:pt x="3698575" y="0"/>
                </a:lnTo>
                <a:lnTo>
                  <a:pt x="3698575" y="3698575"/>
                </a:lnTo>
                <a:lnTo>
                  <a:pt x="0" y="3698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5833349" y="6830863"/>
            <a:ext cx="2454651" cy="2454651"/>
          </a:xfrm>
          <a:custGeom>
            <a:avLst/>
            <a:gdLst/>
            <a:ahLst/>
            <a:cxnLst/>
            <a:rect l="l" t="t" r="r" b="b"/>
            <a:pathLst>
              <a:path w="2454651" h="2454651">
                <a:moveTo>
                  <a:pt x="0" y="0"/>
                </a:moveTo>
                <a:lnTo>
                  <a:pt x="2454651" y="0"/>
                </a:lnTo>
                <a:lnTo>
                  <a:pt x="2454651" y="2454651"/>
                </a:lnTo>
                <a:lnTo>
                  <a:pt x="0" y="245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52BF50-E1C1-D132-6D37-879F181A4D9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811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หน้าที่ของ </a:t>
            </a:r>
            <a:r>
              <a:rPr lang="en-US" sz="80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Contact Center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kumimoji="0" lang="th-TH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คืออะไร 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D35993-C433-8474-0208-9FC9FB84E940}"/>
              </a:ext>
            </a:extLst>
          </p:cNvPr>
          <p:cNvSpPr txBox="1">
            <a:spLocks/>
          </p:cNvSpPr>
          <p:nvPr/>
        </p:nvSpPr>
        <p:spPr>
          <a:xfrm>
            <a:off x="838200" y="2130425"/>
            <a:ext cx="15468600" cy="7127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ต้องมีทัศนคติด้านบวก เพื่อให้มีความสุขในการทำงานให้มีมากขึ้น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มีความละเอียด รอบคอบ สนใจรายละเอียดของงานที่ทำ ให้ผิดพลาดน้อยที่สุด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เปิดใจกว้างยอมรับทั้งเสียงตำหนิ และคำชมเชย เพื่อเป็นกำลังใจในการทำงาน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ปัญหาที่เกิดขึ้น คือสิ่งท้าทาย และเป็นสิ่งเตือนใจให้เราได้เรียนรู้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มุ่งมั่นในการทำงาน เพื่อให้บรรลุสู่เป้าหมายอย่างเต็มที่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ภูมิใจในหน้าที่การทำงานของตนเอง ให้ระลึกเสมอว่างานที่เราทำมีคุณค่า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คิดอยู่เสมอว่า ความสุขของคนที่ได้ทำงาน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Admin </a:t>
            </a: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คือการได้ช่วยเหลือคน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6A78A-A6E2-BA06-6B00-53ECA0357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6D67DD8-E24E-0228-75CA-C18B70B73C8C}"/>
              </a:ext>
            </a:extLst>
          </p:cNvPr>
          <p:cNvSpPr/>
          <p:nvPr/>
        </p:nvSpPr>
        <p:spPr>
          <a:xfrm rot="5400000">
            <a:off x="14589425" y="6588425"/>
            <a:ext cx="3698575" cy="3698575"/>
          </a:xfrm>
          <a:custGeom>
            <a:avLst/>
            <a:gdLst/>
            <a:ahLst/>
            <a:cxnLst/>
            <a:rect l="l" t="t" r="r" b="b"/>
            <a:pathLst>
              <a:path w="3698575" h="3698575">
                <a:moveTo>
                  <a:pt x="0" y="0"/>
                </a:moveTo>
                <a:lnTo>
                  <a:pt x="3698575" y="0"/>
                </a:lnTo>
                <a:lnTo>
                  <a:pt x="3698575" y="3698575"/>
                </a:lnTo>
                <a:lnTo>
                  <a:pt x="0" y="3698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F1B0F55-3914-08DA-A1EC-BDF8D315A854}"/>
              </a:ext>
            </a:extLst>
          </p:cNvPr>
          <p:cNvSpPr/>
          <p:nvPr/>
        </p:nvSpPr>
        <p:spPr>
          <a:xfrm rot="5400000">
            <a:off x="14804649" y="6803649"/>
            <a:ext cx="2454651" cy="2454651"/>
          </a:xfrm>
          <a:custGeom>
            <a:avLst/>
            <a:gdLst/>
            <a:ahLst/>
            <a:cxnLst/>
            <a:rect l="l" t="t" r="r" b="b"/>
            <a:pathLst>
              <a:path w="2454651" h="2454651">
                <a:moveTo>
                  <a:pt x="0" y="0"/>
                </a:moveTo>
                <a:lnTo>
                  <a:pt x="2454651" y="0"/>
                </a:lnTo>
                <a:lnTo>
                  <a:pt x="2454651" y="2454651"/>
                </a:lnTo>
                <a:lnTo>
                  <a:pt x="0" y="245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0B32BC-E1F5-B2C2-1C54-B46574C3A8E9}"/>
              </a:ext>
            </a:extLst>
          </p:cNvPr>
          <p:cNvSpPr/>
          <p:nvPr/>
        </p:nvSpPr>
        <p:spPr>
          <a:xfrm>
            <a:off x="838200" y="455513"/>
            <a:ext cx="1706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7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หน้าที่ ตามมาคือ </a:t>
            </a:r>
            <a:r>
              <a:rPr lang="en-US" sz="7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   &gt;&gt;&gt;</a:t>
            </a:r>
            <a:r>
              <a:rPr lang="th-TH" sz="7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           ความรับผิดชอบ</a:t>
            </a:r>
            <a:endParaRPr lang="en-US" sz="7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14" name="Picture 2" descr="Doctor clinic illustration | Free Vector">
            <a:extLst>
              <a:ext uri="{FF2B5EF4-FFF2-40B4-BE49-F238E27FC236}">
                <a16:creationId xmlns:a16="http://schemas.microsoft.com/office/drawing/2014/main" id="{EF5222A8-2890-18EB-DA65-59D5193C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273" y="1995515"/>
            <a:ext cx="3098525" cy="30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olice collection concept | Free Vector">
            <a:extLst>
              <a:ext uri="{FF2B5EF4-FFF2-40B4-BE49-F238E27FC236}">
                <a16:creationId xmlns:a16="http://schemas.microsoft.com/office/drawing/2014/main" id="{945AFF19-752A-6A3F-F197-07C085DCB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43" y="1995514"/>
            <a:ext cx="5176459" cy="344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emale teacher on lesson with chalkboard Vector Image">
            <a:extLst>
              <a:ext uri="{FF2B5EF4-FFF2-40B4-BE49-F238E27FC236}">
                <a16:creationId xmlns:a16="http://schemas.microsoft.com/office/drawing/2014/main" id="{D3A8A250-BA42-529D-575A-2A5AD314C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b="12614"/>
          <a:stretch/>
        </p:blipFill>
        <p:spPr bwMode="auto">
          <a:xfrm>
            <a:off x="7462738" y="1995515"/>
            <a:ext cx="5241771" cy="344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artoon Massage Png , Transparent Cartoon, Free Cliparts ...">
            <a:extLst>
              <a:ext uri="{FF2B5EF4-FFF2-40B4-BE49-F238E27FC236}">
                <a16:creationId xmlns:a16="http://schemas.microsoft.com/office/drawing/2014/main" id="{0994D941-EC54-9983-48A4-804A04665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86" y="6617195"/>
            <a:ext cx="4875344" cy="33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Spa beauty salon cartoon template | Free Vector">
            <a:extLst>
              <a:ext uri="{FF2B5EF4-FFF2-40B4-BE49-F238E27FC236}">
                <a16:creationId xmlns:a16="http://schemas.microsoft.com/office/drawing/2014/main" id="{DF9A5EB0-4106-BFE4-448F-932871D20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738" y="6437233"/>
            <a:ext cx="5062742" cy="368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Science Cartoon 1792*2396 transprent Png Free Download - Reading ...">
            <a:extLst>
              <a:ext uri="{FF2B5EF4-FFF2-40B4-BE49-F238E27FC236}">
                <a16:creationId xmlns:a16="http://schemas.microsoft.com/office/drawing/2014/main" id="{B6F4B816-E7FA-57B1-3F80-0D1F18FEA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6525850"/>
            <a:ext cx="2619480" cy="35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2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46" name="Picture 2" descr="การบริการลูกค้า (Customer Service) | by Netsakao Arthan | Human Of ...">
            <a:extLst>
              <a:ext uri="{FF2B5EF4-FFF2-40B4-BE49-F238E27FC236}">
                <a16:creationId xmlns:a16="http://schemas.microsoft.com/office/drawing/2014/main" id="{6B169A02-6EDA-4C45-AB34-139569462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7" t="422" r="917" b="-1"/>
          <a:stretch/>
        </p:blipFill>
        <p:spPr bwMode="auto">
          <a:xfrm>
            <a:off x="30" y="15"/>
            <a:ext cx="13002738" cy="1028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567479" y="0"/>
            <a:ext cx="12720521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CE69D0-5B29-4208-8CE1-76ECABB22FA7}"/>
              </a:ext>
            </a:extLst>
          </p:cNvPr>
          <p:cNvSpPr/>
          <p:nvPr/>
        </p:nvSpPr>
        <p:spPr>
          <a:xfrm>
            <a:off x="4876800" y="1358105"/>
            <a:ext cx="13235941" cy="4806201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/>
          <a:p>
            <a:pPr algn="r" defTabSz="13716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10800" b="1" dirty="0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ความรับผิดชอบ </a:t>
            </a:r>
          </a:p>
          <a:p>
            <a:pPr algn="r" defTabSz="13716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10800" b="1" dirty="0" err="1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ของ</a:t>
            </a:r>
            <a:r>
              <a:rPr lang="en-US" sz="10800" b="1" dirty="0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Contact Center </a:t>
            </a:r>
            <a:r>
              <a:rPr lang="en-US" sz="10800" b="1" dirty="0" err="1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คือ</a:t>
            </a:r>
            <a:r>
              <a:rPr lang="en-US" sz="10800" b="1" dirty="0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10800" b="1" dirty="0" err="1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อะไร</a:t>
            </a:r>
            <a:r>
              <a:rPr lang="en-US" sz="10800" b="1" dirty="0">
                <a:solidFill>
                  <a:srgbClr val="4472C4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?</a:t>
            </a:r>
            <a:endParaRPr lang="en-US" sz="10800" dirty="0">
              <a:solidFill>
                <a:srgbClr val="4472C4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195810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7472" y="6820380"/>
            <a:ext cx="603504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9899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2712</Words>
  <Application>Microsoft Office PowerPoint</Application>
  <PresentationFormat>Custom</PresentationFormat>
  <Paragraphs>300</Paragraphs>
  <Slides>67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9" baseType="lpstr">
      <vt:lpstr>FreesiaUPC</vt:lpstr>
      <vt:lpstr>Calibri Light</vt:lpstr>
      <vt:lpstr>Arial</vt:lpstr>
      <vt:lpstr>ฟ้อนต์ Semi-Bold</vt:lpstr>
      <vt:lpstr>Cordia New</vt:lpstr>
      <vt:lpstr>Impact</vt:lpstr>
      <vt:lpstr>Calibri</vt:lpstr>
      <vt:lpstr>Aptos</vt:lpstr>
      <vt:lpstr>DB HelvethaicaMon X Reg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การประชุมบริษัท เรขาคณิต สนุกสนาน เรียบง่ายและมีสีสัน สีขาว</dc:title>
  <dc:creator>Yodsak Sangsopit</dc:creator>
  <cp:lastModifiedBy>CPSD-01</cp:lastModifiedBy>
  <cp:revision>12</cp:revision>
  <dcterms:created xsi:type="dcterms:W3CDTF">2006-08-16T00:00:00Z</dcterms:created>
  <dcterms:modified xsi:type="dcterms:W3CDTF">2025-05-30T10:07:31Z</dcterms:modified>
  <dc:identifier>DAGnUcp_jWA</dc:identifier>
</cp:coreProperties>
</file>