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58" r:id="rId4"/>
    <p:sldId id="261" r:id="rId5"/>
    <p:sldId id="256" r:id="rId6"/>
    <p:sldId id="260" r:id="rId7"/>
    <p:sldId id="264" r:id="rId8"/>
    <p:sldId id="262" r:id="rId9"/>
    <p:sldId id="263" r:id="rId10"/>
    <p:sldId id="265" r:id="rId11"/>
    <p:sldId id="2596" r:id="rId12"/>
    <p:sldId id="267" r:id="rId13"/>
    <p:sldId id="266" r:id="rId14"/>
    <p:sldId id="269" r:id="rId15"/>
    <p:sldId id="268" r:id="rId16"/>
    <p:sldId id="270" r:id="rId17"/>
    <p:sldId id="271" r:id="rId18"/>
    <p:sldId id="272" r:id="rId19"/>
    <p:sldId id="274" r:id="rId20"/>
    <p:sldId id="2587" r:id="rId21"/>
    <p:sldId id="2589" r:id="rId22"/>
    <p:sldId id="2588" r:id="rId23"/>
    <p:sldId id="2591" r:id="rId24"/>
    <p:sldId id="2592" r:id="rId25"/>
    <p:sldId id="2593" r:id="rId26"/>
    <p:sldId id="336" r:id="rId27"/>
    <p:sldId id="337" r:id="rId28"/>
    <p:sldId id="2595" r:id="rId29"/>
    <p:sldId id="2594" r:id="rId30"/>
    <p:sldId id="339" r:id="rId31"/>
    <p:sldId id="338" r:id="rId32"/>
    <p:sldId id="340" r:id="rId33"/>
    <p:sldId id="341" r:id="rId34"/>
    <p:sldId id="352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F7"/>
    <a:srgbClr val="215F9A"/>
    <a:srgbClr val="0F9ED5"/>
    <a:srgbClr val="EDF2F5"/>
    <a:srgbClr val="EB407A"/>
    <a:srgbClr val="42A4F5"/>
    <a:srgbClr val="25C5D9"/>
    <a:srgbClr val="FE9700"/>
    <a:srgbClr val="D1DBE7"/>
    <a:srgbClr val="789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EA5DF-F188-4DEE-BC50-3FEE992708E3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F5D3A5-CC92-48D1-89DF-F88AB0DE7E95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th-TH" sz="2400" b="1" i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โฟกัสของเสียง</a:t>
          </a:r>
          <a:endParaRPr lang="en-US" sz="240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gm:t>
    </dgm:pt>
    <dgm:pt modelId="{6785B0C6-6FA3-4327-8A86-49B272BFD3FA}" type="parTrans" cxnId="{9CE663C3-E5F0-406A-9851-B37D837099D8}">
      <dgm:prSet/>
      <dgm:spPr/>
      <dgm:t>
        <a:bodyPr/>
        <a:lstStyle/>
        <a:p>
          <a:endParaRPr lang="en-US"/>
        </a:p>
      </dgm:t>
    </dgm:pt>
    <dgm:pt modelId="{438B57BB-E778-4420-86FF-0E4B98840135}" type="sibTrans" cxnId="{9CE663C3-E5F0-406A-9851-B37D837099D8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62D59491-1B71-4851-A84F-0611891A728F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th-TH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มี 2 ขั้วตรงข้ามกัน คือ น้ำเสียงพุ่งตรง </a:t>
          </a:r>
          <a:br>
            <a:rPr lang="en-US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และน้ำเสียงอ้อม</a:t>
          </a:r>
          <a:endParaRPr lang="en-US" dirty="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gm:t>
    </dgm:pt>
    <dgm:pt modelId="{6CB4D17A-9A50-44F7-BFCC-4046FC49F569}" type="parTrans" cxnId="{B1BFC836-D490-4C9E-917A-AEB48EA63B00}">
      <dgm:prSet/>
      <dgm:spPr/>
      <dgm:t>
        <a:bodyPr/>
        <a:lstStyle/>
        <a:p>
          <a:endParaRPr lang="en-US"/>
        </a:p>
      </dgm:t>
    </dgm:pt>
    <dgm:pt modelId="{F97D13D4-413D-45C1-A05F-468D53F3CB2A}" type="sibTrans" cxnId="{B1BFC836-D490-4C9E-917A-AEB48EA63B00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D387CCD-61C6-4E9C-9EAA-01184988EC18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th-TH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น้ำเสียงพุ่งตรงเน้นเป้าหมายชัดเจน </a:t>
          </a:r>
          <a:br>
            <a:rPr lang="en-US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เหมือนผู้พูด</a:t>
          </a:r>
          <a:br>
            <a:rPr lang="en-US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b="0" i="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ไม่ลังเล เด็ดขาด</a:t>
          </a:r>
          <a:endParaRPr lang="en-US" dirty="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gm:t>
    </dgm:pt>
    <dgm:pt modelId="{774216D4-DEA7-4E8C-A842-82124E6FE626}" type="parTrans" cxnId="{AEEBA8F5-54F9-49C3-91B2-90A7999ABAFB}">
      <dgm:prSet/>
      <dgm:spPr/>
      <dgm:t>
        <a:bodyPr/>
        <a:lstStyle/>
        <a:p>
          <a:endParaRPr lang="en-US"/>
        </a:p>
      </dgm:t>
    </dgm:pt>
    <dgm:pt modelId="{F549FB71-00D3-4B31-84F2-2FA224FF5210}" type="sibTrans" cxnId="{AEEBA8F5-54F9-49C3-91B2-90A7999ABAFB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83D913D2-7C78-429B-B1B7-CCDD29197813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th-TH" b="0" i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ส่วนน้ำเสียงอ้อม เหมือนกำลังโอบอุ้ม แต่โค้งซิกแซ็กไปมาจะเป็นการสร้างความสนุกสนาน</a:t>
          </a:r>
          <a:endParaRPr lang="en-US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gm:t>
    </dgm:pt>
    <dgm:pt modelId="{F00FB81A-98CC-4568-9DE8-F9E760093FDD}" type="parTrans" cxnId="{2764EA4E-FB69-4433-99FC-18D159ADACEA}">
      <dgm:prSet/>
      <dgm:spPr/>
      <dgm:t>
        <a:bodyPr/>
        <a:lstStyle/>
        <a:p>
          <a:endParaRPr lang="en-US"/>
        </a:p>
      </dgm:t>
    </dgm:pt>
    <dgm:pt modelId="{28A90A55-1ADE-415A-AD39-4B6F34309BB6}" type="sibTrans" cxnId="{2764EA4E-FB69-4433-99FC-18D159ADACEA}">
      <dgm:prSet/>
      <dgm:spPr/>
      <dgm:t>
        <a:bodyPr/>
        <a:lstStyle/>
        <a:p>
          <a:endParaRPr lang="en-US"/>
        </a:p>
      </dgm:t>
    </dgm:pt>
    <dgm:pt modelId="{FBBC5CF8-654E-4850-A9E7-90538F4136EC}" type="pres">
      <dgm:prSet presAssocID="{86CEA5DF-F188-4DEE-BC50-3FEE992708E3}" presName="diagram" presStyleCnt="0">
        <dgm:presLayoutVars>
          <dgm:dir/>
          <dgm:resizeHandles val="exact"/>
        </dgm:presLayoutVars>
      </dgm:prSet>
      <dgm:spPr/>
    </dgm:pt>
    <dgm:pt modelId="{01B74943-6C44-4E6A-87B9-F1DE17A83EF9}" type="pres">
      <dgm:prSet presAssocID="{91F5D3A5-CC92-48D1-89DF-F88AB0DE7E95}" presName="node" presStyleLbl="node1" presStyleIdx="0" presStyleCnt="4" custLinFactNeighborX="-3625" custLinFactNeighborY="83158">
        <dgm:presLayoutVars>
          <dgm:bulletEnabled val="1"/>
        </dgm:presLayoutVars>
      </dgm:prSet>
      <dgm:spPr/>
    </dgm:pt>
    <dgm:pt modelId="{76F6DF20-2324-43FF-8CCB-5D3FEF95329B}" type="pres">
      <dgm:prSet presAssocID="{438B57BB-E778-4420-86FF-0E4B98840135}" presName="sibTrans" presStyleLbl="sibTrans2D1" presStyleIdx="0" presStyleCnt="3"/>
      <dgm:spPr/>
    </dgm:pt>
    <dgm:pt modelId="{7D0E622C-83FF-4B24-AA2F-F88B7D7512D5}" type="pres">
      <dgm:prSet presAssocID="{438B57BB-E778-4420-86FF-0E4B98840135}" presName="connectorText" presStyleLbl="sibTrans2D1" presStyleIdx="0" presStyleCnt="3"/>
      <dgm:spPr/>
    </dgm:pt>
    <dgm:pt modelId="{DEC9CC2E-1430-491D-B8FD-40A26446B6AB}" type="pres">
      <dgm:prSet presAssocID="{62D59491-1B71-4851-A84F-0611891A728F}" presName="node" presStyleLbl="node1" presStyleIdx="1" presStyleCnt="4" custLinFactNeighborX="2150" custLinFactNeighborY="83158">
        <dgm:presLayoutVars>
          <dgm:bulletEnabled val="1"/>
        </dgm:presLayoutVars>
      </dgm:prSet>
      <dgm:spPr/>
    </dgm:pt>
    <dgm:pt modelId="{60DFE058-8BBE-4857-A325-0F89E183FEEF}" type="pres">
      <dgm:prSet presAssocID="{F97D13D4-413D-45C1-A05F-468D53F3CB2A}" presName="sibTrans" presStyleLbl="sibTrans2D1" presStyleIdx="1" presStyleCnt="3" custLinFactNeighborX="1759" custLinFactNeighborY="-14062"/>
      <dgm:spPr/>
    </dgm:pt>
    <dgm:pt modelId="{BDD214EB-882E-4115-9B59-13A0A52C1724}" type="pres">
      <dgm:prSet presAssocID="{F97D13D4-413D-45C1-A05F-468D53F3CB2A}" presName="connectorText" presStyleLbl="sibTrans2D1" presStyleIdx="1" presStyleCnt="3"/>
      <dgm:spPr/>
    </dgm:pt>
    <dgm:pt modelId="{ADBFFC76-B07A-47D6-9370-0CBB730FC009}" type="pres">
      <dgm:prSet presAssocID="{0D387CCD-61C6-4E9C-9EAA-01184988EC18}" presName="node" presStyleLbl="node1" presStyleIdx="2" presStyleCnt="4">
        <dgm:presLayoutVars>
          <dgm:bulletEnabled val="1"/>
        </dgm:presLayoutVars>
      </dgm:prSet>
      <dgm:spPr/>
    </dgm:pt>
    <dgm:pt modelId="{7D6FE5D2-C90F-497B-A569-74C31A8D77BF}" type="pres">
      <dgm:prSet presAssocID="{F549FB71-00D3-4B31-84F2-2FA224FF5210}" presName="sibTrans" presStyleLbl="sibTrans2D1" presStyleIdx="2" presStyleCnt="3" custAng="17028414" custLinFactX="-127597" custLinFactY="8901" custLinFactNeighborX="-200000" custLinFactNeighborY="100000"/>
      <dgm:spPr/>
    </dgm:pt>
    <dgm:pt modelId="{624E2D55-C68D-47EC-A618-21B5E633C925}" type="pres">
      <dgm:prSet presAssocID="{F549FB71-00D3-4B31-84F2-2FA224FF5210}" presName="connectorText" presStyleLbl="sibTrans2D1" presStyleIdx="2" presStyleCnt="3"/>
      <dgm:spPr/>
    </dgm:pt>
    <dgm:pt modelId="{5958B8B7-5FF2-49A0-BFE8-BEFE09A5EE77}" type="pres">
      <dgm:prSet presAssocID="{83D913D2-7C78-429B-B1B7-CCDD29197813}" presName="node" presStyleLbl="node1" presStyleIdx="3" presStyleCnt="4">
        <dgm:presLayoutVars>
          <dgm:bulletEnabled val="1"/>
        </dgm:presLayoutVars>
      </dgm:prSet>
      <dgm:spPr/>
    </dgm:pt>
  </dgm:ptLst>
  <dgm:cxnLst>
    <dgm:cxn modelId="{3913B502-75B6-43BE-A384-EA72D8321A97}" type="presOf" srcId="{F549FB71-00D3-4B31-84F2-2FA224FF5210}" destId="{7D6FE5D2-C90F-497B-A569-74C31A8D77BF}" srcOrd="0" destOrd="0" presId="urn:microsoft.com/office/officeart/2005/8/layout/process5"/>
    <dgm:cxn modelId="{3E02A207-3F04-4464-BF84-1DEC0130D225}" type="presOf" srcId="{F97D13D4-413D-45C1-A05F-468D53F3CB2A}" destId="{60DFE058-8BBE-4857-A325-0F89E183FEEF}" srcOrd="0" destOrd="0" presId="urn:microsoft.com/office/officeart/2005/8/layout/process5"/>
    <dgm:cxn modelId="{8D072816-C3C5-4C90-8459-415ABEBD9E74}" type="presOf" srcId="{0D387CCD-61C6-4E9C-9EAA-01184988EC18}" destId="{ADBFFC76-B07A-47D6-9370-0CBB730FC009}" srcOrd="0" destOrd="0" presId="urn:microsoft.com/office/officeart/2005/8/layout/process5"/>
    <dgm:cxn modelId="{477C5620-BAEC-4F64-87C8-ACCE346FFAB9}" type="presOf" srcId="{438B57BB-E778-4420-86FF-0E4B98840135}" destId="{76F6DF20-2324-43FF-8CCB-5D3FEF95329B}" srcOrd="0" destOrd="0" presId="urn:microsoft.com/office/officeart/2005/8/layout/process5"/>
    <dgm:cxn modelId="{B1BFC836-D490-4C9E-917A-AEB48EA63B00}" srcId="{86CEA5DF-F188-4DEE-BC50-3FEE992708E3}" destId="{62D59491-1B71-4851-A84F-0611891A728F}" srcOrd="1" destOrd="0" parTransId="{6CB4D17A-9A50-44F7-BFCC-4046FC49F569}" sibTransId="{F97D13D4-413D-45C1-A05F-468D53F3CB2A}"/>
    <dgm:cxn modelId="{2764EA4E-FB69-4433-99FC-18D159ADACEA}" srcId="{86CEA5DF-F188-4DEE-BC50-3FEE992708E3}" destId="{83D913D2-7C78-429B-B1B7-CCDD29197813}" srcOrd="3" destOrd="0" parTransId="{F00FB81A-98CC-4568-9DE8-F9E760093FDD}" sibTransId="{28A90A55-1ADE-415A-AD39-4B6F34309BB6}"/>
    <dgm:cxn modelId="{EA340553-10EC-4D52-A63B-67DCC48487FD}" type="presOf" srcId="{F97D13D4-413D-45C1-A05F-468D53F3CB2A}" destId="{BDD214EB-882E-4115-9B59-13A0A52C1724}" srcOrd="1" destOrd="0" presId="urn:microsoft.com/office/officeart/2005/8/layout/process5"/>
    <dgm:cxn modelId="{4ABE5355-94D4-4630-9F1F-D2B691AC2983}" type="presOf" srcId="{62D59491-1B71-4851-A84F-0611891A728F}" destId="{DEC9CC2E-1430-491D-B8FD-40A26446B6AB}" srcOrd="0" destOrd="0" presId="urn:microsoft.com/office/officeart/2005/8/layout/process5"/>
    <dgm:cxn modelId="{319B3B7D-6471-4DC9-A378-CDEF67D84543}" type="presOf" srcId="{86CEA5DF-F188-4DEE-BC50-3FEE992708E3}" destId="{FBBC5CF8-654E-4850-A9E7-90538F4136EC}" srcOrd="0" destOrd="0" presId="urn:microsoft.com/office/officeart/2005/8/layout/process5"/>
    <dgm:cxn modelId="{E50532BA-E63A-4F49-BB24-E6F44C500333}" type="presOf" srcId="{F549FB71-00D3-4B31-84F2-2FA224FF5210}" destId="{624E2D55-C68D-47EC-A618-21B5E633C925}" srcOrd="1" destOrd="0" presId="urn:microsoft.com/office/officeart/2005/8/layout/process5"/>
    <dgm:cxn modelId="{509E2EBD-9494-4D50-82E2-B11AD23D7ABF}" type="presOf" srcId="{91F5D3A5-CC92-48D1-89DF-F88AB0DE7E95}" destId="{01B74943-6C44-4E6A-87B9-F1DE17A83EF9}" srcOrd="0" destOrd="0" presId="urn:microsoft.com/office/officeart/2005/8/layout/process5"/>
    <dgm:cxn modelId="{9CE663C3-E5F0-406A-9851-B37D837099D8}" srcId="{86CEA5DF-F188-4DEE-BC50-3FEE992708E3}" destId="{91F5D3A5-CC92-48D1-89DF-F88AB0DE7E95}" srcOrd="0" destOrd="0" parTransId="{6785B0C6-6FA3-4327-8A86-49B272BFD3FA}" sibTransId="{438B57BB-E778-4420-86FF-0E4B98840135}"/>
    <dgm:cxn modelId="{B628ACD4-E941-4E8A-8B85-5B5B9C33A091}" type="presOf" srcId="{438B57BB-E778-4420-86FF-0E4B98840135}" destId="{7D0E622C-83FF-4B24-AA2F-F88B7D7512D5}" srcOrd="1" destOrd="0" presId="urn:microsoft.com/office/officeart/2005/8/layout/process5"/>
    <dgm:cxn modelId="{C2FC40DF-1494-473D-99FD-B89E25E33F65}" type="presOf" srcId="{83D913D2-7C78-429B-B1B7-CCDD29197813}" destId="{5958B8B7-5FF2-49A0-BFE8-BEFE09A5EE77}" srcOrd="0" destOrd="0" presId="urn:microsoft.com/office/officeart/2005/8/layout/process5"/>
    <dgm:cxn modelId="{AEEBA8F5-54F9-49C3-91B2-90A7999ABAFB}" srcId="{86CEA5DF-F188-4DEE-BC50-3FEE992708E3}" destId="{0D387CCD-61C6-4E9C-9EAA-01184988EC18}" srcOrd="2" destOrd="0" parTransId="{774216D4-DEA7-4E8C-A842-82124E6FE626}" sibTransId="{F549FB71-00D3-4B31-84F2-2FA224FF5210}"/>
    <dgm:cxn modelId="{9CE7CF13-4CEF-465C-AA7B-6642BC3D36B3}" type="presParOf" srcId="{FBBC5CF8-654E-4850-A9E7-90538F4136EC}" destId="{01B74943-6C44-4E6A-87B9-F1DE17A83EF9}" srcOrd="0" destOrd="0" presId="urn:microsoft.com/office/officeart/2005/8/layout/process5"/>
    <dgm:cxn modelId="{E9DF4718-8ADB-4FB1-AC94-FDE92BD5B75D}" type="presParOf" srcId="{FBBC5CF8-654E-4850-A9E7-90538F4136EC}" destId="{76F6DF20-2324-43FF-8CCB-5D3FEF95329B}" srcOrd="1" destOrd="0" presId="urn:microsoft.com/office/officeart/2005/8/layout/process5"/>
    <dgm:cxn modelId="{74DC24C9-87DB-400E-8C2F-000A62BCEE20}" type="presParOf" srcId="{76F6DF20-2324-43FF-8CCB-5D3FEF95329B}" destId="{7D0E622C-83FF-4B24-AA2F-F88B7D7512D5}" srcOrd="0" destOrd="0" presId="urn:microsoft.com/office/officeart/2005/8/layout/process5"/>
    <dgm:cxn modelId="{0EB768E9-4684-42E0-8C76-9A227479BCF9}" type="presParOf" srcId="{FBBC5CF8-654E-4850-A9E7-90538F4136EC}" destId="{DEC9CC2E-1430-491D-B8FD-40A26446B6AB}" srcOrd="2" destOrd="0" presId="urn:microsoft.com/office/officeart/2005/8/layout/process5"/>
    <dgm:cxn modelId="{044AD32E-E6EA-4C79-B056-4D1535F1F24A}" type="presParOf" srcId="{FBBC5CF8-654E-4850-A9E7-90538F4136EC}" destId="{60DFE058-8BBE-4857-A325-0F89E183FEEF}" srcOrd="3" destOrd="0" presId="urn:microsoft.com/office/officeart/2005/8/layout/process5"/>
    <dgm:cxn modelId="{1C416E5A-BF94-4C83-AF17-E94F31B89986}" type="presParOf" srcId="{60DFE058-8BBE-4857-A325-0F89E183FEEF}" destId="{BDD214EB-882E-4115-9B59-13A0A52C1724}" srcOrd="0" destOrd="0" presId="urn:microsoft.com/office/officeart/2005/8/layout/process5"/>
    <dgm:cxn modelId="{C0B03376-6250-403D-A52B-12E61CAD0DC4}" type="presParOf" srcId="{FBBC5CF8-654E-4850-A9E7-90538F4136EC}" destId="{ADBFFC76-B07A-47D6-9370-0CBB730FC009}" srcOrd="4" destOrd="0" presId="urn:microsoft.com/office/officeart/2005/8/layout/process5"/>
    <dgm:cxn modelId="{15DE3D92-B2C2-4ED8-82B2-46D68B34B66F}" type="presParOf" srcId="{FBBC5CF8-654E-4850-A9E7-90538F4136EC}" destId="{7D6FE5D2-C90F-497B-A569-74C31A8D77BF}" srcOrd="5" destOrd="0" presId="urn:microsoft.com/office/officeart/2005/8/layout/process5"/>
    <dgm:cxn modelId="{27B4CB01-51C2-4698-893B-D0C9EEB146F6}" type="presParOf" srcId="{7D6FE5D2-C90F-497B-A569-74C31A8D77BF}" destId="{624E2D55-C68D-47EC-A618-21B5E633C925}" srcOrd="0" destOrd="0" presId="urn:microsoft.com/office/officeart/2005/8/layout/process5"/>
    <dgm:cxn modelId="{A4DE37FE-A183-409E-8744-5C158227974B}" type="presParOf" srcId="{FBBC5CF8-654E-4850-A9E7-90538F4136EC}" destId="{5958B8B7-5FF2-49A0-BFE8-BEFE09A5EE7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4943-6C44-4E6A-87B9-F1DE17A83EF9}">
      <dsp:nvSpPr>
        <dsp:cNvPr id="0" name=""/>
        <dsp:cNvSpPr/>
      </dsp:nvSpPr>
      <dsp:spPr>
        <a:xfrm>
          <a:off x="195348" y="1324964"/>
          <a:ext cx="2655500" cy="1593300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i="0" kern="120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โฟกัสของเสียง</a:t>
          </a:r>
          <a:endParaRPr lang="en-US" sz="2400" kern="120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sp:txBody>
      <dsp:txXfrm>
        <a:off x="242014" y="1371630"/>
        <a:ext cx="2562168" cy="1499968"/>
      </dsp:txXfrm>
    </dsp:sp>
    <dsp:sp modelId="{76F6DF20-2324-43FF-8CCB-5D3FEF95329B}">
      <dsp:nvSpPr>
        <dsp:cNvPr id="0" name=""/>
        <dsp:cNvSpPr/>
      </dsp:nvSpPr>
      <dsp:spPr>
        <a:xfrm>
          <a:off x="3118270" y="1792332"/>
          <a:ext cx="644244" cy="6585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118270" y="1924045"/>
        <a:ext cx="450971" cy="395138"/>
      </dsp:txXfrm>
    </dsp:sp>
    <dsp:sp modelId="{DEC9CC2E-1430-491D-B8FD-40A26446B6AB}">
      <dsp:nvSpPr>
        <dsp:cNvPr id="0" name=""/>
        <dsp:cNvSpPr/>
      </dsp:nvSpPr>
      <dsp:spPr>
        <a:xfrm>
          <a:off x="4066403" y="1324964"/>
          <a:ext cx="2655500" cy="1593300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มี 2 ขั้วตรงข้ามกัน คือ น้ำเสียงพุ่งตรง </a:t>
          </a:r>
          <a:br>
            <a:rPr lang="en-US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และน้ำเสียงอ้อม</a:t>
          </a:r>
          <a:endParaRPr lang="en-US" sz="1800" kern="1200" dirty="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sp:txBody>
      <dsp:txXfrm>
        <a:off x="4113069" y="1371630"/>
        <a:ext cx="2562168" cy="1499968"/>
      </dsp:txXfrm>
    </dsp:sp>
    <dsp:sp modelId="{60DFE058-8BBE-4857-A325-0F89E183FEEF}">
      <dsp:nvSpPr>
        <dsp:cNvPr id="0" name=""/>
        <dsp:cNvSpPr/>
      </dsp:nvSpPr>
      <dsp:spPr>
        <a:xfrm rot="20406137">
          <a:off x="6936082" y="1042703"/>
          <a:ext cx="566527" cy="6585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41155" y="1203338"/>
        <a:ext cx="396569" cy="395138"/>
      </dsp:txXfrm>
    </dsp:sp>
    <dsp:sp modelId="{ADBFFC76-B07A-47D6-9370-0CBB730FC009}">
      <dsp:nvSpPr>
        <dsp:cNvPr id="0" name=""/>
        <dsp:cNvSpPr/>
      </dsp:nvSpPr>
      <dsp:spPr>
        <a:xfrm>
          <a:off x="7727011" y="7"/>
          <a:ext cx="2655500" cy="1593300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น้ำเสียงพุ่งตรงเน้นเป้าหมายชัดเจน </a:t>
          </a:r>
          <a:br>
            <a:rPr lang="en-US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เหมือนผู้พูด</a:t>
          </a:r>
          <a:br>
            <a:rPr lang="en-US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</a:br>
          <a:r>
            <a:rPr lang="th-TH" sz="1800" b="0" i="0" kern="1200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ไม่ลังเล เด็ดขาด</a:t>
          </a:r>
          <a:endParaRPr lang="en-US" sz="1800" kern="1200" dirty="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sp:txBody>
      <dsp:txXfrm>
        <a:off x="7773677" y="46673"/>
        <a:ext cx="2562168" cy="1499968"/>
      </dsp:txXfrm>
    </dsp:sp>
    <dsp:sp modelId="{7D6FE5D2-C90F-497B-A569-74C31A8D77BF}">
      <dsp:nvSpPr>
        <dsp:cNvPr id="0" name=""/>
        <dsp:cNvSpPr/>
      </dsp:nvSpPr>
      <dsp:spPr>
        <a:xfrm rot="828414">
          <a:off x="6929018" y="2496375"/>
          <a:ext cx="562966" cy="65856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6930927" y="2608466"/>
        <a:ext cx="395138" cy="394076"/>
      </dsp:txXfrm>
    </dsp:sp>
    <dsp:sp modelId="{5958B8B7-5FF2-49A0-BFE8-BEFE09A5EE77}">
      <dsp:nvSpPr>
        <dsp:cNvPr id="0" name=""/>
        <dsp:cNvSpPr/>
      </dsp:nvSpPr>
      <dsp:spPr>
        <a:xfrm>
          <a:off x="7727011" y="2655508"/>
          <a:ext cx="2655500" cy="1593300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0" i="0" kern="120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rPr>
            <a:t>ส่วนน้ำเสียงอ้อม เหมือนกำลังโอบอุ้ม แต่โค้งซิกแซ็กไปมาจะเป็นการสร้างความสนุกสนาน</a:t>
          </a:r>
          <a:endParaRPr lang="en-US" sz="1800" kern="1200">
            <a:solidFill>
              <a:schemeClr val="tx1"/>
            </a:solidFill>
            <a:latin typeface="Prompt" panose="00000500000000000000" pitchFamily="2" charset="-34"/>
            <a:cs typeface="Prompt" panose="00000500000000000000" pitchFamily="2" charset="-34"/>
          </a:endParaRPr>
        </a:p>
      </dsp:txBody>
      <dsp:txXfrm>
        <a:off x="7773677" y="2702174"/>
        <a:ext cx="2562168" cy="1499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1B487-BDE5-4671-9FD3-51BF311C1776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21D4-90DC-4BE6-8B63-471D2FFF0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21D4-90DC-4BE6-8B63-471D2FFF07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21D4-90DC-4BE6-8B63-471D2FFF07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21D4-90DC-4BE6-8B63-471D2FFF07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3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21D4-90DC-4BE6-8B63-471D2FFF07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1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21D4-90DC-4BE6-8B63-471D2FFF07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3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CBC2-1B01-96BE-3BE5-FEDF4D7AB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6B21E-B7A0-C2AA-1B31-5C23A54F2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4E6F2-6DB7-88F3-8600-7EE9FF21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FCE1B-8B31-D561-C2ED-BBE49733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868EC-862C-993F-985C-F50AE125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4FD9-EB8D-5FA7-C91A-6ACA68698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2C7A2-7007-4D71-D81A-0D4A945B2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73EF2-2541-9F37-E73C-6E7A04A9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5DEA9-A7FF-E8C8-8F74-C867BA02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6AE16-AD7C-B881-3A19-EE403AF7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799F1-FCB3-0303-C814-83FF1427C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17216-A37D-4A4D-ECF4-F71099EED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30049-A5AB-5A3B-8D1F-025DEBB6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F0EB-5625-906E-AF96-D18B0906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0AD53-C6F4-DF2E-6CAF-814DE602E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8C34-6001-B550-F469-97B32FA2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20F96-DB20-DCB1-39D3-3C1931136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2719-BB36-14EF-5435-C39D2EA8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D862-6F2E-AE53-2F1B-F12AAE1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FB862-F96E-6BC8-8DEB-22C94A4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7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A3E8-90B3-4552-1984-56B40A51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CC85D-7680-A380-7AF7-7E80DFE8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1B6C8-8349-FC28-B2FC-187151F4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F8FE-FAE9-B52B-1816-FFA0070A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6445-4FA8-5899-3184-D8631524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33A2-CACA-EFB2-7619-5829B70F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13F4-9751-AECE-BE8C-F65E18150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F95A5-7286-6F3F-DDA3-516652EF9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9C90F-5081-0C9B-BF2E-EDF1B95C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46E02-5F3D-4A1A-E170-1915C626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681E5-9F2F-9030-6D6D-84232C28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0124-DCD6-0AAD-033F-F63D99CD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E81AE-01E6-0E88-D78E-322BED9C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C534E-2494-3CFF-B0CC-C275289F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84D4B-BA45-4FF4-7596-7CA6C0510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0B2F9-E011-F549-A87A-879C1EC5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1C5E8-608D-660A-8A5A-5D737D53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352858-6EBF-EBFD-27CE-6B264EAD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7FD7F7-E702-AEA3-4518-6B67C0B4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5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F861D-2F8F-6B72-DA32-1DA9B7168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BEAE5-2B04-2269-6EAB-A7D432AD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8648FA-7740-9AB6-837A-EF656C04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6C91D-C047-C592-7B67-9F8BB284D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F027A-84E1-1C31-9EC3-8D22DC22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79DAC-D92A-DA16-AE57-256E45F7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5AFA9-5E2F-3F29-DDD8-916E6D0E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5EC4-99EF-C39C-BF43-6BD8A060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7C181-0054-38B7-F652-11F6396C6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11BAC-36E5-60EB-854E-F47ADBEF5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D4338-80B0-2A03-55B5-989067840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25F93-31CF-48B0-FDDD-38283952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03201-E05D-9608-DCCF-A4545199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80790-E879-D653-9661-37B6FA81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2E091-ED87-7B31-DF27-0C0DA4910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2CCD5-E36C-2A20-3FC4-C31E95025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DBFEB-EB2A-C56E-676B-602454A1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C8642-C83D-B79F-662D-5B6B4C39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96D1C-F4A2-4285-34B5-8A1A9F4C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5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1229-5B84-4803-EDFE-D5E7C0F8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27D07-529F-CFAE-FE13-B031E9EFA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F43FC-C833-0809-DD7B-83AAAD11A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F23BC-E19E-42B7-BB2C-D11A4F897B8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F581-717E-07EC-B147-CF2747E9C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704B3-FD3E-F48E-BF35-01B14D980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452289-AECC-4E51-9A75-F0695B0F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2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ith different colored icons&#10;&#10;Description automatically generated">
            <a:extLst>
              <a:ext uri="{FF2B5EF4-FFF2-40B4-BE49-F238E27FC236}">
                <a16:creationId xmlns:a16="http://schemas.microsoft.com/office/drawing/2014/main" id="{25087A6D-D169-22B2-00A1-D2422BD9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720"/>
            <a:ext cx="12192000" cy="43602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4CCD837-9EA8-BD2B-FE18-D553FB9D82C1}"/>
              </a:ext>
            </a:extLst>
          </p:cNvPr>
          <p:cNvSpPr txBox="1">
            <a:spLocks/>
          </p:cNvSpPr>
          <p:nvPr/>
        </p:nvSpPr>
        <p:spPr>
          <a:xfrm>
            <a:off x="-1" y="372878"/>
            <a:ext cx="11589617" cy="261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 b="1" dirty="0">
                <a:latin typeface="Prompt" panose="00000500000000000000" pitchFamily="2" charset="-34"/>
                <a:cs typeface="Prompt" panose="00000500000000000000" pitchFamily="2" charset="-34"/>
              </a:rPr>
              <a:t>TONE OF VOICE</a:t>
            </a:r>
          </a:p>
          <a:p>
            <a:pPr algn="r"/>
            <a:r>
              <a:rPr lang="th-TH" sz="60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การใช้น้ำเสียงในการสื่อสาร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700B91-AB2F-E428-0C5F-16ADDCD2196D}"/>
              </a:ext>
            </a:extLst>
          </p:cNvPr>
          <p:cNvSpPr txBox="1">
            <a:spLocks/>
          </p:cNvSpPr>
          <p:nvPr/>
        </p:nvSpPr>
        <p:spPr>
          <a:xfrm>
            <a:off x="6655442" y="2586581"/>
            <a:ext cx="5324355" cy="364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สร้างความประทับใจในการสื่อสารจากน้ำเสียง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3" name="Picture 2" descr="A logo with circles and dots&#10;&#10;Description automatically generated">
            <a:extLst>
              <a:ext uri="{FF2B5EF4-FFF2-40B4-BE49-F238E27FC236}">
                <a16:creationId xmlns:a16="http://schemas.microsoft.com/office/drawing/2014/main" id="{42DEE869-7822-FEE4-A4D6-44410705C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" y="68078"/>
            <a:ext cx="107742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2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E64C53-227E-F026-69C6-D56AFEEF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6" y="983288"/>
            <a:ext cx="10058400" cy="1450757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เสียงดังฟังชัดเจน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628B2-3022-C44D-4F8E-77DD6087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4" y="2509466"/>
            <a:ext cx="10588291" cy="3052354"/>
          </a:xfrm>
        </p:spPr>
        <p:txBody>
          <a:bodyPr>
            <a:normAutofit/>
          </a:bodyPr>
          <a:lstStyle/>
          <a:p>
            <a:pPr indent="0" algn="l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การพูดให้เสียงดังได้ยินชัดเจน การพูดเปิดปาก ไม่อยู่ในลำคอ  ได้ผลดีเสมอ อย่างน้อยก็เป็นการปลุกผู้ฟังให้ได้ยินชัดเจนในเรื่องที่เราจะสื่อสาร แสดงถึงความเชื่อมั่นในตนเอง ควบคุมให้ดังแต่พอดี   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ดึงความสนใจ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กระตุ้นให้ฟังอย่างตั้งใจมากขึ้น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เรียกสติ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สร้างความมั่นใจ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          </a:t>
            </a:r>
            <a:endParaRPr lang="en-US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C47AE-1D74-5D64-64CF-B18FD7759230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8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3A6FCB-5CFA-734E-5EA7-F912C054B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6" y="983288"/>
            <a:ext cx="10058400" cy="1450757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สุภาพและอ่อนน้อม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B8956F-7795-B4E3-565A-6733BC998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4" y="2509466"/>
            <a:ext cx="10588291" cy="3052354"/>
          </a:xfrm>
        </p:spPr>
        <p:txBody>
          <a:bodyPr>
            <a:normAutofit/>
          </a:bodyPr>
          <a:lstStyle/>
          <a:p>
            <a:pPr indent="0" algn="l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การพูดสุภาพอย่างเดียวอาจจไม่เพียงพอหากน้ำเสียงไม่ทำให้รู้อ่อนน้อมอาจทำให้มีปัญหาตามมาได้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ค่ะ 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=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ใช้น้ำเสียงกระแทกประชดประชัน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ค่ะ 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=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ใช้น้ำเสียงแบบเอื่อย ๆ ไม่กระตือรือร้น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ค่ะ 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=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ใช้น้ำเสียงอ่อนโยนน่าฟัง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726948" lvl="1" indent="-342900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ค่ะ 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=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ใช้น้ำเสียงสดใสดูกระตือรือร้น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       </a:t>
            </a:r>
            <a:endParaRPr lang="en-US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E53194-32C6-5318-F14A-359C481F2157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7CC656F8-0B98-E675-7173-505FA47D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28" y="0"/>
            <a:ext cx="6858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52BA1-3AEB-688F-43C7-D00AB2530455}"/>
              </a:ext>
            </a:extLst>
          </p:cNvPr>
          <p:cNvSpPr txBox="1">
            <a:spLocks/>
          </p:cNvSpPr>
          <p:nvPr/>
        </p:nvSpPr>
        <p:spPr>
          <a:xfrm>
            <a:off x="0" y="2513315"/>
            <a:ext cx="7300686" cy="18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จังหวะการพูด</a:t>
            </a:r>
          </a:p>
        </p:txBody>
      </p:sp>
    </p:spTree>
    <p:extLst>
      <p:ext uri="{BB962C8B-B14F-4D97-AF65-F5344CB8AC3E}">
        <p14:creationId xmlns:p14="http://schemas.microsoft.com/office/powerpoint/2010/main" val="382752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E64C53-227E-F026-69C6-D56AFEEF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6" y="983288"/>
            <a:ext cx="10058400" cy="1450757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จังหวะการพูด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628B2-3022-C44D-4F8E-77DD6087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4" y="2567524"/>
            <a:ext cx="10588291" cy="3052354"/>
          </a:xfrm>
        </p:spPr>
        <p:txBody>
          <a:bodyPr>
            <a:normAutofit/>
          </a:bodyPr>
          <a:lstStyle/>
          <a:p>
            <a:pPr indent="0" algn="l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การพูดไม่ช้าเกินไป  ทำให้ผู้ฟังเบื่อหน่าย  ง่วงเหงาหาวนอน  พูดเร็วเกินไป  ทำให้ผู้ฟังติดตามไม่ทัน  และผิดพลาดได้ง่าย  </a:t>
            </a:r>
          </a:p>
          <a:p>
            <a:pPr indent="0" algn="l">
              <a:buNone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เรื่องสำคัญควรพูดช้าจัด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เรื่องสร้างความสนุกสนานไม่เน้นเรื่องจับใจความพูดเร็วได้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14350" indent="-28575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การเว้นวรรคคำพูดสำคัญเสมอ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        </a:t>
            </a:r>
            <a:endParaRPr lang="en-US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8C47AE-1D74-5D64-64CF-B18FD7759230}"/>
              </a:ext>
            </a:extLst>
          </p:cNvPr>
          <p:cNvSpPr/>
          <p:nvPr/>
        </p:nvSpPr>
        <p:spPr>
          <a:xfrm rot="16200000">
            <a:off x="8563429" y="3229429"/>
            <a:ext cx="6857999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B12F7B-6355-E465-F7A0-B5E691CB373E}"/>
              </a:ext>
            </a:extLst>
          </p:cNvPr>
          <p:cNvSpPr/>
          <p:nvPr/>
        </p:nvSpPr>
        <p:spPr>
          <a:xfrm rot="16200000">
            <a:off x="-3229427" y="3229426"/>
            <a:ext cx="6857997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1CEF13-5CD3-63FB-7FBD-9988E1AF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6" y="736208"/>
            <a:ext cx="10058400" cy="1450757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ไม่ควรพูดเอ้อ-อ้า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009F62-B214-36CC-D81D-0F8040378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4" y="2129245"/>
            <a:ext cx="10588291" cy="3052354"/>
          </a:xfrm>
        </p:spPr>
        <p:txBody>
          <a:bodyPr>
            <a:normAutofit/>
          </a:bodyPr>
          <a:lstStyle/>
          <a:p>
            <a:pPr indent="0" algn="l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     ไม่มีความจำเป็นใด ๆ ที่จะต้องพูดคำเอ้อหรือคำอ้า    เพราะไม่ผลดีใด ๆ ทั้งสิ้น  โดยมากพูดติดเอ้อ-อ้ากันแทบทุกประโยค   มีทั้งอย่างสั้นและอย่างยาว   น่ารำคาญสำหรับผู้ฟัง บางคนติดมาโดยไม่มีเหตุผลอะไร </a:t>
            </a:r>
          </a:p>
          <a:p>
            <a:pPr indent="0" algn="l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 </a:t>
            </a:r>
          </a:p>
          <a:p>
            <a:pPr marL="571500" indent="-34290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นึกว่ามันเท่  </a:t>
            </a:r>
          </a:p>
          <a:p>
            <a:pPr marL="571500" indent="-342900" algn="l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71500" indent="-34290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บางคนติดเพราะคิดอะไรไม่ทัน </a:t>
            </a:r>
          </a:p>
          <a:p>
            <a:pPr marL="571500" indent="-342900" algn="l"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571500" indent="-34290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คิดว่าดึงดูดความสนใจ</a:t>
            </a:r>
            <a:r>
              <a:rPr lang="th-TH" sz="2000" b="0" i="0" dirty="0">
                <a:solidFill>
                  <a:schemeClr val="tx1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       </a:t>
            </a:r>
            <a:endParaRPr lang="en-US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729CE1-8567-7C24-ACE0-5582E41DF46E}"/>
              </a:ext>
            </a:extLst>
          </p:cNvPr>
          <p:cNvSpPr/>
          <p:nvPr/>
        </p:nvSpPr>
        <p:spPr>
          <a:xfrm>
            <a:off x="1052286" y="5050971"/>
            <a:ext cx="10058400" cy="885372"/>
          </a:xfrm>
          <a:prstGeom prst="roundRect">
            <a:avLst/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9BB9B3E-B0D4-7E25-A9AC-54C1C8992181}"/>
              </a:ext>
            </a:extLst>
          </p:cNvPr>
          <p:cNvSpPr txBox="1">
            <a:spLocks/>
          </p:cNvSpPr>
          <p:nvPr/>
        </p:nvSpPr>
        <p:spPr>
          <a:xfrm>
            <a:off x="1052286" y="5359399"/>
            <a:ext cx="10058399" cy="399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Font typeface="Arial" panose="020B0604020202020204" pitchFamily="34" charset="0"/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สวัสดีครับเอ้อ วันนี้เราอ้า... จะได้หาอะไรเอ้อ.. กินกันดีอ้า ที่ไหนเอ้อ โรงแรมอ้า......หรือร้านเอ้อ อาหารดี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F9303-AE51-8116-087D-5732BB072B96}"/>
              </a:ext>
            </a:extLst>
          </p:cNvPr>
          <p:cNvSpPr/>
          <p:nvPr/>
        </p:nvSpPr>
        <p:spPr>
          <a:xfrm rot="16200000">
            <a:off x="8563429" y="3229429"/>
            <a:ext cx="6857999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F412D-96AE-62A3-30C1-D85FB41484D0}"/>
              </a:ext>
            </a:extLst>
          </p:cNvPr>
          <p:cNvSpPr/>
          <p:nvPr/>
        </p:nvSpPr>
        <p:spPr>
          <a:xfrm rot="16200000">
            <a:off x="-3229427" y="3229426"/>
            <a:ext cx="6857997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8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EE37561-DF16-54C4-D124-1C285047B08F}"/>
              </a:ext>
            </a:extLst>
          </p:cNvPr>
          <p:cNvSpPr/>
          <p:nvPr/>
        </p:nvSpPr>
        <p:spPr>
          <a:xfrm>
            <a:off x="1121293" y="3684282"/>
            <a:ext cx="9815224" cy="885372"/>
          </a:xfrm>
          <a:prstGeom prst="roundRect">
            <a:avLst/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E64C53-227E-F026-69C6-D56AFEEF7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286" y="736208"/>
            <a:ext cx="10058400" cy="1450757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อย่าพูดเหมือนอ่านหนังสือหรือท่องจำ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6628B2-3022-C44D-4F8E-77DD6087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47" y="2600791"/>
            <a:ext cx="10308831" cy="305235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แบบอ่านหนังสือหรือท่องจำ  พูดไม่มีจังหวะ ไม่มีชีวิตชีวา  ติดจะเร็วไปนิดและตาเหม่อลอย คล้ายกับกลัวจะลืมที่ท่องมา  </a:t>
            </a:r>
          </a:p>
          <a:p>
            <a:pPr indent="0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พอถึงตอนที่ติดขัดนึกไม่ออกก็เสียขบวนไปเลย บางครั้งพูดผิดแล้วมัวทวนซ้ำใหม่  ไม่มีการหาทางพลิกแพลงประโยค  </a:t>
            </a:r>
          </a:p>
          <a:p>
            <a:pPr indent="0">
              <a:buNone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0">
              <a:buNone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0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“ขอโทษ” ขออภัยค่ะ // พูดอะไรได้บ้าง</a:t>
            </a:r>
          </a:p>
          <a:p>
            <a:pPr indent="0">
              <a:buNone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0">
              <a:buNone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indent="0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ทางที่ดีควรหัดพูดในลีลาสนทนา  คือ  พูดไปนึกไป   </a:t>
            </a:r>
          </a:p>
          <a:p>
            <a:pPr indent="0" algn="l">
              <a:buNone/>
            </a:pPr>
            <a:endParaRPr lang="en-US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129C17-F4DA-47D5-D8FD-DA0C5685C3D5}"/>
              </a:ext>
            </a:extLst>
          </p:cNvPr>
          <p:cNvSpPr/>
          <p:nvPr/>
        </p:nvSpPr>
        <p:spPr>
          <a:xfrm rot="16200000">
            <a:off x="8563429" y="3229429"/>
            <a:ext cx="6857999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17340E-3FAD-CD99-7593-54EA0EB28B96}"/>
              </a:ext>
            </a:extLst>
          </p:cNvPr>
          <p:cNvSpPr/>
          <p:nvPr/>
        </p:nvSpPr>
        <p:spPr>
          <a:xfrm rot="16200000">
            <a:off x="-3229427" y="3229426"/>
            <a:ext cx="6857997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8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AC69D7-B25B-6D46-C6A6-EF8F8784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20" y="1233920"/>
            <a:ext cx="10058400" cy="1312511"/>
          </a:xfrm>
        </p:spPr>
        <p:txBody>
          <a:bodyPr/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 พูดด้วยความรู้สึกที่จริงใจ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3902E2-820B-B90D-EAD2-D2EA65B99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63" y="2710085"/>
            <a:ext cx="10407955" cy="266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ใส่ความกระตือรือร้น  ใส่อารมณ์และความรู้สึกลงไป  อย่าพูดราบเรียบเกินไป การพูดที่จริงใจจะออกมาในรูปของ</a:t>
            </a:r>
            <a:b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การเน้นหนักเบา  เสียงสูงเสียงต่ำ  การเน้นจังหวะ  การรัวจังหวะ  ตลอดจนการหยุดเล็กน้อยก่อนหรือหลังการพูด</a:t>
            </a:r>
            <a:b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ที่สำคัญ ๆ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 การปลุกความรู้สึกของตนเองให้มีความรู้สึกและเชื่อตามนั้นก่อน  </a:t>
            </a:r>
            <a:b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 ความเข้าใจ ในเรื่องที่ท่านจะพูด</a:t>
            </a:r>
            <a:b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 มีความรู้ในเรื่องที่เราจะพูด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E45D6-C1EF-4468-E0A2-FAEFC47FDE21}"/>
              </a:ext>
            </a:extLst>
          </p:cNvPr>
          <p:cNvSpPr/>
          <p:nvPr/>
        </p:nvSpPr>
        <p:spPr>
          <a:xfrm rot="16200000">
            <a:off x="8563429" y="3229429"/>
            <a:ext cx="6857999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92369-3EF4-05B0-3D05-D04B1612D72C}"/>
              </a:ext>
            </a:extLst>
          </p:cNvPr>
          <p:cNvSpPr/>
          <p:nvPr/>
        </p:nvSpPr>
        <p:spPr>
          <a:xfrm rot="16200000">
            <a:off x="-3229427" y="3229426"/>
            <a:ext cx="6857997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1EBD7A-0FA1-5EBB-96E8-37896A00E88A}"/>
              </a:ext>
            </a:extLst>
          </p:cNvPr>
          <p:cNvSpPr/>
          <p:nvPr/>
        </p:nvSpPr>
        <p:spPr>
          <a:xfrm>
            <a:off x="646363" y="593202"/>
            <a:ext cx="4815069" cy="56715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7D4C94-4A08-4E46-B934-28582089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77" y="1148930"/>
            <a:ext cx="3796972" cy="135818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การใช้น้ำเสียง</a:t>
            </a:r>
            <a:br>
              <a:rPr lang="en-US" sz="3600" b="1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ในการสื่อสาร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27D170-2709-9BCC-78F9-0078EC152AF2}"/>
              </a:ext>
            </a:extLst>
          </p:cNvPr>
          <p:cNvSpPr/>
          <p:nvPr/>
        </p:nvSpPr>
        <p:spPr>
          <a:xfrm>
            <a:off x="998309" y="2605698"/>
            <a:ext cx="4133850" cy="540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B5AFEE-9699-81C1-A916-C9BDB3F223CB}"/>
              </a:ext>
            </a:extLst>
          </p:cNvPr>
          <p:cNvSpPr/>
          <p:nvPr/>
        </p:nvSpPr>
        <p:spPr>
          <a:xfrm>
            <a:off x="998309" y="3402987"/>
            <a:ext cx="4133850" cy="540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48A449-A3D3-3287-90B0-61EE02ECF7F4}"/>
              </a:ext>
            </a:extLst>
          </p:cNvPr>
          <p:cNvSpPr/>
          <p:nvPr/>
        </p:nvSpPr>
        <p:spPr>
          <a:xfrm>
            <a:off x="998309" y="4224572"/>
            <a:ext cx="4133850" cy="540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4BE0A53-8C61-185D-9C34-D43F69B070EA}"/>
              </a:ext>
            </a:extLst>
          </p:cNvPr>
          <p:cNvSpPr/>
          <p:nvPr/>
        </p:nvSpPr>
        <p:spPr>
          <a:xfrm>
            <a:off x="995838" y="5045343"/>
            <a:ext cx="4133850" cy="540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F5E01A-9EEA-C2E7-4DBD-E49E92EF1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277" y="2723701"/>
            <a:ext cx="3796972" cy="348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การสื่อสาร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       </a:t>
            </a: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สร้าง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       </a:t>
            </a:r>
            <a:r>
              <a:rPr lang="th-TH" sz="1800" b="1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น้ำเสียง</a:t>
            </a:r>
          </a:p>
          <a:p>
            <a:pPr marL="0" indent="0">
              <a:buNone/>
            </a:pPr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E43CA5-F600-B65F-A805-D48675A2F634}"/>
              </a:ext>
            </a:extLst>
          </p:cNvPr>
          <p:cNvSpPr txBox="1">
            <a:spLocks/>
          </p:cNvSpPr>
          <p:nvPr/>
        </p:nvSpPr>
        <p:spPr>
          <a:xfrm>
            <a:off x="1164277" y="3533148"/>
            <a:ext cx="3796972" cy="28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ทำให้สบายใจ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               </a:t>
            </a:r>
            <a:r>
              <a:rPr lang="th-TH" sz="1800" b="1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เสียงนุ่มนวล</a:t>
            </a:r>
          </a:p>
          <a:p>
            <a:pPr marL="0" indent="0">
              <a:buNone/>
            </a:pPr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D6C38-DEEA-1929-7D59-CA2E0843D9C1}"/>
              </a:ext>
            </a:extLst>
          </p:cNvPr>
          <p:cNvCxnSpPr/>
          <p:nvPr/>
        </p:nvCxnSpPr>
        <p:spPr>
          <a:xfrm>
            <a:off x="2361225" y="2883182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9C129C-1845-3A46-F720-DB0385ECE640}"/>
              </a:ext>
            </a:extLst>
          </p:cNvPr>
          <p:cNvCxnSpPr/>
          <p:nvPr/>
        </p:nvCxnSpPr>
        <p:spPr>
          <a:xfrm>
            <a:off x="3370875" y="2892707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EF8CB34-76C3-3083-485F-65F83D7C16E2}"/>
              </a:ext>
            </a:extLst>
          </p:cNvPr>
          <p:cNvCxnSpPr/>
          <p:nvPr/>
        </p:nvCxnSpPr>
        <p:spPr>
          <a:xfrm>
            <a:off x="2551725" y="3692147"/>
            <a:ext cx="1009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BE12A1F-431F-C3E6-923D-1ECAF5A0B1DD}"/>
              </a:ext>
            </a:extLst>
          </p:cNvPr>
          <p:cNvSpPr txBox="1">
            <a:spLocks/>
          </p:cNvSpPr>
          <p:nvPr/>
        </p:nvSpPr>
        <p:spPr>
          <a:xfrm>
            <a:off x="1146528" y="4357992"/>
            <a:ext cx="3796972" cy="28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ฮึกเหิม               </a:t>
            </a:r>
            <a:r>
              <a:rPr lang="th-TH" sz="1800" b="1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เสียงกว้างยิ่งใหญ่</a:t>
            </a:r>
          </a:p>
          <a:p>
            <a:pPr marL="0" indent="0">
              <a:buNone/>
            </a:pPr>
            <a:endParaRPr lang="th-TH" sz="1800" b="1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7EC521-D3BF-67E2-741A-BFD358B4827C}"/>
              </a:ext>
            </a:extLst>
          </p:cNvPr>
          <p:cNvCxnSpPr>
            <a:cxnSpLocks/>
          </p:cNvCxnSpPr>
          <p:nvPr/>
        </p:nvCxnSpPr>
        <p:spPr>
          <a:xfrm>
            <a:off x="1989750" y="4523257"/>
            <a:ext cx="9715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28F3E1B-E01B-873F-FCBF-8DD324D50BD7}"/>
              </a:ext>
            </a:extLst>
          </p:cNvPr>
          <p:cNvSpPr txBox="1">
            <a:spLocks/>
          </p:cNvSpPr>
          <p:nvPr/>
        </p:nvSpPr>
        <p:spPr>
          <a:xfrm>
            <a:off x="1146528" y="5172881"/>
            <a:ext cx="3796972" cy="28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800" b="1" dirty="0">
                <a:solidFill>
                  <a:schemeClr val="tx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ดึงดูดเข้าใจง่าย              ดังฟังชัด</a:t>
            </a:r>
          </a:p>
          <a:p>
            <a:pPr marL="0" indent="0">
              <a:buNone/>
            </a:pPr>
            <a:endParaRPr lang="th-TH" sz="1800" b="1" dirty="0">
              <a:solidFill>
                <a:schemeClr val="tx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th-TH" sz="1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F66F79-7C04-9E65-FDFA-40BE91E423D0}"/>
              </a:ext>
            </a:extLst>
          </p:cNvPr>
          <p:cNvCxnSpPr/>
          <p:nvPr/>
        </p:nvCxnSpPr>
        <p:spPr>
          <a:xfrm>
            <a:off x="2808900" y="5344028"/>
            <a:ext cx="1009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60A376A3-A52B-5765-EC0F-28558D23F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9036" y="1375151"/>
            <a:ext cx="5246601" cy="54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0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E9C4DF-0300-0C46-1DFF-8A299DD5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" y="482208"/>
            <a:ext cx="12186596" cy="1450757"/>
          </a:xfrm>
        </p:spPr>
        <p:txBody>
          <a:bodyPr/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การสนทนาทรงประสิทธิภาพ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F21503-C03A-3601-D855-A0B854F41136}"/>
              </a:ext>
            </a:extLst>
          </p:cNvPr>
          <p:cNvGrpSpPr/>
          <p:nvPr/>
        </p:nvGrpSpPr>
        <p:grpSpPr>
          <a:xfrm>
            <a:off x="666482" y="5351350"/>
            <a:ext cx="2981250" cy="1057500"/>
            <a:chOff x="35606" y="2556790"/>
            <a:chExt cx="2981250" cy="10575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AFC216-BA45-F362-FECA-F17DE7B75EB3}"/>
                </a:ext>
              </a:extLst>
            </p:cNvPr>
            <p:cNvSpPr/>
            <p:nvPr/>
          </p:nvSpPr>
          <p:spPr>
            <a:xfrm>
              <a:off x="35606" y="2556790"/>
              <a:ext cx="2981250" cy="1057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0C6A82-7040-370E-8146-FEE0181B961E}"/>
                </a:ext>
              </a:extLst>
            </p:cNvPr>
            <p:cNvSpPr txBox="1"/>
            <p:nvPr/>
          </p:nvSpPr>
          <p:spPr>
            <a:xfrm>
              <a:off x="35606" y="2556790"/>
              <a:ext cx="2981250" cy="1057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th-TH" sz="1600" b="1" kern="12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เนื้อหาเหมาะสม</a:t>
              </a:r>
              <a:r>
                <a:rPr lang="en-US" sz="1600" b="1" kern="1200" cap="all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Prompt" panose="00000500000000000000" pitchFamily="2" charset="-34"/>
                  <a:cs typeface="Prompt" panose="00000500000000000000" pitchFamily="2" charset="-34"/>
                </a:rPr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2F4F15-705F-823D-F679-D2F8C7EB7953}"/>
              </a:ext>
            </a:extLst>
          </p:cNvPr>
          <p:cNvGrpSpPr/>
          <p:nvPr/>
        </p:nvGrpSpPr>
        <p:grpSpPr>
          <a:xfrm>
            <a:off x="4555254" y="5351350"/>
            <a:ext cx="2981250" cy="1057500"/>
            <a:chOff x="3538574" y="2556790"/>
            <a:chExt cx="2981250" cy="1057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BADDF6-99B1-5FF4-38E7-9B146CF6A310}"/>
                </a:ext>
              </a:extLst>
            </p:cNvPr>
            <p:cNvSpPr/>
            <p:nvPr/>
          </p:nvSpPr>
          <p:spPr>
            <a:xfrm>
              <a:off x="3538574" y="2556790"/>
              <a:ext cx="2981250" cy="1057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1DEFB2-1C70-8C06-E5C5-E08A54F3B32B}"/>
                </a:ext>
              </a:extLst>
            </p:cNvPr>
            <p:cNvSpPr txBox="1"/>
            <p:nvPr/>
          </p:nvSpPr>
          <p:spPr>
            <a:xfrm>
              <a:off x="3538574" y="2556790"/>
              <a:ext cx="2981250" cy="1057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th-TH" sz="1600" b="1" kern="1200" dirty="0">
                  <a:latin typeface="Prompt" panose="00000500000000000000" pitchFamily="2" charset="-34"/>
                  <a:cs typeface="Prompt" panose="00000500000000000000" pitchFamily="2" charset="-34"/>
                </a:rPr>
                <a:t>ตรงเป้าหมายในเรื่องที่ต้องการสื่อสาร</a:t>
              </a:r>
              <a:endParaRPr lang="en-US" sz="1600" b="1" kern="12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EEDD3F-7A21-2C04-9582-E093383DAEE1}"/>
              </a:ext>
            </a:extLst>
          </p:cNvPr>
          <p:cNvGrpSpPr/>
          <p:nvPr/>
        </p:nvGrpSpPr>
        <p:grpSpPr>
          <a:xfrm>
            <a:off x="8315690" y="5318292"/>
            <a:ext cx="3095539" cy="1057500"/>
            <a:chOff x="7041543" y="2556790"/>
            <a:chExt cx="3095539" cy="1057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C5D53D-F300-B771-B500-CC7CA10D5BB8}"/>
                </a:ext>
              </a:extLst>
            </p:cNvPr>
            <p:cNvSpPr/>
            <p:nvPr/>
          </p:nvSpPr>
          <p:spPr>
            <a:xfrm>
              <a:off x="7041543" y="2556790"/>
              <a:ext cx="2981250" cy="10575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 sz="160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55807B-D2A2-0CDF-143B-E05508554D63}"/>
                </a:ext>
              </a:extLst>
            </p:cNvPr>
            <p:cNvSpPr txBox="1"/>
            <p:nvPr/>
          </p:nvSpPr>
          <p:spPr>
            <a:xfrm>
              <a:off x="7155832" y="2556790"/>
              <a:ext cx="2981250" cy="1057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th-TH" sz="1600" b="1" kern="1200" dirty="0">
                  <a:latin typeface="Prompt" panose="00000500000000000000" pitchFamily="2" charset="-34"/>
                  <a:cs typeface="Prompt" panose="00000500000000000000" pitchFamily="2" charset="-34"/>
                </a:rPr>
                <a:t>ในช่วงเวลาที่เหมาะสม</a:t>
              </a:r>
              <a:endParaRPr lang="en-US" sz="1600" b="1" kern="1200" dirty="0">
                <a:latin typeface="Prompt" panose="00000500000000000000" pitchFamily="2" charset="-34"/>
                <a:cs typeface="Prompt" panose="00000500000000000000" pitchFamily="2" charset="-34"/>
              </a:endParaRPr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BD5B9F93-6B23-2323-AB7E-FC9ACF27D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055" y="2380456"/>
            <a:ext cx="2199647" cy="22240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FB6DEB-A5BF-D85C-1EB3-4027FDCB57DA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9152F2D-81EA-E93B-4A0E-6B8FB3A6D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0284" y="2575861"/>
            <a:ext cx="1493646" cy="202868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448394D-C116-7E9F-C7FC-DCDB8B475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4270" y="2575861"/>
            <a:ext cx="2752670" cy="1705194"/>
          </a:xfrm>
          <a:prstGeom prst="rect">
            <a:avLst/>
          </a:prstGeom>
        </p:spPr>
      </p:pic>
      <p:sp>
        <p:nvSpPr>
          <p:cNvPr id="21" name="Rectangle 20" descr="Stopwatch">
            <a:extLst>
              <a:ext uri="{FF2B5EF4-FFF2-40B4-BE49-F238E27FC236}">
                <a16:creationId xmlns:a16="http://schemas.microsoft.com/office/drawing/2014/main" id="{16B31692-3ED7-62F1-7B78-764A0B526072}"/>
              </a:ext>
            </a:extLst>
          </p:cNvPr>
          <p:cNvSpPr/>
          <p:nvPr/>
        </p:nvSpPr>
        <p:spPr>
          <a:xfrm>
            <a:off x="9160594" y="2761034"/>
            <a:ext cx="1520021" cy="1520021"/>
          </a:xfrm>
          <a:prstGeom prst="rect">
            <a:avLst/>
          </a:prstGeom>
          <a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7CC656F8-0B98-E675-7173-505FA47D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28" y="0"/>
            <a:ext cx="6858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52BA1-3AEB-688F-43C7-D00AB2530455}"/>
              </a:ext>
            </a:extLst>
          </p:cNvPr>
          <p:cNvSpPr txBox="1">
            <a:spLocks/>
          </p:cNvSpPr>
          <p:nvPr/>
        </p:nvSpPr>
        <p:spPr>
          <a:xfrm>
            <a:off x="0" y="2513315"/>
            <a:ext cx="7300686" cy="18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การสร้างความประทับใจ</a:t>
            </a:r>
            <a:endParaRPr lang="en-US" sz="54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20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การเลือกใช้คำในการสื่อสารแบบสร้างสรรค์</a:t>
            </a:r>
          </a:p>
        </p:txBody>
      </p:sp>
    </p:spTree>
    <p:extLst>
      <p:ext uri="{BB962C8B-B14F-4D97-AF65-F5344CB8AC3E}">
        <p14:creationId xmlns:p14="http://schemas.microsoft.com/office/powerpoint/2010/main" val="315914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holding a megaphone&#10;&#10;Description automatically generated">
            <a:extLst>
              <a:ext uri="{FF2B5EF4-FFF2-40B4-BE49-F238E27FC236}">
                <a16:creationId xmlns:a16="http://schemas.microsoft.com/office/drawing/2014/main" id="{BCB3308E-F710-A964-38B8-BEEA71030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8"/>
          <a:stretch/>
        </p:blipFill>
        <p:spPr>
          <a:xfrm>
            <a:off x="1" y="-1"/>
            <a:ext cx="12186556" cy="685800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E6BE0-ADE4-AC81-C59B-158EB2CB1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7128" y="599384"/>
            <a:ext cx="9044872" cy="5833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E3944A-C084-172A-9541-A129CA931A3F}"/>
              </a:ext>
            </a:extLst>
          </p:cNvPr>
          <p:cNvSpPr txBox="1">
            <a:spLocks/>
          </p:cNvSpPr>
          <p:nvPr/>
        </p:nvSpPr>
        <p:spPr>
          <a:xfrm>
            <a:off x="5443" y="0"/>
            <a:ext cx="4610100" cy="2307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Prompt" panose="00000500000000000000" pitchFamily="2" charset="-34"/>
                <a:cs typeface="Prompt" panose="00000500000000000000" pitchFamily="2" charset="-34"/>
              </a:rPr>
              <a:t>Agenda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3A8F25-58F1-D55A-C163-2CEE00891BA2}"/>
              </a:ext>
            </a:extLst>
          </p:cNvPr>
          <p:cNvSpPr txBox="1">
            <a:spLocks/>
          </p:cNvSpPr>
          <p:nvPr/>
        </p:nvSpPr>
        <p:spPr>
          <a:xfrm>
            <a:off x="3292270" y="3737427"/>
            <a:ext cx="2179616" cy="269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Prompt" panose="00000500000000000000" pitchFamily="2" charset="-34"/>
                <a:cs typeface="Prompt" panose="00000500000000000000" pitchFamily="2" charset="-34"/>
              </a:rPr>
              <a:t>1</a:t>
            </a: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เทคนิคการใช้น้ำเสียง</a:t>
            </a:r>
            <a:endParaRPr lang="en-US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ในการสื่อสาร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C70364D-FFB0-1F06-66E6-C4D38C5F27FF}"/>
              </a:ext>
            </a:extLst>
          </p:cNvPr>
          <p:cNvSpPr txBox="1">
            <a:spLocks/>
          </p:cNvSpPr>
          <p:nvPr/>
        </p:nvSpPr>
        <p:spPr>
          <a:xfrm>
            <a:off x="5489948" y="599384"/>
            <a:ext cx="2179616" cy="261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Prompt" panose="00000500000000000000" pitchFamily="2" charset="-34"/>
                <a:cs typeface="Prompt" panose="00000500000000000000" pitchFamily="2" charset="-34"/>
              </a:rPr>
              <a:t>2</a:t>
            </a: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จังหวะ</a:t>
            </a: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การพูด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B405B-EFAB-5474-8A73-0F02C52A4855}"/>
              </a:ext>
            </a:extLst>
          </p:cNvPr>
          <p:cNvSpPr txBox="1">
            <a:spLocks/>
          </p:cNvSpPr>
          <p:nvPr/>
        </p:nvSpPr>
        <p:spPr>
          <a:xfrm>
            <a:off x="7742135" y="3737427"/>
            <a:ext cx="2179616" cy="261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>
                <a:latin typeface="Prompt" panose="00000500000000000000" pitchFamily="2" charset="-34"/>
                <a:cs typeface="Prompt" panose="00000500000000000000" pitchFamily="2" charset="-34"/>
              </a:rPr>
              <a:t>3</a:t>
            </a:r>
            <a:endParaRPr lang="en-US" sz="60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การสร้างความประทับใจ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896C8A-F0E3-860A-300F-D792768CA9E8}"/>
              </a:ext>
            </a:extLst>
          </p:cNvPr>
          <p:cNvSpPr txBox="1">
            <a:spLocks/>
          </p:cNvSpPr>
          <p:nvPr/>
        </p:nvSpPr>
        <p:spPr>
          <a:xfrm>
            <a:off x="10012384" y="599383"/>
            <a:ext cx="2179616" cy="261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>
                <a:latin typeface="Prompt" panose="00000500000000000000" pitchFamily="2" charset="-34"/>
                <a:cs typeface="Prompt" panose="00000500000000000000" pitchFamily="2" charset="-34"/>
              </a:rPr>
              <a:t>4</a:t>
            </a:r>
            <a:endParaRPr lang="en-US" sz="60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</a:t>
            </a:r>
            <a:endParaRPr lang="en-US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ภาษา</a:t>
            </a:r>
          </a:p>
          <a:p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สื่อสารอย่างเหมาะสม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14148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D672BBB-79DE-6560-853B-F78EB5B7C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109" y="70153"/>
            <a:ext cx="8828848" cy="67878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4AD09-C644-79E7-94AA-48605BBB8D80}"/>
              </a:ext>
            </a:extLst>
          </p:cNvPr>
          <p:cNvSpPr txBox="1"/>
          <p:nvPr/>
        </p:nvSpPr>
        <p:spPr>
          <a:xfrm>
            <a:off x="950554" y="721191"/>
            <a:ext cx="4479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เปลี่ยนคำพูดธรรมดา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8BAEB-FA07-1182-9E54-111CC639305A}"/>
              </a:ext>
            </a:extLst>
          </p:cNvPr>
          <p:cNvSpPr txBox="1"/>
          <p:nvPr/>
        </p:nvSpPr>
        <p:spPr>
          <a:xfrm>
            <a:off x="6562989" y="188087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ให้มีคุณค่า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ทางใจ</a:t>
            </a:r>
          </a:p>
        </p:txBody>
      </p:sp>
    </p:spTree>
    <p:extLst>
      <p:ext uri="{BB962C8B-B14F-4D97-AF65-F5344CB8AC3E}">
        <p14:creationId xmlns:p14="http://schemas.microsoft.com/office/powerpoint/2010/main" val="42655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4DA25-3E5F-32A9-0EA7-0D6441677E96}"/>
              </a:ext>
            </a:extLst>
          </p:cNvPr>
          <p:cNvSpPr txBox="1"/>
          <p:nvPr/>
        </p:nvSpPr>
        <p:spPr>
          <a:xfrm>
            <a:off x="0" y="7804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คำพูดที่แสดงออกซึ่งการให้ความสำคัญ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301EE-9A18-607B-E15A-AF5C9D736A4D}"/>
              </a:ext>
            </a:extLst>
          </p:cNvPr>
          <p:cNvSpPr/>
          <p:nvPr/>
        </p:nvSpPr>
        <p:spPr>
          <a:xfrm>
            <a:off x="0" y="5930900"/>
            <a:ext cx="12192000" cy="927100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585AC-505F-4E89-F760-79595B27304F}"/>
              </a:ext>
            </a:extLst>
          </p:cNvPr>
          <p:cNvSpPr/>
          <p:nvPr/>
        </p:nvSpPr>
        <p:spPr>
          <a:xfrm>
            <a:off x="-1" y="-16034"/>
            <a:ext cx="12192000" cy="479778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2B79BE-98FA-0B96-0012-1EA4D4AE1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81518" y="1617129"/>
            <a:ext cx="3040006" cy="45976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F1DA9C-E52A-6FAB-4C3C-2CEFA8289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047" y="1611442"/>
            <a:ext cx="3164267" cy="52465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02BE1-5E55-C2A2-0E51-0E4DD6678518}"/>
              </a:ext>
            </a:extLst>
          </p:cNvPr>
          <p:cNvGrpSpPr/>
          <p:nvPr/>
        </p:nvGrpSpPr>
        <p:grpSpPr>
          <a:xfrm>
            <a:off x="3845366" y="2955958"/>
            <a:ext cx="4654322" cy="473042"/>
            <a:chOff x="4072380" y="2901491"/>
            <a:chExt cx="4125800" cy="18775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F82CB1-F21A-1E63-0156-1B73BEAB3265}"/>
                </a:ext>
              </a:extLst>
            </p:cNvPr>
            <p:cNvCxnSpPr>
              <a:cxnSpLocks/>
            </p:cNvCxnSpPr>
            <p:nvPr/>
          </p:nvCxnSpPr>
          <p:spPr>
            <a:xfrm>
              <a:off x="4072380" y="2995366"/>
              <a:ext cx="4114800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7F2A47-5EFB-4C43-9A60-E37496468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235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A8A952-11CB-4ECB-FFC2-4C8D9768E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8180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97678-DABF-0D58-79C4-1CF5C48B5B7B}"/>
              </a:ext>
            </a:extLst>
          </p:cNvPr>
          <p:cNvCxnSpPr/>
          <p:nvPr/>
        </p:nvCxnSpPr>
        <p:spPr>
          <a:xfrm>
            <a:off x="3866636" y="3503201"/>
            <a:ext cx="0" cy="73152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DC9D58-0E84-290F-CD5C-030085AF3C52}"/>
              </a:ext>
            </a:extLst>
          </p:cNvPr>
          <p:cNvSpPr txBox="1"/>
          <p:nvPr/>
        </p:nvSpPr>
        <p:spPr>
          <a:xfrm>
            <a:off x="470476" y="6214784"/>
            <a:ext cx="32431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ให้ความสำคัญที่ตัวเอง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A468B1-63B6-42DC-3878-8ACE382BF670}"/>
              </a:ext>
            </a:extLst>
          </p:cNvPr>
          <p:cNvSpPr txBox="1"/>
          <p:nvPr/>
        </p:nvSpPr>
        <p:spPr>
          <a:xfrm>
            <a:off x="8334227" y="6214784"/>
            <a:ext cx="37225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ให้ความสำคัญกับคู่สนทนา</a:t>
            </a:r>
          </a:p>
        </p:txBody>
      </p:sp>
    </p:spTree>
    <p:extLst>
      <p:ext uri="{BB962C8B-B14F-4D97-AF65-F5344CB8AC3E}">
        <p14:creationId xmlns:p14="http://schemas.microsoft.com/office/powerpoint/2010/main" val="295869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C5EDE3-1BFF-8808-BBD5-2E95422E9E47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4DF458-70B4-4392-9F90-54CD814213C6}"/>
              </a:ext>
            </a:extLst>
          </p:cNvPr>
          <p:cNvSpPr txBox="1"/>
          <p:nvPr/>
        </p:nvSpPr>
        <p:spPr>
          <a:xfrm>
            <a:off x="0" y="78044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ตามนโยบายของเรา</a:t>
            </a:r>
          </a:p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เราจะ</a:t>
            </a: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Update</a:t>
            </a:r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ข้อมูลให้ท่านได้</a:t>
            </a:r>
          </a:p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ใช้เวลา 3 วันทำการ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EA656-7975-D6E0-73A8-DBEF79398C95}"/>
              </a:ext>
            </a:extLst>
          </p:cNvPr>
          <p:cNvSpPr txBox="1"/>
          <p:nvPr/>
        </p:nvSpPr>
        <p:spPr>
          <a:xfrm>
            <a:off x="0" y="43586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แต่ถ้าคุณอยากให้เราเปลี่ยนเร็วขึ้น</a:t>
            </a:r>
          </a:p>
          <a:p>
            <a:pPr algn="ctr"/>
            <a:r>
              <a:rPr lang="th-TH" sz="4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คุณก็บอกเจ้าหน้าที่...</a:t>
            </a:r>
          </a:p>
        </p:txBody>
      </p:sp>
    </p:spTree>
    <p:extLst>
      <p:ext uri="{BB962C8B-B14F-4D97-AF65-F5344CB8AC3E}">
        <p14:creationId xmlns:p14="http://schemas.microsoft.com/office/powerpoint/2010/main" val="232017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4DA25-3E5F-32A9-0EA7-0D6441677E96}"/>
              </a:ext>
            </a:extLst>
          </p:cNvPr>
          <p:cNvSpPr txBox="1"/>
          <p:nvPr/>
        </p:nvSpPr>
        <p:spPr>
          <a:xfrm>
            <a:off x="-1" y="65074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ปรับเปลี่ยนคำพูดสื่อความหมายเดิม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แต่เปลี่ยนความรู้สึกได้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4301EE-9A18-607B-E15A-AF5C9D736A4D}"/>
              </a:ext>
            </a:extLst>
          </p:cNvPr>
          <p:cNvSpPr/>
          <p:nvPr/>
        </p:nvSpPr>
        <p:spPr>
          <a:xfrm>
            <a:off x="0" y="5930900"/>
            <a:ext cx="12192000" cy="927100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585AC-505F-4E89-F760-79595B27304F}"/>
              </a:ext>
            </a:extLst>
          </p:cNvPr>
          <p:cNvSpPr/>
          <p:nvPr/>
        </p:nvSpPr>
        <p:spPr>
          <a:xfrm>
            <a:off x="-1" y="-16034"/>
            <a:ext cx="12192000" cy="479778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2B79BE-98FA-0B96-0012-1EA4D4AE1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681518" y="1617129"/>
            <a:ext cx="3040006" cy="459765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CF1DA9C-E52A-6FAB-4C3C-2CEFA8289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047" y="1611442"/>
            <a:ext cx="3164267" cy="52465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02BE1-5E55-C2A2-0E51-0E4DD6678518}"/>
              </a:ext>
            </a:extLst>
          </p:cNvPr>
          <p:cNvGrpSpPr/>
          <p:nvPr/>
        </p:nvGrpSpPr>
        <p:grpSpPr>
          <a:xfrm>
            <a:off x="3845366" y="2955958"/>
            <a:ext cx="4654322" cy="473042"/>
            <a:chOff x="4072380" y="2901491"/>
            <a:chExt cx="4125800" cy="18775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F82CB1-F21A-1E63-0156-1B73BEAB3265}"/>
                </a:ext>
              </a:extLst>
            </p:cNvPr>
            <p:cNvCxnSpPr>
              <a:cxnSpLocks/>
            </p:cNvCxnSpPr>
            <p:nvPr/>
          </p:nvCxnSpPr>
          <p:spPr>
            <a:xfrm>
              <a:off x="4072380" y="2995366"/>
              <a:ext cx="4114800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7F2A47-5EFB-4C43-9A60-E37496468A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235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A8A952-11CB-4ECB-FFC2-4C8D9768E0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8180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E97678-DABF-0D58-79C4-1CF5C48B5B7B}"/>
              </a:ext>
            </a:extLst>
          </p:cNvPr>
          <p:cNvCxnSpPr>
            <a:cxnSpLocks/>
          </p:cNvCxnSpPr>
          <p:nvPr/>
        </p:nvCxnSpPr>
        <p:spPr>
          <a:xfrm>
            <a:off x="8504624" y="3440783"/>
            <a:ext cx="0" cy="857839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A468B1-63B6-42DC-3878-8ACE382BF670}"/>
              </a:ext>
            </a:extLst>
          </p:cNvPr>
          <p:cNvSpPr txBox="1"/>
          <p:nvPr/>
        </p:nvSpPr>
        <p:spPr>
          <a:xfrm>
            <a:off x="8334227" y="6214784"/>
            <a:ext cx="372251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ให้ความสำคัญกับคู่สนทนา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DD5562-8295-E128-CC3E-CEE83333F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473" y="1611442"/>
            <a:ext cx="3164267" cy="52465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B5348E-AB3E-99D2-6A3C-3A385B36602C}"/>
              </a:ext>
            </a:extLst>
          </p:cNvPr>
          <p:cNvGrpSpPr/>
          <p:nvPr/>
        </p:nvGrpSpPr>
        <p:grpSpPr>
          <a:xfrm>
            <a:off x="3854792" y="2955958"/>
            <a:ext cx="4654322" cy="473042"/>
            <a:chOff x="4072380" y="2901491"/>
            <a:chExt cx="4125800" cy="18775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A1C642-52B4-F48F-71AA-17C3E61EF436}"/>
                </a:ext>
              </a:extLst>
            </p:cNvPr>
            <p:cNvCxnSpPr>
              <a:cxnSpLocks/>
            </p:cNvCxnSpPr>
            <p:nvPr/>
          </p:nvCxnSpPr>
          <p:spPr>
            <a:xfrm>
              <a:off x="4072380" y="2995366"/>
              <a:ext cx="4114800" cy="0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C6F0E9-9CA1-1C41-99F3-0B3C410E0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235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042B5C-F0D5-8C67-1443-BB81B1839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8180" y="2901491"/>
              <a:ext cx="0" cy="187751"/>
            </a:xfrm>
            <a:prstGeom prst="line">
              <a:avLst/>
            </a:prstGeom>
            <a:ln w="76200">
              <a:solidFill>
                <a:srgbClr val="33333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FDC9D58-0E84-290F-CD5C-030085AF3C52}"/>
              </a:ext>
            </a:extLst>
          </p:cNvPr>
          <p:cNvSpPr txBox="1"/>
          <p:nvPr/>
        </p:nvSpPr>
        <p:spPr>
          <a:xfrm>
            <a:off x="470476" y="6214784"/>
            <a:ext cx="32431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ให้ความสำคัญที่ตัวเอง</a:t>
            </a:r>
          </a:p>
        </p:txBody>
      </p:sp>
    </p:spTree>
    <p:extLst>
      <p:ext uri="{BB962C8B-B14F-4D97-AF65-F5344CB8AC3E}">
        <p14:creationId xmlns:p14="http://schemas.microsoft.com/office/powerpoint/2010/main" val="428433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4DF458-70B4-4392-9F90-54CD814213C6}"/>
              </a:ext>
            </a:extLst>
          </p:cNvPr>
          <p:cNvSpPr txBox="1"/>
          <p:nvPr/>
        </p:nvSpPr>
        <p:spPr>
          <a:xfrm>
            <a:off x="755650" y="1056670"/>
            <a:ext cx="1068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เพื่อความถูกต้องของข้อมูลของท่าน</a:t>
            </a:r>
            <a: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เราจะสามารถ</a:t>
            </a:r>
            <a: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  <a:t>Update 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ข้อมูลให้ท่านภายหลังการตรวจสอบเรียบร้อยแล้ว</a:t>
            </a:r>
            <a:b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โดยใช้เวลาประมาณ 3 วันทำการ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F1AD0-4E27-9FB5-1A6D-7B65890107AC}"/>
              </a:ext>
            </a:extLst>
          </p:cNvPr>
          <p:cNvSpPr txBox="1"/>
          <p:nvPr/>
        </p:nvSpPr>
        <p:spPr>
          <a:xfrm>
            <a:off x="755650" y="4680948"/>
            <a:ext cx="1068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ในกรณี คุณมีความจำเป็นเร่งด่วน ทางเราสามารถดำเนินการได้เร็วขึ้นได้เพียงคุณติดต่อแจ้งความจำนงกับเจ้าหน้าที่...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DCA1FA-08E5-7876-1BCC-CB9E9B7AEA81}"/>
              </a:ext>
            </a:extLst>
          </p:cNvPr>
          <p:cNvGrpSpPr/>
          <p:nvPr/>
        </p:nvGrpSpPr>
        <p:grpSpPr>
          <a:xfrm>
            <a:off x="755650" y="3298858"/>
            <a:ext cx="10680700" cy="473042"/>
            <a:chOff x="4072380" y="2901491"/>
            <a:chExt cx="4125800" cy="1877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B197BC-D78B-D7B8-C740-43C53548CD88}"/>
                </a:ext>
              </a:extLst>
            </p:cNvPr>
            <p:cNvCxnSpPr>
              <a:cxnSpLocks/>
            </p:cNvCxnSpPr>
            <p:nvPr/>
          </p:nvCxnSpPr>
          <p:spPr>
            <a:xfrm>
              <a:off x="4072380" y="2995366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38FF81-085A-9678-CB28-89B202D6E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235" y="2901491"/>
              <a:ext cx="0" cy="18775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8DF486-4B72-B7A7-6DE9-DEDA0D044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8180" y="2901491"/>
              <a:ext cx="0" cy="18775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3A14C55-44B9-318D-FC71-62C4A94C467F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B527F6-CF06-ED4F-9814-66320BDEFCC7}"/>
              </a:ext>
            </a:extLst>
          </p:cNvPr>
          <p:cNvSpPr/>
          <p:nvPr/>
        </p:nvSpPr>
        <p:spPr>
          <a:xfrm>
            <a:off x="0" y="3432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4DF458-70B4-4392-9F90-54CD814213C6}"/>
              </a:ext>
            </a:extLst>
          </p:cNvPr>
          <p:cNvSpPr txBox="1"/>
          <p:nvPr/>
        </p:nvSpPr>
        <p:spPr>
          <a:xfrm>
            <a:off x="755650" y="1056670"/>
            <a:ext cx="10680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3200" b="1" u="sng" dirty="0">
                <a:latin typeface="Prompt" panose="00000500000000000000" pitchFamily="2" charset="-34"/>
                <a:cs typeface="Prompt" panose="00000500000000000000" pitchFamily="2" charset="-34"/>
              </a:rPr>
              <a:t>เพื่อความถูกต้อง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ของข้อมูลของท่าน</a:t>
            </a:r>
            <a: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เราจะสามารถ</a:t>
            </a:r>
            <a:r>
              <a:rPr lang="en-US" sz="3200" dirty="0">
                <a:latin typeface="Prompt" panose="00000500000000000000" pitchFamily="2" charset="-34"/>
                <a:cs typeface="Prompt" panose="00000500000000000000" pitchFamily="2" charset="-34"/>
              </a:rPr>
              <a:t>Update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ข้อมูลให้ท่านภายหลังการตรวจสอบเรียบร้อยแล้วโดยใช้เวลาประมาณ 3 วันทำการ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5F1AD0-4E27-9FB5-1A6D-7B65890107AC}"/>
              </a:ext>
            </a:extLst>
          </p:cNvPr>
          <p:cNvSpPr txBox="1"/>
          <p:nvPr/>
        </p:nvSpPr>
        <p:spPr>
          <a:xfrm>
            <a:off x="755650" y="4680948"/>
            <a:ext cx="1068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ในกรณี คุณมีความจำเป็นเร่งด่วน ทางเราสามารถดำเนินการได้เร็วขึ้นได้</a:t>
            </a:r>
            <a:r>
              <a:rPr lang="th-TH" sz="3200" b="1" u="sng" dirty="0">
                <a:latin typeface="Prompt" panose="00000500000000000000" pitchFamily="2" charset="-34"/>
                <a:cs typeface="Prompt" panose="00000500000000000000" pitchFamily="2" charset="-34"/>
              </a:rPr>
              <a:t>เพียงคุณติดต่อ</a:t>
            </a:r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แจ้งความจำนงกับเจ้าหน้าที่...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DCA1FA-08E5-7876-1BCC-CB9E9B7AEA81}"/>
              </a:ext>
            </a:extLst>
          </p:cNvPr>
          <p:cNvGrpSpPr/>
          <p:nvPr/>
        </p:nvGrpSpPr>
        <p:grpSpPr>
          <a:xfrm>
            <a:off x="755650" y="3298858"/>
            <a:ext cx="10680700" cy="473042"/>
            <a:chOff x="4072380" y="2901491"/>
            <a:chExt cx="4125800" cy="18775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B197BC-D78B-D7B8-C740-43C53548CD88}"/>
                </a:ext>
              </a:extLst>
            </p:cNvPr>
            <p:cNvCxnSpPr>
              <a:cxnSpLocks/>
            </p:cNvCxnSpPr>
            <p:nvPr/>
          </p:nvCxnSpPr>
          <p:spPr>
            <a:xfrm>
              <a:off x="4072380" y="2995366"/>
              <a:ext cx="41148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938FF81-085A-9678-CB28-89B202D6E8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1235" y="2901491"/>
              <a:ext cx="0" cy="18775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8DF486-4B72-B7A7-6DE9-DEDA0D0446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8180" y="2901491"/>
              <a:ext cx="0" cy="187751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F51DA6-DDCF-9E22-B75D-590EAA5B7F0D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DA486-87D3-9009-8498-A2DB80A3535E}"/>
              </a:ext>
            </a:extLst>
          </p:cNvPr>
          <p:cNvSpPr/>
          <p:nvPr/>
        </p:nvSpPr>
        <p:spPr>
          <a:xfrm>
            <a:off x="0" y="3432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4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AD74-4581-4F40-B86E-267DB9559BCD}"/>
              </a:ext>
            </a:extLst>
          </p:cNvPr>
          <p:cNvSpPr txBox="1"/>
          <p:nvPr/>
        </p:nvSpPr>
        <p:spPr>
          <a:xfrm>
            <a:off x="707570" y="800437"/>
            <a:ext cx="7271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Prompt" panose="00000500000000000000" pitchFamily="2" charset="-34"/>
                <a:cs typeface="Prompt" panose="00000500000000000000" pitchFamily="2" charset="-34"/>
              </a:rPr>
              <a:t>[</a:t>
            </a:r>
            <a:r>
              <a:rPr lang="th-TH" sz="6000" b="1" dirty="0">
                <a:latin typeface="Prompt" panose="00000500000000000000" pitchFamily="2" charset="-34"/>
                <a:cs typeface="Prompt" panose="00000500000000000000" pitchFamily="2" charset="-34"/>
              </a:rPr>
              <a:t>พูดถึงสิ่งที่เราจะทำ</a:t>
            </a:r>
            <a:r>
              <a:rPr lang="en-US" sz="6000" b="1" dirty="0">
                <a:latin typeface="Prompt" panose="00000500000000000000" pitchFamily="2" charset="-34"/>
                <a:cs typeface="Prompt" panose="00000500000000000000" pitchFamily="2" charset="-34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30DA3A-64A5-47A3-BF05-8ED93542CC2F}"/>
              </a:ext>
            </a:extLst>
          </p:cNvPr>
          <p:cNvSpPr txBox="1"/>
          <p:nvPr/>
        </p:nvSpPr>
        <p:spPr>
          <a:xfrm>
            <a:off x="3439885" y="5353566"/>
            <a:ext cx="8752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[</a:t>
            </a:r>
            <a:r>
              <a:rPr lang="th-TH" sz="4800" b="1" dirty="0">
                <a:latin typeface="Prompt" panose="00000500000000000000" pitchFamily="2" charset="-34"/>
                <a:cs typeface="Prompt" panose="00000500000000000000" pitchFamily="2" charset="-34"/>
              </a:rPr>
              <a:t>ควรพูดประโยชน์ของคู่สนทนา</a:t>
            </a:r>
            <a:r>
              <a:rPr lang="en-US" sz="4800" b="1" dirty="0">
                <a:latin typeface="Prompt" panose="00000500000000000000" pitchFamily="2" charset="-34"/>
                <a:cs typeface="Prompt" panose="00000500000000000000" pitchFamily="2" charset="-34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0BA3D-B6EE-484C-844E-4A530E2B9462}"/>
              </a:ext>
            </a:extLst>
          </p:cNvPr>
          <p:cNvSpPr txBox="1"/>
          <p:nvPr/>
        </p:nvSpPr>
        <p:spPr>
          <a:xfrm>
            <a:off x="816134" y="1816100"/>
            <a:ext cx="649906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หรือประโยคที่ทำให้ลูกค้ารู้สึกถึงความสำคัญ หรือความใส่ใจของเรา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223D9749-181E-0A47-0EDD-7EC986FB1755}"/>
              </a:ext>
            </a:extLst>
          </p:cNvPr>
          <p:cNvCxnSpPr>
            <a:cxnSpLocks/>
            <a:stCxn id="2" idx="3"/>
            <a:endCxn id="3" idx="0"/>
          </p:cNvCxnSpPr>
          <p:nvPr/>
        </p:nvCxnSpPr>
        <p:spPr>
          <a:xfrm flipH="1">
            <a:off x="7815943" y="1308269"/>
            <a:ext cx="163285" cy="4045297"/>
          </a:xfrm>
          <a:prstGeom prst="bentConnector4">
            <a:avLst>
              <a:gd name="adj1" fmla="val -140001"/>
              <a:gd name="adj2" fmla="val 5627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1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CDF2061-E0F8-813B-6DF9-0202F205B1A1}"/>
              </a:ext>
            </a:extLst>
          </p:cNvPr>
          <p:cNvSpPr/>
          <p:nvPr/>
        </p:nvSpPr>
        <p:spPr>
          <a:xfrm>
            <a:off x="599402" y="508000"/>
            <a:ext cx="4493298" cy="2476500"/>
          </a:xfrm>
          <a:prstGeom prst="wedgeRoundRectCallout">
            <a:avLst>
              <a:gd name="adj1" fmla="val 44458"/>
              <a:gd name="adj2" fmla="val 66090"/>
              <a:gd name="adj3" fmla="val 16667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BD551-74B6-4A54-9D98-E529931C6B7D}"/>
              </a:ext>
            </a:extLst>
          </p:cNvPr>
          <p:cNvSpPr txBox="1"/>
          <p:nvPr/>
        </p:nvSpPr>
        <p:spPr>
          <a:xfrm>
            <a:off x="599402" y="838309"/>
            <a:ext cx="4493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ทางเราไม่รับผิดชอบ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ทรัพย์สินสูญหาย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ถ้าจะส่งของผ่านทางนี้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ควรส่งแต่ทรัพย์สินที่ไม่มีค่า</a:t>
            </a:r>
            <a:endParaRPr lang="en-US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AA107F-6534-D601-EEA8-57846E25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471138" y="1612900"/>
            <a:ext cx="6121460" cy="4140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359210-1A82-CFB1-B191-44116988993A}"/>
              </a:ext>
            </a:extLst>
          </p:cNvPr>
          <p:cNvSpPr/>
          <p:nvPr/>
        </p:nvSpPr>
        <p:spPr>
          <a:xfrm>
            <a:off x="5219700" y="5491490"/>
            <a:ext cx="5819102" cy="523220"/>
          </a:xfrm>
          <a:prstGeom prst="round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บริการจัดส่ง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057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EC49EE1-2F5A-FDD5-E2B4-081C0B3E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7449" y="885924"/>
            <a:ext cx="4197401" cy="480851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ED6AA2-617B-66B0-0AC5-7EA44BFB6A44}"/>
              </a:ext>
            </a:extLst>
          </p:cNvPr>
          <p:cNvSpPr/>
          <p:nvPr/>
        </p:nvSpPr>
        <p:spPr>
          <a:xfrm>
            <a:off x="416598" y="5432830"/>
            <a:ext cx="5819102" cy="523220"/>
          </a:xfrm>
          <a:prstGeom prst="round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บริการ </a:t>
            </a:r>
            <a:r>
              <a:rPr lang="en-US" sz="28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Call Center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B2B3348-974A-5BAC-E33D-536A81CDBF5F}"/>
              </a:ext>
            </a:extLst>
          </p:cNvPr>
          <p:cNvSpPr/>
          <p:nvPr/>
        </p:nvSpPr>
        <p:spPr>
          <a:xfrm>
            <a:off x="6515100" y="885924"/>
            <a:ext cx="4597400" cy="2286000"/>
          </a:xfrm>
          <a:prstGeom prst="wedgeRoundRectCallout">
            <a:avLst>
              <a:gd name="adj1" fmla="val -45971"/>
              <a:gd name="adj2" fmla="val 74167"/>
              <a:gd name="adj3" fmla="val 16667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5BD551-74B6-4A54-9D98-E529931C6B7D}"/>
              </a:ext>
            </a:extLst>
          </p:cNvPr>
          <p:cNvSpPr txBox="1"/>
          <p:nvPr/>
        </p:nvSpPr>
        <p:spPr>
          <a:xfrm>
            <a:off x="6515100" y="1197183"/>
            <a:ext cx="4597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พอดีจะโทรมาสอบถามข้อมูล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การทดลองสินค้า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ได้ลองบ้างหรือยังคะ</a:t>
            </a:r>
          </a:p>
          <a:p>
            <a:pPr algn="ctr"/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แล้วอยากซื้อต่อไปมั้ยคะ</a:t>
            </a:r>
          </a:p>
        </p:txBody>
      </p:sp>
    </p:spTree>
    <p:extLst>
      <p:ext uri="{BB962C8B-B14F-4D97-AF65-F5344CB8AC3E}">
        <p14:creationId xmlns:p14="http://schemas.microsoft.com/office/powerpoint/2010/main" val="2543899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7CC656F8-0B98-E675-7173-505FA47D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28" y="0"/>
            <a:ext cx="6858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52BA1-3AEB-688F-43C7-D00AB2530455}"/>
              </a:ext>
            </a:extLst>
          </p:cNvPr>
          <p:cNvSpPr txBox="1">
            <a:spLocks/>
          </p:cNvSpPr>
          <p:nvPr/>
        </p:nvSpPr>
        <p:spPr>
          <a:xfrm>
            <a:off x="0" y="2513315"/>
            <a:ext cx="7300686" cy="18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การใช้ภาษา</a:t>
            </a:r>
          </a:p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สื่อสารอย่างเหมาะสม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25801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megaphone&#10;&#10;Description automatically generated">
            <a:extLst>
              <a:ext uri="{FF2B5EF4-FFF2-40B4-BE49-F238E27FC236}">
                <a16:creationId xmlns:a16="http://schemas.microsoft.com/office/drawing/2014/main" id="{7CC656F8-0B98-E675-7173-505FA47D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28" y="0"/>
            <a:ext cx="6858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952BA1-3AEB-688F-43C7-D00AB2530455}"/>
              </a:ext>
            </a:extLst>
          </p:cNvPr>
          <p:cNvSpPr txBox="1">
            <a:spLocks/>
          </p:cNvSpPr>
          <p:nvPr/>
        </p:nvSpPr>
        <p:spPr>
          <a:xfrm>
            <a:off x="0" y="2513315"/>
            <a:ext cx="7300686" cy="1831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เทคนิคการใช้น้ำเสียง</a:t>
            </a:r>
            <a:endParaRPr lang="en-US" sz="54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ctr"/>
            <a:r>
              <a:rPr lang="th-TH" sz="5400" b="1" dirty="0">
                <a:latin typeface="Prompt" panose="00000500000000000000" pitchFamily="2" charset="-34"/>
                <a:cs typeface="Prompt" panose="00000500000000000000" pitchFamily="2" charset="-34"/>
              </a:rPr>
              <a:t>ในการสื่อสาร</a:t>
            </a:r>
          </a:p>
        </p:txBody>
      </p:sp>
    </p:spTree>
    <p:extLst>
      <p:ext uri="{BB962C8B-B14F-4D97-AF65-F5344CB8AC3E}">
        <p14:creationId xmlns:p14="http://schemas.microsoft.com/office/powerpoint/2010/main" val="1214470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E403-CEC3-49D8-B56D-FB752D97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72" y="890068"/>
            <a:ext cx="4330910" cy="1358188"/>
          </a:xfrm>
        </p:spPr>
        <p:txBody>
          <a:bodyPr>
            <a:normAutofit/>
          </a:bodyPr>
          <a:lstStyle/>
          <a:p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การใช้ภาษาให้เหมาะสมในการสื่อสาร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C2CB-56CD-4A89-A0F2-B097D98C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72" y="2599973"/>
            <a:ext cx="4037854" cy="339036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ภาษาระดับพิธีการ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ภาษาระดับทางการ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ภาษาระดับกึ่งทางการ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ภาษาระดับไม่เป็นทางการ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ภาษาระดับกันเอง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AFA56E-4CFA-4E8C-95BE-C66BCC5D4A89}"/>
              </a:ext>
            </a:extLst>
          </p:cNvPr>
          <p:cNvSpPr txBox="1"/>
          <p:nvPr/>
        </p:nvSpPr>
        <p:spPr>
          <a:xfrm>
            <a:off x="8021786" y="810170"/>
            <a:ext cx="86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พ่อ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D209CA-724C-4F96-856A-72EE19A05BD3}"/>
              </a:ext>
            </a:extLst>
          </p:cNvPr>
          <p:cNvSpPr txBox="1"/>
          <p:nvPr/>
        </p:nvSpPr>
        <p:spPr>
          <a:xfrm>
            <a:off x="6841744" y="4460534"/>
            <a:ext cx="86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ข้า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871308-3EAB-4467-B50F-488A3C0B6E70}"/>
              </a:ext>
            </a:extLst>
          </p:cNvPr>
          <p:cNvSpPr txBox="1"/>
          <p:nvPr/>
        </p:nvSpPr>
        <p:spPr>
          <a:xfrm>
            <a:off x="7574146" y="5186350"/>
            <a:ext cx="126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รอสักครู่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AEA135-E300-4944-88E5-C6FDC3E7B30A}"/>
              </a:ext>
            </a:extLst>
          </p:cNvPr>
          <p:cNvSpPr txBox="1"/>
          <p:nvPr/>
        </p:nvSpPr>
        <p:spPr>
          <a:xfrm>
            <a:off x="7545101" y="3798599"/>
            <a:ext cx="126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ทาน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9FCE47-CC0B-4D61-B1ED-CACE9E13E18C}"/>
              </a:ext>
            </a:extLst>
          </p:cNvPr>
          <p:cNvSpPr txBox="1"/>
          <p:nvPr/>
        </p:nvSpPr>
        <p:spPr>
          <a:xfrm>
            <a:off x="8080953" y="2144397"/>
            <a:ext cx="126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ศีรษะ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3076C7-0E2F-42B4-AEB0-70FACBF66961}"/>
              </a:ext>
            </a:extLst>
          </p:cNvPr>
          <p:cNvSpPr txBox="1"/>
          <p:nvPr/>
        </p:nvSpPr>
        <p:spPr>
          <a:xfrm>
            <a:off x="8833106" y="1486984"/>
            <a:ext cx="188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เยอะแยะ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D7E248-B53E-30DB-2E86-FB6D94AEE50F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92265-2242-0F2B-FECC-7B79754FF934}"/>
              </a:ext>
            </a:extLst>
          </p:cNvPr>
          <p:cNvSpPr/>
          <p:nvPr/>
        </p:nvSpPr>
        <p:spPr>
          <a:xfrm>
            <a:off x="0" y="3432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78AE3-4DB0-F5FB-1A96-CC3C0E8B8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866"/>
          <a:stretch/>
        </p:blipFill>
        <p:spPr>
          <a:xfrm>
            <a:off x="5533556" y="871092"/>
            <a:ext cx="2642298" cy="259336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A8D187B-48C0-2491-4089-DB25DBCF9F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9408"/>
          <a:stretch/>
        </p:blipFill>
        <p:spPr>
          <a:xfrm>
            <a:off x="8711706" y="3461133"/>
            <a:ext cx="2768985" cy="281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8C8A8-BBBF-423B-9241-B640A9BAD5B5}"/>
              </a:ext>
            </a:extLst>
          </p:cNvPr>
          <p:cNvSpPr txBox="1"/>
          <p:nvPr/>
        </p:nvSpPr>
        <p:spPr>
          <a:xfrm>
            <a:off x="2710542" y="1201351"/>
            <a:ext cx="677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Prompt" panose="00000500000000000000" pitchFamily="2" charset="-34"/>
                <a:cs typeface="Prompt" panose="00000500000000000000" pitchFamily="2" charset="-34"/>
              </a:rPr>
              <a:t>เปลี่ยนจากคำนั้นเป็นคำนี้ดีกว่า</a:t>
            </a:r>
            <a:endParaRPr lang="en-US" sz="3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CD18A-9EC4-40E0-AA1C-4FC497EEAAFF}"/>
              </a:ext>
            </a:extLst>
          </p:cNvPr>
          <p:cNvSpPr txBox="1"/>
          <p:nvPr/>
        </p:nvSpPr>
        <p:spPr>
          <a:xfrm>
            <a:off x="1231900" y="2594428"/>
            <a:ext cx="330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ถือสายรอแปปนะ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D47A44-3DF7-4A98-91BC-05466BF8D146}"/>
              </a:ext>
            </a:extLst>
          </p:cNvPr>
          <p:cNvSpPr txBox="1"/>
          <p:nvPr/>
        </p:nvSpPr>
        <p:spPr>
          <a:xfrm>
            <a:off x="7177314" y="2594428"/>
            <a:ext cx="42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รบกวนถือสายรอสักครู่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3C0155B-40C6-46DA-9790-A8019BF95397}"/>
              </a:ext>
            </a:extLst>
          </p:cNvPr>
          <p:cNvCxnSpPr/>
          <p:nvPr/>
        </p:nvCxnSpPr>
        <p:spPr>
          <a:xfrm>
            <a:off x="4717143" y="2910114"/>
            <a:ext cx="2198914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C8B724-A3D7-47DC-A13C-7E51F8A18F8C}"/>
              </a:ext>
            </a:extLst>
          </p:cNvPr>
          <p:cNvSpPr txBox="1"/>
          <p:nvPr/>
        </p:nvSpPr>
        <p:spPr>
          <a:xfrm>
            <a:off x="2224313" y="3614433"/>
            <a:ext cx="2307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เหรอคะ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86B34-453B-4385-8FC9-A25D385CE367}"/>
              </a:ext>
            </a:extLst>
          </p:cNvPr>
          <p:cNvSpPr txBox="1"/>
          <p:nvPr/>
        </p:nvSpPr>
        <p:spPr>
          <a:xfrm>
            <a:off x="7177314" y="3614433"/>
            <a:ext cx="2830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หรือไม่คะ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66FA86-E28E-4625-8A3E-8B3AAF738A64}"/>
              </a:ext>
            </a:extLst>
          </p:cNvPr>
          <p:cNvCxnSpPr/>
          <p:nvPr/>
        </p:nvCxnSpPr>
        <p:spPr>
          <a:xfrm>
            <a:off x="4717143" y="3930119"/>
            <a:ext cx="2198914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790F5B-3B85-4FBD-984E-78C1D35FBAC4}"/>
              </a:ext>
            </a:extLst>
          </p:cNvPr>
          <p:cNvSpPr txBox="1"/>
          <p:nvPr/>
        </p:nvSpPr>
        <p:spPr>
          <a:xfrm>
            <a:off x="596900" y="4657736"/>
            <a:ext cx="393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เอาข้อมูลมาจากไหนคะ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371628-8423-4351-99A0-1961026158C2}"/>
              </a:ext>
            </a:extLst>
          </p:cNvPr>
          <p:cNvSpPr txBox="1"/>
          <p:nvPr/>
        </p:nvSpPr>
        <p:spPr>
          <a:xfrm>
            <a:off x="7177313" y="4657736"/>
            <a:ext cx="3935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ทราบข้อมูลจากที่ใดคะ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CC5283-2D8C-4323-BAA0-EC7229C9D18B}"/>
              </a:ext>
            </a:extLst>
          </p:cNvPr>
          <p:cNvCxnSpPr/>
          <p:nvPr/>
        </p:nvCxnSpPr>
        <p:spPr>
          <a:xfrm>
            <a:off x="4717143" y="4973422"/>
            <a:ext cx="2198914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773BECB-B38D-A3EA-01B4-7C8DE4473296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11242-4D60-40AF-A6FB-0C8004FA80CA}"/>
              </a:ext>
            </a:extLst>
          </p:cNvPr>
          <p:cNvSpPr txBox="1"/>
          <p:nvPr/>
        </p:nvSpPr>
        <p:spPr>
          <a:xfrm>
            <a:off x="1866896" y="884763"/>
            <a:ext cx="549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คอลเซ็นเตอร์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สวัสดีค่ะ เรียนสายคุณลินลดาค่ะ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15E3A-88FA-4942-AE33-EC4ED9567565}"/>
              </a:ext>
            </a:extLst>
          </p:cNvPr>
          <p:cNvSpPr txBox="1"/>
          <p:nvPr/>
        </p:nvSpPr>
        <p:spPr>
          <a:xfrm>
            <a:off x="6794500" y="1628862"/>
            <a:ext cx="320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คุณลินลดา 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ค่ะ จากไหนคะ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45AF6-BD64-410C-9390-CE4580390BDB}"/>
              </a:ext>
            </a:extLst>
          </p:cNvPr>
          <p:cNvSpPr txBox="1"/>
          <p:nvPr/>
        </p:nvSpPr>
        <p:spPr>
          <a:xfrm>
            <a:off x="1866896" y="2318552"/>
            <a:ext cx="832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คอลเซ็นเตอร์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วรรณนิภา ติดต่อจาก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Abbott Care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ค่ะ ผลิตภัณฑ์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Ensure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จะโทรมาเยี่ยมสุขภาพและสอบถามข้อมูลการทานเพิ่มเติมค่ะ สะดวกคุยมั้ยคะ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F507D-D9BD-4026-9E9C-72328ED8598B}"/>
              </a:ext>
            </a:extLst>
          </p:cNvPr>
          <p:cNvSpPr txBox="1"/>
          <p:nvPr/>
        </p:nvSpPr>
        <p:spPr>
          <a:xfrm>
            <a:off x="7061200" y="3389134"/>
            <a:ext cx="294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คุณลินลดา 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สะดวกค่ะ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C9C66-C361-4505-9690-B6EF242C46F2}"/>
              </a:ext>
            </a:extLst>
          </p:cNvPr>
          <p:cNvSpPr txBox="1"/>
          <p:nvPr/>
        </p:nvSpPr>
        <p:spPr>
          <a:xfrm>
            <a:off x="1866897" y="3985083"/>
            <a:ext cx="744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คอลเซ็นเตอร์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ขอบคุณค่ะ ไม่ทราบว่าปัจจุบันคุณลินลดายังทานเสริมอยู่มั้ยคะ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D5E62-53EE-458B-8CDD-3D3D14384D05}"/>
              </a:ext>
            </a:extLst>
          </p:cNvPr>
          <p:cNvSpPr txBox="1"/>
          <p:nvPr/>
        </p:nvSpPr>
        <p:spPr>
          <a:xfrm>
            <a:off x="4724399" y="4868433"/>
            <a:ext cx="5279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คุณลินลดา </a:t>
            </a:r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อ๋อ ไม่ได้ทานเองค่ะ ให้คุณย่าทานค่ะ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97D6E-ED92-422B-BF1C-C206229ACAD6}"/>
              </a:ext>
            </a:extLst>
          </p:cNvPr>
          <p:cNvSpPr txBox="1"/>
          <p:nvPr/>
        </p:nvSpPr>
        <p:spPr>
          <a:xfrm>
            <a:off x="1866895" y="5584873"/>
            <a:ext cx="832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คอลเซ็นเตอร์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ปัจจุบันให้คุณย่าทานเหรอคะ ชื่อคุณย่าอะไรนะคะ 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ผู้ทานเอนชัวร์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722F45D-7522-1A9E-7F8C-975490E99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408"/>
          <a:stretch/>
        </p:blipFill>
        <p:spPr>
          <a:xfrm>
            <a:off x="10003966" y="1245385"/>
            <a:ext cx="1149075" cy="116706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38F95C1-480F-B5DD-81A0-31EBA6FE0A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609600" y="451256"/>
            <a:ext cx="1257296" cy="11292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AA7E55-F444-A3DC-757A-D2096591DE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609600" y="1979925"/>
            <a:ext cx="1257296" cy="112923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5102537-6BE7-A411-FB09-084B326223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408"/>
          <a:stretch/>
        </p:blipFill>
        <p:spPr>
          <a:xfrm>
            <a:off x="10003966" y="2982802"/>
            <a:ext cx="1149075" cy="116706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B3737D-D564-8BA3-8294-FCA9A465D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615948" y="3547833"/>
            <a:ext cx="1257296" cy="112923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31BB9D-32E0-07FC-616B-5F065582B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9408"/>
          <a:stretch/>
        </p:blipFill>
        <p:spPr>
          <a:xfrm>
            <a:off x="10034798" y="4531269"/>
            <a:ext cx="1149075" cy="11670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DDB8744-92EB-F4B4-939D-26CAA3977A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0000"/>
          <a:stretch/>
        </p:blipFill>
        <p:spPr>
          <a:xfrm>
            <a:off x="609600" y="5328306"/>
            <a:ext cx="1257296" cy="11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8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5349F1-DF76-4504-85A6-388C7362D5B6}"/>
              </a:ext>
            </a:extLst>
          </p:cNvPr>
          <p:cNvSpPr txBox="1"/>
          <p:nvPr/>
        </p:nvSpPr>
        <p:spPr>
          <a:xfrm>
            <a:off x="0" y="89235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latin typeface="Prompt" panose="00000500000000000000" pitchFamily="2" charset="-34"/>
                <a:cs typeface="Prompt" panose="00000500000000000000" pitchFamily="2" charset="-34"/>
              </a:rPr>
              <a:t>เปลี่ยนจากคำนั้นเป็นคำนี้ดีกว่า</a:t>
            </a:r>
            <a:endParaRPr lang="en-US" sz="44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9C0E0-5DC7-4F8A-86A6-7F4CA37CF9C0}"/>
              </a:ext>
            </a:extLst>
          </p:cNvPr>
          <p:cNvSpPr txBox="1"/>
          <p:nvPr/>
        </p:nvSpPr>
        <p:spPr>
          <a:xfrm>
            <a:off x="1899554" y="2322284"/>
            <a:ext cx="2543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atin typeface="Prompt" panose="00000500000000000000" pitchFamily="2" charset="-34"/>
                <a:cs typeface="Prompt" panose="00000500000000000000" pitchFamily="2" charset="-34"/>
              </a:rPr>
              <a:t>ไม่ทราบว่า</a:t>
            </a:r>
            <a:endParaRPr lang="en-US" sz="32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BE578-4F74-4E87-8DAE-1D2685AC25C7}"/>
              </a:ext>
            </a:extLst>
          </p:cNvPr>
          <p:cNvSpPr txBox="1"/>
          <p:nvPr/>
        </p:nvSpPr>
        <p:spPr>
          <a:xfrm>
            <a:off x="6852556" y="2322284"/>
            <a:ext cx="311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ขอทราบ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76B816-4793-487A-BFD7-054119CC9D2A}"/>
              </a:ext>
            </a:extLst>
          </p:cNvPr>
          <p:cNvCxnSpPr>
            <a:cxnSpLocks/>
          </p:cNvCxnSpPr>
          <p:nvPr/>
        </p:nvCxnSpPr>
        <p:spPr>
          <a:xfrm>
            <a:off x="4772456" y="2614671"/>
            <a:ext cx="2423401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590EB6-BA29-4A93-B45B-D369DFB9C4BE}"/>
              </a:ext>
            </a:extLst>
          </p:cNvPr>
          <p:cNvSpPr txBox="1"/>
          <p:nvPr/>
        </p:nvSpPr>
        <p:spPr>
          <a:xfrm>
            <a:off x="0" y="3542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strike="sngStrike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ไม่ทราบว่า คุณลินลดาสะดวกสะกดชื่อให้ได้หรือไม่คะ</a:t>
            </a:r>
            <a:endParaRPr lang="en-US" sz="3600" strike="sngStrike" dirty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70C94D5-0A5F-4677-BCC2-F8AB51437A8B}"/>
              </a:ext>
            </a:extLst>
          </p:cNvPr>
          <p:cNvSpPr/>
          <p:nvPr/>
        </p:nvSpPr>
        <p:spPr>
          <a:xfrm>
            <a:off x="95353" y="3084949"/>
            <a:ext cx="1595606" cy="1561437"/>
          </a:xfrm>
          <a:prstGeom prst="mathMultiply">
            <a:avLst>
              <a:gd name="adj1" fmla="val 122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107A2-3849-4120-BB30-D7C5DCBC767A}"/>
              </a:ext>
            </a:extLst>
          </p:cNvPr>
          <p:cNvSpPr txBox="1"/>
          <p:nvPr/>
        </p:nvSpPr>
        <p:spPr>
          <a:xfrm>
            <a:off x="669470" y="4824276"/>
            <a:ext cx="1062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รบกวน คุณลินลดาสะดวกสะกดชื่อให้ได้หรือไม่คะ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8E529-8323-E2B0-B2B8-542FFDC84507}"/>
              </a:ext>
            </a:extLst>
          </p:cNvPr>
          <p:cNvSpPr/>
          <p:nvPr/>
        </p:nvSpPr>
        <p:spPr>
          <a:xfrm rot="16200000">
            <a:off x="8563429" y="3229429"/>
            <a:ext cx="6857999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751F00-46D2-83B6-F6F2-FD3EAF837184}"/>
              </a:ext>
            </a:extLst>
          </p:cNvPr>
          <p:cNvSpPr/>
          <p:nvPr/>
        </p:nvSpPr>
        <p:spPr>
          <a:xfrm rot="16200000">
            <a:off x="-3229427" y="3229426"/>
            <a:ext cx="6857997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EF8AE726-B361-DB8E-CE55-157584D4B749}"/>
              </a:ext>
            </a:extLst>
          </p:cNvPr>
          <p:cNvSpPr/>
          <p:nvPr/>
        </p:nvSpPr>
        <p:spPr>
          <a:xfrm>
            <a:off x="10501041" y="3084949"/>
            <a:ext cx="1595606" cy="1561437"/>
          </a:xfrm>
          <a:prstGeom prst="mathMultiply">
            <a:avLst>
              <a:gd name="adj1" fmla="val 1224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48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426E03-0A38-4489-952A-77311BE9AAD1}"/>
              </a:ext>
            </a:extLst>
          </p:cNvPr>
          <p:cNvSpPr txBox="1"/>
          <p:nvPr/>
        </p:nvSpPr>
        <p:spPr>
          <a:xfrm>
            <a:off x="6447062" y="2181473"/>
            <a:ext cx="4637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ลด ละ เลิก</a:t>
            </a:r>
            <a:endParaRPr lang="en-US" sz="5400" b="1" dirty="0">
              <a:solidFill>
                <a:srgbClr val="FF0000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86F0798-F0D3-4623-95C1-77DF0FF63A8E}"/>
              </a:ext>
            </a:extLst>
          </p:cNvPr>
          <p:cNvSpPr/>
          <p:nvPr/>
        </p:nvSpPr>
        <p:spPr>
          <a:xfrm>
            <a:off x="6177646" y="3348335"/>
            <a:ext cx="250372" cy="3592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3B798-4BF1-42D5-94E6-A408D4A91186}"/>
              </a:ext>
            </a:extLst>
          </p:cNvPr>
          <p:cNvSpPr txBox="1"/>
          <p:nvPr/>
        </p:nvSpPr>
        <p:spPr>
          <a:xfrm>
            <a:off x="6700159" y="3348335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คำฟุ่มเฟือย อ่า..., เอ่อ... , ก็คือ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9FAA75F1-0B4D-4CA3-B9AF-237C694BDAC2}"/>
              </a:ext>
            </a:extLst>
          </p:cNvPr>
          <p:cNvSpPr/>
          <p:nvPr/>
        </p:nvSpPr>
        <p:spPr>
          <a:xfrm>
            <a:off x="6177646" y="4036388"/>
            <a:ext cx="250372" cy="3592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A6A04-C66F-4646-A676-0575E10B93F2}"/>
              </a:ext>
            </a:extLst>
          </p:cNvPr>
          <p:cNvSpPr txBox="1"/>
          <p:nvPr/>
        </p:nvSpPr>
        <p:spPr>
          <a:xfrm>
            <a:off x="6700159" y="4036388"/>
            <a:ext cx="463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คำสร้อยต่างๆ เช่น เนี๊ย, แหละ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CED6CCEB-F347-434E-937A-818795FC2814}"/>
              </a:ext>
            </a:extLst>
          </p:cNvPr>
          <p:cNvSpPr/>
          <p:nvPr/>
        </p:nvSpPr>
        <p:spPr>
          <a:xfrm>
            <a:off x="6177646" y="4724441"/>
            <a:ext cx="250372" cy="35922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069A9-6F98-4CE3-9025-7DD78DBD0A35}"/>
              </a:ext>
            </a:extLst>
          </p:cNvPr>
          <p:cNvSpPr txBox="1"/>
          <p:nvPr/>
        </p:nvSpPr>
        <p:spPr>
          <a:xfrm>
            <a:off x="6725559" y="4724441"/>
            <a:ext cx="496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ภาษาพูด ภาษากันเอง ภาษาถิ่น เช่น </a:t>
            </a:r>
          </a:p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แปปนะ, เหรอคะ, งั้นเดี๋ยว, เดี๋ยวก่อนนะคะ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F8224D-B5A0-4F18-862F-3F22BAEB8072}"/>
              </a:ext>
            </a:extLst>
          </p:cNvPr>
          <p:cNvSpPr txBox="1"/>
          <p:nvPr/>
        </p:nvSpPr>
        <p:spPr>
          <a:xfrm>
            <a:off x="326563" y="2219055"/>
            <a:ext cx="526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accent4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ทำ ทัน ที</a:t>
            </a:r>
            <a:endParaRPr lang="en-US" sz="5400" b="1" dirty="0">
              <a:solidFill>
                <a:schemeClr val="accent4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FBABC9-8548-4525-91C3-7C9083BCB95A}"/>
              </a:ext>
            </a:extLst>
          </p:cNvPr>
          <p:cNvSpPr txBox="1"/>
          <p:nvPr/>
        </p:nvSpPr>
        <p:spPr>
          <a:xfrm>
            <a:off x="1464137" y="3348335"/>
            <a:ext cx="330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น้ำเสียงมั่นใจ กระชับ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4FFF7-B0C2-48D4-95B2-AD2287C78BA8}"/>
              </a:ext>
            </a:extLst>
          </p:cNvPr>
          <p:cNvSpPr txBox="1"/>
          <p:nvPr/>
        </p:nvSpPr>
        <p:spPr>
          <a:xfrm>
            <a:off x="1464136" y="4036388"/>
            <a:ext cx="4637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นำประโยชน์ของลูกค้าเป็นที่ตั้ง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7E2A3-D988-49FB-8E4A-E9BBC131CFAA}"/>
              </a:ext>
            </a:extLst>
          </p:cNvPr>
          <p:cNvSpPr txBox="1"/>
          <p:nvPr/>
        </p:nvSpPr>
        <p:spPr>
          <a:xfrm>
            <a:off x="1464137" y="4724441"/>
            <a:ext cx="494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Prompt" panose="00000500000000000000" pitchFamily="2" charset="-34"/>
                <a:cs typeface="Prompt" panose="00000500000000000000" pitchFamily="2" charset="-34"/>
              </a:rPr>
              <a:t>ใช้ภาษาที่เหมาะสมในการสื่อสาร</a:t>
            </a:r>
            <a:endParaRPr lang="en-US" sz="2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9E894C-2220-41D9-B05C-6770CF73335F}"/>
              </a:ext>
            </a:extLst>
          </p:cNvPr>
          <p:cNvCxnSpPr/>
          <p:nvPr/>
        </p:nvCxnSpPr>
        <p:spPr>
          <a:xfrm>
            <a:off x="5885544" y="1178008"/>
            <a:ext cx="0" cy="46669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F533190E-328B-4303-87C1-E700FA93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065" y="3348335"/>
            <a:ext cx="359228" cy="359228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70FF79A2-418F-4817-9AC3-57FE4D2F7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065" y="4045022"/>
            <a:ext cx="359228" cy="359228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00E03E3B-7FE1-4C47-ADBF-93E8CC006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065" y="4741709"/>
            <a:ext cx="359228" cy="359228"/>
          </a:xfrm>
          <a:prstGeom prst="rect">
            <a:avLst/>
          </a:prstGeom>
        </p:spPr>
      </p:pic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840CBDC7-71FD-7C8F-C0BF-EBA2C1665502}"/>
              </a:ext>
            </a:extLst>
          </p:cNvPr>
          <p:cNvSpPr/>
          <p:nvPr/>
        </p:nvSpPr>
        <p:spPr>
          <a:xfrm>
            <a:off x="8031844" y="742431"/>
            <a:ext cx="1467753" cy="1379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71B847E2-22AF-926C-CFF9-049DCC203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0849" y="742431"/>
            <a:ext cx="1168396" cy="116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17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5265B5-4344-B810-71CE-811C13599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5F264-2E1C-92CB-3F07-75E683AF2386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0998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BD31F8-44E9-9FE5-614B-52EE1E86612C}"/>
              </a:ext>
            </a:extLst>
          </p:cNvPr>
          <p:cNvSpPr/>
          <p:nvPr/>
        </p:nvSpPr>
        <p:spPr>
          <a:xfrm>
            <a:off x="471506" y="757412"/>
            <a:ext cx="5235368" cy="5512759"/>
          </a:xfrm>
          <a:prstGeom prst="roundRect">
            <a:avLst>
              <a:gd name="adj" fmla="val 8952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797213-08C9-7920-FDB7-CF9A987990F1}"/>
              </a:ext>
            </a:extLst>
          </p:cNvPr>
          <p:cNvSpPr txBox="1">
            <a:spLocks/>
          </p:cNvSpPr>
          <p:nvPr/>
        </p:nvSpPr>
        <p:spPr>
          <a:xfrm>
            <a:off x="1024060" y="2663366"/>
            <a:ext cx="3462602" cy="29329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ทำให้สบายใจ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ทำให้สนุก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ทำอารมณ์ดี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ทำอะไร .......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83DD7A-531A-CAD5-4E1D-9B1AC4663AF1}"/>
              </a:ext>
            </a:extLst>
          </p:cNvPr>
          <p:cNvSpPr txBox="1">
            <a:spLocks/>
          </p:cNvSpPr>
          <p:nvPr/>
        </p:nvSpPr>
        <p:spPr>
          <a:xfrm>
            <a:off x="471506" y="1098496"/>
            <a:ext cx="5235368" cy="147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เสียง</a:t>
            </a:r>
            <a:r>
              <a:rPr lang="th-TH" sz="4000" b="1" u="sng" dirty="0">
                <a:latin typeface="Prompt" panose="00000500000000000000" pitchFamily="2" charset="-34"/>
                <a:cs typeface="Prompt" panose="00000500000000000000" pitchFamily="2" charset="-34"/>
              </a:rPr>
              <a:t>ทำอะไร</a:t>
            </a:r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ได้บ้าง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DDDD64-F653-2C97-D45D-964D207B3BE2}"/>
              </a:ext>
            </a:extLst>
          </p:cNvPr>
          <p:cNvSpPr/>
          <p:nvPr/>
        </p:nvSpPr>
        <p:spPr>
          <a:xfrm>
            <a:off x="6485126" y="757412"/>
            <a:ext cx="5235368" cy="5512759"/>
          </a:xfrm>
          <a:prstGeom prst="roundRect">
            <a:avLst>
              <a:gd name="adj" fmla="val 8952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44AFB7-724E-6997-4EF6-5A81173AEF53}"/>
              </a:ext>
            </a:extLst>
          </p:cNvPr>
          <p:cNvSpPr txBox="1">
            <a:spLocks/>
          </p:cNvSpPr>
          <p:nvPr/>
        </p:nvSpPr>
        <p:spPr>
          <a:xfrm>
            <a:off x="7037680" y="2663366"/>
            <a:ext cx="3462602" cy="293294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เศร้าใจ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เบื่อ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หงุดหงิด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บอกอะไร.....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5FFBD5-C889-B613-F7F3-A53CA0A3A5BB}"/>
              </a:ext>
            </a:extLst>
          </p:cNvPr>
          <p:cNvSpPr txBox="1">
            <a:spLocks/>
          </p:cNvSpPr>
          <p:nvPr/>
        </p:nvSpPr>
        <p:spPr>
          <a:xfrm>
            <a:off x="6485126" y="1098496"/>
            <a:ext cx="5235368" cy="147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เสียง</a:t>
            </a:r>
            <a:r>
              <a:rPr lang="th-TH" sz="4000" b="1" u="sng" dirty="0">
                <a:latin typeface="Prompt" panose="00000500000000000000" pitchFamily="2" charset="-34"/>
                <a:cs typeface="Prompt" panose="00000500000000000000" pitchFamily="2" charset="-34"/>
              </a:rPr>
              <a:t>บอกอะไร</a:t>
            </a:r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ได้บ้าง</a:t>
            </a:r>
          </a:p>
        </p:txBody>
      </p:sp>
    </p:spTree>
    <p:extLst>
      <p:ext uri="{BB962C8B-B14F-4D97-AF65-F5344CB8AC3E}">
        <p14:creationId xmlns:p14="http://schemas.microsoft.com/office/powerpoint/2010/main" val="48082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A91446A-A242-E34B-2A0F-77723A63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375" y="3429000"/>
            <a:ext cx="5990566" cy="3429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08C8BC4-4AC0-72F1-EDAF-503D552A1312}"/>
              </a:ext>
            </a:extLst>
          </p:cNvPr>
          <p:cNvSpPr txBox="1">
            <a:spLocks/>
          </p:cNvSpPr>
          <p:nvPr/>
        </p:nvSpPr>
        <p:spPr>
          <a:xfrm>
            <a:off x="602132" y="568726"/>
            <a:ext cx="10987733" cy="796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เทคนิคการใช้น้ำเสียงในการสื่อสาร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6CC4F8-CC29-2574-8015-BE4246628729}"/>
              </a:ext>
            </a:extLst>
          </p:cNvPr>
          <p:cNvSpPr/>
          <p:nvPr/>
        </p:nvSpPr>
        <p:spPr>
          <a:xfrm>
            <a:off x="602132" y="1669328"/>
            <a:ext cx="5235368" cy="2995271"/>
          </a:xfrm>
          <a:prstGeom prst="roundRect">
            <a:avLst>
              <a:gd name="adj" fmla="val 8952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1B6DF34-097D-5844-AC15-32A47B1F71FB}"/>
              </a:ext>
            </a:extLst>
          </p:cNvPr>
          <p:cNvSpPr txBox="1">
            <a:spLocks/>
          </p:cNvSpPr>
          <p:nvPr/>
        </p:nvSpPr>
        <p:spPr>
          <a:xfrm>
            <a:off x="833627" y="2161574"/>
            <a:ext cx="4710646" cy="190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น้ำหนักของเสียง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เสียงที่มีน้ำหนักหนักจะแสดงความมั่นใจ หนักแน่น แสดงว่าผู้พูดมีความมั่นใจ ยืนยันชัดเจน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น้ำหนักเบาจะใช้สื่อสารกับผู้ฟังที่มีความเปราะบางหรือต้องการความอ่อนโยน</a:t>
            </a:r>
          </a:p>
          <a:p>
            <a:pPr algn="l"/>
            <a:endParaRPr lang="en-US" sz="1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209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782DD05-0031-00ED-C966-97EE5D6B19FF}"/>
              </a:ext>
            </a:extLst>
          </p:cNvPr>
          <p:cNvSpPr txBox="1">
            <a:spLocks/>
          </p:cNvSpPr>
          <p:nvPr/>
        </p:nvSpPr>
        <p:spPr>
          <a:xfrm>
            <a:off x="0" y="713871"/>
            <a:ext cx="12192000" cy="796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การใช้น้ำเสียงในการสื่อสารให้น่าฟัง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8337C2-AD75-5251-ED6A-E573FDE5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23089"/>
              </p:ext>
            </p:extLst>
          </p:nvPr>
        </p:nvGraphicFramePr>
        <p:xfrm>
          <a:off x="758939" y="1837257"/>
          <a:ext cx="10674122" cy="424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7D968B8-E6D7-84F4-1F89-7B9C372012A1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3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8CAC30-05BA-FC23-B8C8-90E37764B95D}"/>
              </a:ext>
            </a:extLst>
          </p:cNvPr>
          <p:cNvSpPr/>
          <p:nvPr/>
        </p:nvSpPr>
        <p:spPr>
          <a:xfrm>
            <a:off x="290286" y="235857"/>
            <a:ext cx="4934856" cy="6386286"/>
          </a:xfrm>
          <a:prstGeom prst="roundRect">
            <a:avLst>
              <a:gd name="adj" fmla="val 141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3AE092-809D-3986-30D2-10C14F9D2D0C}"/>
              </a:ext>
            </a:extLst>
          </p:cNvPr>
          <p:cNvSpPr txBox="1">
            <a:spLocks/>
          </p:cNvSpPr>
          <p:nvPr/>
        </p:nvSpPr>
        <p:spPr>
          <a:xfrm>
            <a:off x="950477" y="2728676"/>
            <a:ext cx="3462602" cy="2932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ดังฟังชัด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เสียงนุ่มนวล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เสียงกว้างสร้างยิ่งใหญ่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ทำให้ .......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8EB5D0-782F-521C-C91E-9BB1C58775A8}"/>
              </a:ext>
            </a:extLst>
          </p:cNvPr>
          <p:cNvSpPr txBox="1">
            <a:spLocks/>
          </p:cNvSpPr>
          <p:nvPr/>
        </p:nvSpPr>
        <p:spPr>
          <a:xfrm>
            <a:off x="812799" y="873622"/>
            <a:ext cx="4412343" cy="1477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การใช้น้ำเสียง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145272B-6538-AC30-276A-64E19C01B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057" y="2718524"/>
            <a:ext cx="6426955" cy="41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04A0C26C-DC72-3D5C-9E2B-A16F16838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572" y="1528585"/>
            <a:ext cx="5723054" cy="506668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092D4B-221A-0225-64E4-B454B57D5E2E}"/>
              </a:ext>
            </a:extLst>
          </p:cNvPr>
          <p:cNvSpPr/>
          <p:nvPr/>
        </p:nvSpPr>
        <p:spPr>
          <a:xfrm>
            <a:off x="5457371" y="2061215"/>
            <a:ext cx="6388242" cy="3947701"/>
          </a:xfrm>
          <a:prstGeom prst="roundRect">
            <a:avLst>
              <a:gd name="adj" fmla="val 8952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DC917F-63C5-1D29-841C-11C0265ADAB1}"/>
              </a:ext>
            </a:extLst>
          </p:cNvPr>
          <p:cNvSpPr txBox="1">
            <a:spLocks/>
          </p:cNvSpPr>
          <p:nvPr/>
        </p:nvSpPr>
        <p:spPr>
          <a:xfrm>
            <a:off x="5457371" y="1130689"/>
            <a:ext cx="6388242" cy="796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ความกระชับของเสียง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CD96D4-A3E9-ACD2-9FA3-B6A95620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4" y="2712010"/>
            <a:ext cx="6039899" cy="2764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600" b="1" dirty="0">
                <a:latin typeface="Prompt" panose="00000500000000000000" pitchFamily="2" charset="-34"/>
                <a:cs typeface="Prompt" panose="00000500000000000000" pitchFamily="2" charset="-34"/>
              </a:rPr>
              <a:t>น้ำเสียงกระชับ และน้ำเสียงยืดถ่วง</a:t>
            </a:r>
            <a:endParaRPr lang="en-US" sz="2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น้ำเสียงกระชับใช้ตอบสนองต่อเหตุการณ์ที่ไว แสดงการตัดสินใจที่เร้าให้ผู้ฟังคิดน้อย และตัดสินใจเร็วขึ้น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ส่วนน้ำเสียงแบบยืดถ่วงนั้นใช้ในกรณีที่ต้องการให้ผู้ฟังใช้ความคิดกับเรื่องที่กำลังจะพูด เพื่อให้ฟังอย่างทะลุรอบด้าน และใช้เวลากับความคิดมากขึ้น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931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1535E9-474D-A376-CB8C-1C449C9DA279}"/>
              </a:ext>
            </a:extLst>
          </p:cNvPr>
          <p:cNvSpPr/>
          <p:nvPr/>
        </p:nvSpPr>
        <p:spPr>
          <a:xfrm>
            <a:off x="756051" y="5307752"/>
            <a:ext cx="4715833" cy="504371"/>
          </a:xfrm>
          <a:prstGeom prst="roundRect">
            <a:avLst>
              <a:gd name="adj" fmla="val 50000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751798-A955-16A1-8A20-6FEDB02AC40C}"/>
              </a:ext>
            </a:extLst>
          </p:cNvPr>
          <p:cNvSpPr/>
          <p:nvPr/>
        </p:nvSpPr>
        <p:spPr>
          <a:xfrm>
            <a:off x="756052" y="4651586"/>
            <a:ext cx="4715833" cy="504371"/>
          </a:xfrm>
          <a:prstGeom prst="roundRect">
            <a:avLst>
              <a:gd name="adj" fmla="val 50000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FFFE45-62D9-C244-39B2-7D4F8286BC4D}"/>
              </a:ext>
            </a:extLst>
          </p:cNvPr>
          <p:cNvSpPr/>
          <p:nvPr/>
        </p:nvSpPr>
        <p:spPr>
          <a:xfrm>
            <a:off x="756053" y="3961434"/>
            <a:ext cx="4715833" cy="504371"/>
          </a:xfrm>
          <a:prstGeom prst="roundRect">
            <a:avLst>
              <a:gd name="adj" fmla="val 50000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B34912-61DE-C890-7033-1D3B1AA7ABA6}"/>
              </a:ext>
            </a:extLst>
          </p:cNvPr>
          <p:cNvSpPr/>
          <p:nvPr/>
        </p:nvSpPr>
        <p:spPr>
          <a:xfrm>
            <a:off x="756054" y="3312888"/>
            <a:ext cx="4715833" cy="504371"/>
          </a:xfrm>
          <a:prstGeom prst="roundRect">
            <a:avLst>
              <a:gd name="adj" fmla="val 50000"/>
            </a:avLst>
          </a:prstGeom>
          <a:solidFill>
            <a:srgbClr val="DCE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EAB9EE-6810-18A7-BF9E-9637A193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26344"/>
            <a:ext cx="10071605" cy="36701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400" b="1" dirty="0">
                <a:latin typeface="Prompt" panose="00000500000000000000" pitchFamily="2" charset="-34"/>
                <a:cs typeface="Prompt" panose="00000500000000000000" pitchFamily="2" charset="-34"/>
              </a:rPr>
              <a:t>น้ำเสียงไร้การควบคุม กับน้ำเสียงควบคุม</a:t>
            </a:r>
            <a:endParaRPr lang="en-US" sz="24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r>
              <a:rPr lang="th-TH" sz="1700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น้ำเสียงไร้การควบคุมจะทำให้รู้สึกเป็นกันเอง และสบายส่วนน้ำเสียงควบคุมจะมีความเกร็ง และผู้ฟังจะรู้สึกว่าผู้พูดไตร่ตรองและเป็นทางการ</a:t>
            </a: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r>
              <a:rPr lang="th-TH" sz="1700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เสียงโทนสูง × พูดเร็ว → ดูเป็นคนร่าเริงและสดใส</a:t>
            </a: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r>
              <a:rPr lang="th-TH" sz="1700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เสียงโทนสูง × พูดช้า → ดูเป็นคนใจดีและใจกว้าง</a:t>
            </a: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en-US" sz="17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r>
              <a:rPr lang="th-TH" sz="1700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เสียงโทนต่ำ × พูดเร็ว → ดูเป็นคนที่ทำงานเก่ง</a:t>
            </a:r>
            <a:endParaRPr lang="en-US" sz="1700" b="0" i="0" dirty="0"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endParaRPr lang="en-US" sz="17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indent="0">
              <a:buNone/>
            </a:pPr>
            <a:r>
              <a:rPr lang="th-TH" sz="1700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เสียงโทนต่ำ × พูดช้า → ดูเป็นคนสงบและใจเย็น</a:t>
            </a: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3D452A-1320-EABB-C622-A238D3BA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562376"/>
            <a:ext cx="6733319" cy="1450757"/>
          </a:xfrm>
        </p:spPr>
        <p:txBody>
          <a:bodyPr>
            <a:norm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การไหลของเสียง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5EAF30-5E9A-3651-FF92-1B34E3F5D4CE}"/>
              </a:ext>
            </a:extLst>
          </p:cNvPr>
          <p:cNvSpPr/>
          <p:nvPr/>
        </p:nvSpPr>
        <p:spPr>
          <a:xfrm>
            <a:off x="0" y="6458857"/>
            <a:ext cx="12192000" cy="399143"/>
          </a:xfrm>
          <a:prstGeom prst="rect">
            <a:avLst/>
          </a:prstGeom>
          <a:solidFill>
            <a:srgbClr val="215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9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1412</Words>
  <Application>Microsoft Office PowerPoint</Application>
  <PresentationFormat>Widescreen</PresentationFormat>
  <Paragraphs>218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Aptos Display</vt:lpstr>
      <vt:lpstr>Arial</vt:lpstr>
      <vt:lpstr>Courier New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การไหลของเสียง</vt:lpstr>
      <vt:lpstr>เสียงดังฟังชัดเจน</vt:lpstr>
      <vt:lpstr>สุภาพและอ่อนน้อม</vt:lpstr>
      <vt:lpstr>PowerPoint Presentation</vt:lpstr>
      <vt:lpstr>จังหวะการพูด</vt:lpstr>
      <vt:lpstr>ไม่ควรพูดเอ้อ-อ้า</vt:lpstr>
      <vt:lpstr>อย่าพูดเหมือนอ่านหนังสือหรือท่องจำ</vt:lpstr>
      <vt:lpstr> พูดด้วยความรู้สึกที่จริงใจ</vt:lpstr>
      <vt:lpstr>การใช้น้ำเสียง ในการสื่อสาร</vt:lpstr>
      <vt:lpstr>การสนทนาทรงประสิทธิภาพ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การใช้ภาษาให้เหมาะสมในการสื่อสาร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Kullasatree Thuamkoghmo</dc:creator>
  <cp:lastModifiedBy>Kullasatree Thuamkoghmo</cp:lastModifiedBy>
  <cp:revision>19</cp:revision>
  <dcterms:created xsi:type="dcterms:W3CDTF">2024-08-16T04:32:53Z</dcterms:created>
  <dcterms:modified xsi:type="dcterms:W3CDTF">2024-08-27T05:01:46Z</dcterms:modified>
</cp:coreProperties>
</file>