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64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65" r:id="rId36"/>
    <p:sldId id="293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JasmineUPC" panose="02020603050405020304" pitchFamily="18" charset="-34"/>
      <p:regular r:id="rId43"/>
      <p:bold r:id="rId44"/>
      <p:italic r:id="rId45"/>
      <p:boldItalic r:id="rId46"/>
    </p:embeddedFont>
    <p:embeddedFont>
      <p:font typeface="Layiji MaHaNiYom V1.5" panose="020B0604020202020204" charset="0"/>
      <p:regular r:id="rId47"/>
    </p:embeddedFont>
    <p:embeddedFont>
      <p:font typeface="Layiji MaHaNiYom V1.5 OT" panose="02000000000000000000" charset="0"/>
      <p:regular r:id="rId48"/>
    </p:embeddedFont>
    <p:embeddedFont>
      <p:font typeface="Oswald" panose="00000500000000000000" pitchFamily="2" charset="0"/>
      <p:regular r:id="rId49"/>
      <p:bold r:id="rId50"/>
    </p:embeddedFont>
    <p:embeddedFont>
      <p:font typeface="Roboto Condensed" panose="020000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  <a:srgbClr val="0070C0"/>
    <a:srgbClr val="379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86381" autoAdjust="0"/>
  </p:normalViewPr>
  <p:slideViewPr>
    <p:cSldViewPr>
      <p:cViewPr varScale="1">
        <p:scale>
          <a:sx n="38" d="100"/>
          <a:sy n="38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BFA9-F562-448B-A7BD-6DB278DDFEA5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D2F2-D4AC-4A65-A3BE-9B761D882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Transparent Shapes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12344400" y="5312237"/>
            <a:ext cx="5943508" cy="5772302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63" y="-456054"/>
            <a:ext cx="4327122" cy="26946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17113568" y="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95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image" Target="../media/image16.jp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4.svg"/><Relationship Id="rId15" Type="http://schemas.openxmlformats.org/officeDocument/2006/relationships/image" Target="../media/image23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58835">
            <a:off x="-3292390" y="-1694735"/>
            <a:ext cx="7853807" cy="57118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7026">
            <a:off x="-3563946" y="7117162"/>
            <a:ext cx="7853807" cy="5711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62419">
            <a:off x="12599273" y="7682007"/>
            <a:ext cx="7853807" cy="57118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45737">
            <a:off x="-2418731" y="7608495"/>
            <a:ext cx="475013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45737">
            <a:off x="-2302468" y="8563975"/>
            <a:ext cx="475013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80907">
            <a:off x="11581712" y="-2893199"/>
            <a:ext cx="475013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80907">
            <a:off x="12848161" y="-2726579"/>
            <a:ext cx="475013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173623" y="2296553"/>
            <a:ext cx="1509336" cy="14848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999479" y="1905733"/>
            <a:ext cx="1509336" cy="14848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0" y="3510606"/>
            <a:ext cx="18288000" cy="380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26"/>
              </a:lnSpc>
              <a:spcBef>
                <a:spcPct val="0"/>
              </a:spcBef>
            </a:pPr>
            <a:r>
              <a:rPr lang="en-US" sz="13800" b="1" spc="104" dirty="0">
                <a:solidFill>
                  <a:srgbClr val="5271F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Customer Compliant Handling </a:t>
            </a:r>
          </a:p>
          <a:p>
            <a:pPr algn="ctr">
              <a:lnSpc>
                <a:spcPts val="14626"/>
              </a:lnSpc>
              <a:spcBef>
                <a:spcPct val="0"/>
              </a:spcBef>
            </a:pPr>
            <a:r>
              <a:rPr lang="en-US" sz="13800" b="1" spc="104" dirty="0">
                <a:solidFill>
                  <a:srgbClr val="5271F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for Agent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17164549" y="3562983"/>
            <a:ext cx="3067491" cy="2539376"/>
            <a:chOff x="0" y="0"/>
            <a:chExt cx="515781" cy="426981"/>
          </a:xfrm>
        </p:grpSpPr>
        <p:sp>
          <p:nvSpPr>
            <p:cNvPr id="17" name="Freeform 17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>
              <a:solidFill>
                <a:srgbClr val="5271FF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7164549" y="2958702"/>
            <a:ext cx="3067491" cy="2539376"/>
            <a:chOff x="0" y="0"/>
            <a:chExt cx="515781" cy="426981"/>
          </a:xfrm>
        </p:grpSpPr>
        <p:sp>
          <p:nvSpPr>
            <p:cNvPr id="20" name="Freeform 20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>
              <a:solidFill>
                <a:srgbClr val="5271FF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17164549" y="2354421"/>
            <a:ext cx="3067491" cy="2539376"/>
            <a:chOff x="0" y="0"/>
            <a:chExt cx="515781" cy="426981"/>
          </a:xfrm>
        </p:grpSpPr>
        <p:sp>
          <p:nvSpPr>
            <p:cNvPr id="23" name="Freeform 23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8">
              <a:solidFill>
                <a:srgbClr val="5271F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สาเหตุมาจากตัวสินค้า หรือบริการ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ลูกค้ามีความคาดหวังสูง กว่า การรับรู้ที่เกิดขึ้นจริง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351913" y="3624977"/>
            <a:ext cx="14955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สินค้า หรือ บริการ ของเราไม่ดีจริง มีปัญหาคุณภาพ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มีปัญหาในการใช้งาน หรือ งานบริการ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มีขั้นตอนการบริการหลายขั้นตอน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5853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สาเหตุมาจากพนักงานผู้ให้บริการ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66AB3D-6FFE-2278-B559-B9E65983D14C}"/>
              </a:ext>
            </a:extLst>
          </p:cNvPr>
          <p:cNvSpPr txBox="1"/>
          <p:nvPr/>
        </p:nvSpPr>
        <p:spPr>
          <a:xfrm>
            <a:off x="246883" y="2324100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ให้บริการล่าช้า ไม่ได้รีบให้บริการทันที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123344-2027-2C14-B2F7-111EC3695EE4}"/>
              </a:ext>
            </a:extLst>
          </p:cNvPr>
          <p:cNvSpPr txBox="1"/>
          <p:nvPr/>
        </p:nvSpPr>
        <p:spPr>
          <a:xfrm>
            <a:off x="246882" y="4536064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เกิดความผิดพลาดขณะที่ให้บริการ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0CBFCD-8C05-B3A8-712B-9D6FF1EF7D78}"/>
              </a:ext>
            </a:extLst>
          </p:cNvPr>
          <p:cNvSpPr txBox="1"/>
          <p:nvPr/>
        </p:nvSpPr>
        <p:spPr>
          <a:xfrm>
            <a:off x="246880" y="5667970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ได้รับการสื่อสารจากพนักงานแต่ละคนไม่ตรงกัน</a:t>
            </a:r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ลูกค้าเกิดความสับสน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79A2B-C740-D6F5-1444-FC855D4D5DD4}"/>
              </a:ext>
            </a:extLst>
          </p:cNvPr>
          <p:cNvSpPr txBox="1"/>
          <p:nvPr/>
        </p:nvSpPr>
        <p:spPr>
          <a:xfrm>
            <a:off x="246881" y="3381677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พนักงานไม่มีความรู้ ไม่สามารถให้คำตอบลูกค้าได้ด้วยตัวเอง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70C854-CD6F-EAFB-DC69-3AEA49A26E9C}"/>
              </a:ext>
            </a:extLst>
          </p:cNvPr>
          <p:cNvSpPr txBox="1"/>
          <p:nvPr/>
        </p:nvSpPr>
        <p:spPr>
          <a:xfrm>
            <a:off x="246880" y="6810970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พนักงานพูดจาไม่สุภาพ ไม่สนใจลูกค้า ไม่ให้เกียรติลูกค้า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26786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สาเหตุมาจากปัจจัยอื่น ๆ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66AB3D-6FFE-2278-B559-B9E65983D14C}"/>
              </a:ext>
            </a:extLst>
          </p:cNvPr>
          <p:cNvSpPr txBox="1"/>
          <p:nvPr/>
        </p:nvSpPr>
        <p:spPr>
          <a:xfrm>
            <a:off x="263637" y="3127899"/>
            <a:ext cx="14955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คู่แข่งขันมีบริการที่ดีกว่าเมื่อเปรียบเทียบกับการบริการของเรา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779A2B-C740-D6F5-1444-FC855D4D5DD4}"/>
              </a:ext>
            </a:extLst>
          </p:cNvPr>
          <p:cNvSpPr txBox="1"/>
          <p:nvPr/>
        </p:nvSpPr>
        <p:spPr>
          <a:xfrm>
            <a:off x="263635" y="4185476"/>
            <a:ext cx="149553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อัตราการให้บริการของคู่แข่งขันถูกกว่าเมื่อลูกค้า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ตรวจสอบพบในภายหลัง</a:t>
            </a:r>
          </a:p>
        </p:txBody>
      </p:sp>
    </p:spTree>
    <p:extLst>
      <p:ext uri="{BB962C8B-B14F-4D97-AF65-F5344CB8AC3E}">
        <p14:creationId xmlns:p14="http://schemas.microsoft.com/office/powerpoint/2010/main" val="13778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60685">
            <a:off x="-3012933" y="5826878"/>
            <a:ext cx="7048341" cy="754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1359885" y="8908243"/>
            <a:ext cx="475013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2117664" y="8794459"/>
            <a:ext cx="475013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93214">
            <a:off x="13180760" y="7576628"/>
            <a:ext cx="7853807" cy="57118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2065620">
            <a:off x="15878714" y="8279082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982796">
            <a:off x="10791445" y="-3588869"/>
            <a:ext cx="7853807" cy="57118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43392">
            <a:off x="16161471" y="-1247290"/>
            <a:ext cx="3778135" cy="4114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815851" y="490414"/>
            <a:ext cx="3111377" cy="31113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071" y="18071"/>
              <a:ext cx="776657" cy="776657"/>
            </a:xfrm>
            <a:custGeom>
              <a:avLst/>
              <a:gdLst/>
              <a:ahLst/>
              <a:cxnLst/>
              <a:rect l="l" t="t" r="r" b="b"/>
              <a:pathLst>
                <a:path w="776657" h="776657">
                  <a:moveTo>
                    <a:pt x="408391" y="10408"/>
                  </a:moveTo>
                  <a:lnTo>
                    <a:pt x="447156" y="65436"/>
                  </a:lnTo>
                  <a:cubicBezTo>
                    <a:pt x="458774" y="81929"/>
                    <a:pt x="480523" y="87756"/>
                    <a:pt x="498831" y="79282"/>
                  </a:cubicBezTo>
                  <a:lnTo>
                    <a:pt x="559916" y="51009"/>
                  </a:lnTo>
                  <a:cubicBezTo>
                    <a:pt x="567159" y="47656"/>
                    <a:pt x="575581" y="48036"/>
                    <a:pt x="582493" y="52027"/>
                  </a:cubicBezTo>
                  <a:cubicBezTo>
                    <a:pt x="589406" y="56018"/>
                    <a:pt x="593946" y="63121"/>
                    <a:pt x="594664" y="71071"/>
                  </a:cubicBezTo>
                  <a:lnTo>
                    <a:pt x="600721" y="138108"/>
                  </a:lnTo>
                  <a:cubicBezTo>
                    <a:pt x="602536" y="158201"/>
                    <a:pt x="618457" y="174122"/>
                    <a:pt x="638550" y="175937"/>
                  </a:cubicBezTo>
                  <a:lnTo>
                    <a:pt x="705587" y="181994"/>
                  </a:lnTo>
                  <a:cubicBezTo>
                    <a:pt x="713537" y="182713"/>
                    <a:pt x="720640" y="187252"/>
                    <a:pt x="724631" y="194165"/>
                  </a:cubicBezTo>
                  <a:cubicBezTo>
                    <a:pt x="728622" y="201077"/>
                    <a:pt x="729002" y="209499"/>
                    <a:pt x="725649" y="216742"/>
                  </a:cubicBezTo>
                  <a:lnTo>
                    <a:pt x="697376" y="277827"/>
                  </a:lnTo>
                  <a:cubicBezTo>
                    <a:pt x="688901" y="296135"/>
                    <a:pt x="694729" y="317884"/>
                    <a:pt x="711222" y="329502"/>
                  </a:cubicBezTo>
                  <a:lnTo>
                    <a:pt x="766250" y="368267"/>
                  </a:lnTo>
                  <a:cubicBezTo>
                    <a:pt x="772776" y="372864"/>
                    <a:pt x="776658" y="380347"/>
                    <a:pt x="776658" y="388329"/>
                  </a:cubicBezTo>
                  <a:cubicBezTo>
                    <a:pt x="776658" y="396311"/>
                    <a:pt x="772776" y="403794"/>
                    <a:pt x="766250" y="408391"/>
                  </a:cubicBezTo>
                  <a:lnTo>
                    <a:pt x="711222" y="447156"/>
                  </a:lnTo>
                  <a:cubicBezTo>
                    <a:pt x="694729" y="458774"/>
                    <a:pt x="688901" y="480523"/>
                    <a:pt x="697376" y="498831"/>
                  </a:cubicBezTo>
                  <a:lnTo>
                    <a:pt x="725649" y="559916"/>
                  </a:lnTo>
                  <a:cubicBezTo>
                    <a:pt x="729002" y="567159"/>
                    <a:pt x="728622" y="575581"/>
                    <a:pt x="724631" y="582493"/>
                  </a:cubicBezTo>
                  <a:cubicBezTo>
                    <a:pt x="720640" y="589406"/>
                    <a:pt x="713537" y="593946"/>
                    <a:pt x="705587" y="594664"/>
                  </a:cubicBezTo>
                  <a:lnTo>
                    <a:pt x="638550" y="600721"/>
                  </a:lnTo>
                  <a:cubicBezTo>
                    <a:pt x="618457" y="602536"/>
                    <a:pt x="602536" y="618457"/>
                    <a:pt x="600721" y="638550"/>
                  </a:cubicBezTo>
                  <a:lnTo>
                    <a:pt x="594664" y="705587"/>
                  </a:lnTo>
                  <a:cubicBezTo>
                    <a:pt x="593946" y="713537"/>
                    <a:pt x="589406" y="720640"/>
                    <a:pt x="582493" y="724631"/>
                  </a:cubicBezTo>
                  <a:cubicBezTo>
                    <a:pt x="575581" y="728622"/>
                    <a:pt x="567159" y="729002"/>
                    <a:pt x="559916" y="725649"/>
                  </a:cubicBezTo>
                  <a:lnTo>
                    <a:pt x="498831" y="697376"/>
                  </a:lnTo>
                  <a:cubicBezTo>
                    <a:pt x="480523" y="688901"/>
                    <a:pt x="458774" y="694729"/>
                    <a:pt x="447156" y="711222"/>
                  </a:cubicBezTo>
                  <a:lnTo>
                    <a:pt x="408391" y="766250"/>
                  </a:lnTo>
                  <a:cubicBezTo>
                    <a:pt x="403794" y="772776"/>
                    <a:pt x="396311" y="776658"/>
                    <a:pt x="388329" y="776658"/>
                  </a:cubicBezTo>
                  <a:cubicBezTo>
                    <a:pt x="380347" y="776658"/>
                    <a:pt x="372864" y="772776"/>
                    <a:pt x="368267" y="766250"/>
                  </a:cubicBezTo>
                  <a:lnTo>
                    <a:pt x="329502" y="711222"/>
                  </a:lnTo>
                  <a:cubicBezTo>
                    <a:pt x="317884" y="694729"/>
                    <a:pt x="296135" y="688901"/>
                    <a:pt x="277827" y="697376"/>
                  </a:cubicBezTo>
                  <a:lnTo>
                    <a:pt x="216742" y="725649"/>
                  </a:lnTo>
                  <a:cubicBezTo>
                    <a:pt x="209499" y="729002"/>
                    <a:pt x="201077" y="728622"/>
                    <a:pt x="194165" y="724631"/>
                  </a:cubicBezTo>
                  <a:cubicBezTo>
                    <a:pt x="187252" y="720640"/>
                    <a:pt x="182713" y="713537"/>
                    <a:pt x="181994" y="705587"/>
                  </a:cubicBezTo>
                  <a:lnTo>
                    <a:pt x="175937" y="638550"/>
                  </a:lnTo>
                  <a:cubicBezTo>
                    <a:pt x="174122" y="618457"/>
                    <a:pt x="158201" y="602536"/>
                    <a:pt x="138108" y="600721"/>
                  </a:cubicBezTo>
                  <a:lnTo>
                    <a:pt x="71071" y="594664"/>
                  </a:lnTo>
                  <a:cubicBezTo>
                    <a:pt x="63121" y="593946"/>
                    <a:pt x="56018" y="589406"/>
                    <a:pt x="52027" y="582493"/>
                  </a:cubicBezTo>
                  <a:cubicBezTo>
                    <a:pt x="48036" y="575581"/>
                    <a:pt x="47656" y="567159"/>
                    <a:pt x="51009" y="559916"/>
                  </a:cubicBezTo>
                  <a:lnTo>
                    <a:pt x="79282" y="498831"/>
                  </a:lnTo>
                  <a:cubicBezTo>
                    <a:pt x="87756" y="480523"/>
                    <a:pt x="81929" y="458774"/>
                    <a:pt x="65436" y="447156"/>
                  </a:cubicBezTo>
                  <a:lnTo>
                    <a:pt x="10408" y="408391"/>
                  </a:lnTo>
                  <a:cubicBezTo>
                    <a:pt x="3882" y="403794"/>
                    <a:pt x="0" y="396311"/>
                    <a:pt x="0" y="388329"/>
                  </a:cubicBezTo>
                  <a:cubicBezTo>
                    <a:pt x="0" y="380347"/>
                    <a:pt x="3882" y="372864"/>
                    <a:pt x="10408" y="368267"/>
                  </a:cubicBezTo>
                  <a:lnTo>
                    <a:pt x="65436" y="329502"/>
                  </a:lnTo>
                  <a:cubicBezTo>
                    <a:pt x="81929" y="317884"/>
                    <a:pt x="87756" y="296135"/>
                    <a:pt x="79282" y="277827"/>
                  </a:cubicBezTo>
                  <a:lnTo>
                    <a:pt x="51009" y="216742"/>
                  </a:lnTo>
                  <a:cubicBezTo>
                    <a:pt x="47656" y="209499"/>
                    <a:pt x="48036" y="201077"/>
                    <a:pt x="52027" y="194165"/>
                  </a:cubicBezTo>
                  <a:cubicBezTo>
                    <a:pt x="56018" y="187252"/>
                    <a:pt x="63121" y="182713"/>
                    <a:pt x="71071" y="181994"/>
                  </a:cubicBezTo>
                  <a:lnTo>
                    <a:pt x="138108" y="175937"/>
                  </a:lnTo>
                  <a:cubicBezTo>
                    <a:pt x="158201" y="174122"/>
                    <a:pt x="174122" y="158201"/>
                    <a:pt x="175937" y="138108"/>
                  </a:cubicBezTo>
                  <a:lnTo>
                    <a:pt x="181994" y="71071"/>
                  </a:lnTo>
                  <a:cubicBezTo>
                    <a:pt x="182713" y="63121"/>
                    <a:pt x="187252" y="56018"/>
                    <a:pt x="194165" y="52027"/>
                  </a:cubicBezTo>
                  <a:cubicBezTo>
                    <a:pt x="201077" y="48036"/>
                    <a:pt x="209499" y="47656"/>
                    <a:pt x="216742" y="51009"/>
                  </a:cubicBezTo>
                  <a:lnTo>
                    <a:pt x="277827" y="79282"/>
                  </a:lnTo>
                  <a:cubicBezTo>
                    <a:pt x="296135" y="87756"/>
                    <a:pt x="317884" y="81929"/>
                    <a:pt x="329502" y="65436"/>
                  </a:cubicBezTo>
                  <a:lnTo>
                    <a:pt x="368267" y="10408"/>
                  </a:lnTo>
                  <a:cubicBezTo>
                    <a:pt x="372864" y="3882"/>
                    <a:pt x="380347" y="0"/>
                    <a:pt x="388329" y="0"/>
                  </a:cubicBezTo>
                  <a:cubicBezTo>
                    <a:pt x="396311" y="0"/>
                    <a:pt x="403794" y="3882"/>
                    <a:pt x="408391" y="10408"/>
                  </a:cubicBezTo>
                  <a:close/>
                </a:path>
              </a:pathLst>
            </a:custGeom>
            <a:solidFill>
              <a:srgbClr val="FFCE6D">
                <a:alpha val="60784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663576" y="-1691531"/>
            <a:ext cx="4349627" cy="434962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972595" y="-2275990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-10800000">
            <a:off x="5945543" y="42661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10800000">
            <a:off x="5764568" y="26469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17664294" y="3890280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272330" y="9308809"/>
            <a:ext cx="5086350" cy="3086100"/>
            <a:chOff x="0" y="0"/>
            <a:chExt cx="1339615" cy="812800"/>
          </a:xfrm>
        </p:grpSpPr>
        <p:sp>
          <p:nvSpPr>
            <p:cNvPr id="32" name="Freeform 32"/>
            <p:cNvSpPr/>
            <p:nvPr/>
          </p:nvSpPr>
          <p:spPr>
            <a:xfrm>
              <a:off x="265221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4" name="AutoShape 34"/>
          <p:cNvSpPr/>
          <p:nvPr/>
        </p:nvSpPr>
        <p:spPr>
          <a:xfrm rot="-10800000">
            <a:off x="8998386" y="9984057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10800000">
            <a:off x="8817411" y="9822132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Google Shape;172;p13">
            <a:extLst>
              <a:ext uri="{FF2B5EF4-FFF2-40B4-BE49-F238E27FC236}">
                <a16:creationId xmlns:a16="http://schemas.microsoft.com/office/drawing/2014/main" id="{F1FBFFB3-DC01-E51C-FA83-BBA2B6AEE034}"/>
              </a:ext>
            </a:extLst>
          </p:cNvPr>
          <p:cNvSpPr txBox="1">
            <a:spLocks/>
          </p:cNvSpPr>
          <p:nvPr/>
        </p:nvSpPr>
        <p:spPr>
          <a:xfrm>
            <a:off x="0" y="1550055"/>
            <a:ext cx="18288000" cy="212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115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รูปแบบประเภทการร้องเรียน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F9D6F-A4BD-4CA5-CD2F-3B5668D7CB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500" y="4291812"/>
            <a:ext cx="7239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3"/>
            <a:ext cx="13863412" cy="18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วิธีการแสดงออกในการร้องเรียนของ</a:t>
            </a:r>
          </a:p>
          <a:p>
            <a:pPr algn="ctr"/>
            <a:r>
              <a:rPr lang="th-TH" sz="7200" b="1" i="0" u="sng" strike="noStrike" baseline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การหวังผลจากการกระทำ</a:t>
            </a:r>
            <a:endParaRPr lang="th-TH" sz="7200" u="sng" kern="0" dirty="0">
              <a:solidFill>
                <a:srgbClr val="0070C0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00C9D17-682C-CD4D-97B2-0C47876C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4059"/>
              </p:ext>
            </p:extLst>
          </p:nvPr>
        </p:nvGraphicFramePr>
        <p:xfrm>
          <a:off x="446423" y="3086100"/>
          <a:ext cx="16954496" cy="25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79">
                  <a:extLst>
                    <a:ext uri="{9D8B030D-6E8A-4147-A177-3AD203B41FA5}">
                      <a16:colId xmlns:a16="http://schemas.microsoft.com/office/drawing/2014/main" val="2683735191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68691385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4073729979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446800699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406496162"/>
                    </a:ext>
                  </a:extLst>
                </a:gridCol>
              </a:tblGrid>
              <a:tr h="148031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อยู่เฉย ๆ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ใช้การบอกต่อ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ร้องเรียนโดยตรง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ใช้หน่วยงานภาครัฐ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067606"/>
                  </a:ext>
                </a:extLst>
              </a:tr>
              <a:tr h="1102854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ไม่เรียกร้องใด 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ภักดี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ระบาย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น่ารัก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หวังดี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6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62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ไม่เรียกร้องใด ๆ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62292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ภักดี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ลูกค้า้ที่สามารถทนรับความไม่พึงพอใจของตนเองได้ โดยยังมีการใช้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บริการต่าง ๆ อยู่ อย่างต่อเนื่อง แสดงถึงความภักดี และลูกค้า้กลุ่มนี้ จะไม่มีการ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แสดงออกในเรื่องร้องเรียนแต่อย่างใด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8" y="5142915"/>
            <a:ext cx="149553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ระบาย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ที่ไม่ได้หวังอะไรเป็นพิเศษ ต้องการเพียงได้ระบาย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ความไม่พึงพอใจกับบุคคล หรือสิ่งที่อยู่รอบเท่านั้น แต่ยัง คงใช้สินค้า้ต่อไป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7185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ไม่เรียกร้องใด ๆ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82264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น่ารัก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ที่ต้องการให้ธุรกิจได้รู้ว่ามีข้อบกพร่องอยู่ ประการใด พร้อมมีข้อ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เสนอแนะให้ปรับปรุงการทำงานของธุรกิจ ซึ่งลูกค้า้กลุ่มนี้ ยังคงมีความภักดีต่อธุรกิจ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และจะเป็นกลุ่มที่ก่อให้เกิดการพัฒนาสินค้า้ และบริการของธุรกิจต่อไป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8" y="5142915"/>
            <a:ext cx="17110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หวังดี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ลูกค้า้ที่ต้องการให้เกิดการปรับปรุงการให้บริการในระยะยาวอย่างเป็น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รูปธรรมโดยไม่ต้องการเรียกร้องการชดเชยใด ๆ จากธุรกิจ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429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3"/>
            <a:ext cx="13863412" cy="18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วิธีการแสดงออกในการร้องเรียนของ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การหวังผลจากการกระทำ</a:t>
            </a:r>
            <a:endParaRPr kumimoji="0" lang="th-TH" sz="72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yiji MaHaNiYom V1.5 OT" panose="02000000000000000000" charset="0"/>
              <a:cs typeface="Layiji MaHaNiYom V1.5 OT" panose="02000000000000000000" charset="0"/>
              <a:sym typeface="Oswald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00C9D17-682C-CD4D-97B2-0C47876C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96998"/>
              </p:ext>
            </p:extLst>
          </p:nvPr>
        </p:nvGraphicFramePr>
        <p:xfrm>
          <a:off x="446423" y="3086100"/>
          <a:ext cx="16954496" cy="30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79">
                  <a:extLst>
                    <a:ext uri="{9D8B030D-6E8A-4147-A177-3AD203B41FA5}">
                      <a16:colId xmlns:a16="http://schemas.microsoft.com/office/drawing/2014/main" val="2683735191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68691385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4073729979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446800699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406496162"/>
                    </a:ext>
                  </a:extLst>
                </a:gridCol>
              </a:tblGrid>
              <a:tr h="148031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อยู่เฉย ๆ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ใช้การบอกต่อ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ร้องเรียนโดยตรง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ใช้หน่วยงานภาครัฐ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067606"/>
                  </a:ext>
                </a:extLst>
              </a:tr>
              <a:tr h="1102854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ต้องการประโยชน์</a:t>
                      </a:r>
                    </a:p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บางส่วนตามสิทธ์ิ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เฝ้าดู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หวังผล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ซื่อสัตย์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รุนแรง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6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8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ต้องการประโยชน์บางส่วนตามสิทธ์ิ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62292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เฝ้าดู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ลูกค้าที่ยังไม่แสดงออกถึงความไม่พึงพอใจของตนเอง แต่อย่างไรก็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ตาม ได้เฝ้าดูอยู่ห่าง ๆ โดยหวังว่า ธุรกิจจะรู้ด้วยตัวเองสักวันหนึ่งว่าจะได้รับการ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ปรับปรุงคุณภาพของสินค้า้ และการบริการที่ดีมายิ่งขึ้น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8" y="5142915"/>
            <a:ext cx="162292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หวังผล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ที่ต้องการเรียกร้อง</a:t>
            </a:r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สิทธ์ิของตัวเอง โดยไม่ยอมเผชิญ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หน้า้กับธุรกิจ ได้อาศัย การบ่น หรือการระบาย โดยเฉพาะในช่องทางสังคมออนไลน์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เพื่อให้ธุรกิจเข้ามาพบและแก้ไขปัญหา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21984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4423268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ต้องการประโยชน์บางส่วนตามสิทธ์ิ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8226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ซื่อสัตย์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ที่มีความซื่อสัตย์่ต่อตนเองและต่อธุรกิจ เรียกร้องในส่วนที่ตนเอง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ควรจะได้รับอย่างสมเหตุสมผลเท่านั้น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9" y="4712866"/>
            <a:ext cx="17110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รุนแรง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ลูกค้า้ที่อาศัยกฎหมาย และข้อบังคับต่าง ๆ เพื่อให้ไ้ด้รับสิ่งที่ตนสูญเสีย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อย่างรวดเร็ว และแน่นอน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25201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930335">
            <a:off x="14084176" y="-2228011"/>
            <a:ext cx="7853807" cy="57118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67296">
            <a:off x="-4213205" y="5307931"/>
            <a:ext cx="7853807" cy="5711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893543">
            <a:off x="16902074" y="-559783"/>
            <a:ext cx="475013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893543">
            <a:off x="15636014" y="-2315557"/>
            <a:ext cx="4750130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1345057" y="8300988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AutoShape 9"/>
          <p:cNvSpPr/>
          <p:nvPr/>
        </p:nvSpPr>
        <p:spPr>
          <a:xfrm>
            <a:off x="696069" y="9782126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933450" y="993928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114425" y="1010121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58835">
            <a:off x="14595559" y="6402370"/>
            <a:ext cx="7853807" cy="57118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255533">
            <a:off x="-3383979" y="-2200173"/>
            <a:ext cx="7853807" cy="57118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80907">
            <a:off x="689709" y="-3124836"/>
            <a:ext cx="4750130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80907">
            <a:off x="1813161" y="-3016085"/>
            <a:ext cx="4750130" cy="41148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6893390" y="7034163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6" name="Google Shape;172;p13">
            <a:extLst>
              <a:ext uri="{FF2B5EF4-FFF2-40B4-BE49-F238E27FC236}">
                <a16:creationId xmlns:a16="http://schemas.microsoft.com/office/drawing/2014/main" id="{464062AC-2B47-60DB-E33C-FBB2E63BE0A1}"/>
              </a:ext>
            </a:extLst>
          </p:cNvPr>
          <p:cNvSpPr txBox="1">
            <a:spLocks/>
          </p:cNvSpPr>
          <p:nvPr/>
        </p:nvSpPr>
        <p:spPr>
          <a:xfrm>
            <a:off x="4935575" y="1036247"/>
            <a:ext cx="10823174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ทำความเข้าใจต่องานบริการยุคใหม่</a:t>
            </a:r>
          </a:p>
        </p:txBody>
      </p:sp>
      <p:sp>
        <p:nvSpPr>
          <p:cNvPr id="28" name="Google Shape;175;p13">
            <a:extLst>
              <a:ext uri="{FF2B5EF4-FFF2-40B4-BE49-F238E27FC236}">
                <a16:creationId xmlns:a16="http://schemas.microsoft.com/office/drawing/2014/main" id="{606AF362-183F-F5A9-1CE4-E33CD8DEB4CA}"/>
              </a:ext>
            </a:extLst>
          </p:cNvPr>
          <p:cNvSpPr txBox="1">
            <a:spLocks/>
          </p:cNvSpPr>
          <p:nvPr/>
        </p:nvSpPr>
        <p:spPr>
          <a:xfrm>
            <a:off x="2092512" y="2516893"/>
            <a:ext cx="11046633" cy="694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»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18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⋄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●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○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1800"/>
              <a:buFont typeface="Roboto Condensed"/>
              <a:buChar char="■"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- สังคมเปลี่ยนไป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- ความพอใจไม่เคยพอ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- เกินกว่าจะเข้าใจ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- ร้องเรียนมากขึ้น</a:t>
            </a:r>
          </a:p>
          <a:p>
            <a:pPr marL="0" indent="0">
              <a:buClr>
                <a:schemeClr val="dk1"/>
              </a:buClr>
              <a:buSzPts val="1100"/>
              <a:buFont typeface="Roboto Condensed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- รุนแรงมากขึ้น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h-TH" sz="66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6600" kern="0" dirty="0">
                <a:solidFill>
                  <a:srgbClr val="FF505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- </a:t>
            </a:r>
            <a:r>
              <a:rPr lang="th-TH" sz="6600" u="sng" kern="0" dirty="0">
                <a:solidFill>
                  <a:srgbClr val="FF505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การจัดการหรือแนวทางจึงสำคัญ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7B4F27-3AF2-12E1-6CEA-80C5DA8A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0244" y="2805777"/>
            <a:ext cx="8076164" cy="49024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3"/>
            <a:ext cx="13863412" cy="18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วิธีการแสดงออกในการร้องเรียนของ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การหวังผลจากการกระทำ</a:t>
            </a:r>
            <a:endParaRPr kumimoji="0" lang="th-TH" sz="72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yiji MaHaNiYom V1.5 OT" panose="02000000000000000000" charset="0"/>
              <a:cs typeface="Layiji MaHaNiYom V1.5 OT" panose="02000000000000000000" charset="0"/>
              <a:sym typeface="Oswald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00C9D17-682C-CD4D-97B2-0C47876C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75122"/>
              </p:ext>
            </p:extLst>
          </p:nvPr>
        </p:nvGraphicFramePr>
        <p:xfrm>
          <a:off x="446423" y="3086100"/>
          <a:ext cx="16954496" cy="30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79">
                  <a:extLst>
                    <a:ext uri="{9D8B030D-6E8A-4147-A177-3AD203B41FA5}">
                      <a16:colId xmlns:a16="http://schemas.microsoft.com/office/drawing/2014/main" val="2683735191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68691385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4073729979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446800699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406496162"/>
                    </a:ext>
                  </a:extLst>
                </a:gridCol>
              </a:tblGrid>
              <a:tr h="148031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อยู่เฉย ๆ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ใช้การบอกต่อ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ร้องเรียนโดยตรง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ใช้หน่วยงานภาครัฐ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067606"/>
                  </a:ext>
                </a:extLst>
              </a:tr>
              <a:tr h="1102854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ต้องการประโยชน์</a:t>
                      </a:r>
                    </a:p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เกินกว่าสิทธ์ิ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ฝันเฟื่อง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โกหก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โวยวาย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เพ็ดทูล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6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1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ต้องการประโยชน์เกินกว่าสิทธ์ิ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2" y="2404482"/>
            <a:ext cx="169982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ฝันเฟื่อง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ที่ต้องการให้ธุรกิจให้ความสำคัญ กับตนเอง โดยไม่เคย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ให้ข้อมูล ถึงความไม่พึงพอใจของธุรกิจเลย ไม่เคยแสดงออก ซึ่งเป็นไปได้ยากที่จะ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เกิดการพัฒนาหรือปรับคุณคุณภาพสินค้า้และบริการได้ตรงต่อความต้องการของตนเอง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8" y="5453777"/>
            <a:ext cx="162292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โกหก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ที่อาศัย กระแสของคนหมู่มากเพื่อให้เ้รื่องของตนนั้น มี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ความสำคัญ เกินกว่าความไม่พึงพอใจจริงที่มีอยู่ โดยการแต่เรื่อง เพิ่มเนื้อหาหรือ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บิดเบือนความจริงบางประการเพื่อให้ธุรกิจชดเชยความเสียหายมากกว่าที่ควรจะเป็น</a:t>
            </a:r>
          </a:p>
        </p:txBody>
      </p:sp>
    </p:spTree>
    <p:extLst>
      <p:ext uri="{BB962C8B-B14F-4D97-AF65-F5344CB8AC3E}">
        <p14:creationId xmlns:p14="http://schemas.microsoft.com/office/powerpoint/2010/main" val="1505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ต้องการประโยชน์เกินกว่าสิทธ์ิ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8226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โวยวาย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ที่ต้องการประโยชน์จากการร้องเรียนมากกว่าที่ตนเองควรจะได้รับ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และจะไม่พยายามเข้า้ใจถึงเหตุผลต่าง ๆ ที่ธุรกิจอธิบาย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9" y="4712866"/>
            <a:ext cx="171105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เพ็ดทูล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ลูกค้าที่สร้างเรื่องให้เกิดกว่าความเป็นจริง โดยอาศยั กฎหมายและ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หน่วยงานภาครัฐโดยลูกค้า้ ยอมรับความเสี่ยงต่อการให้ข้อมูล ที่ไม่เป้นความจริงแก่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หน่วยงานของรัฐ</a:t>
            </a:r>
          </a:p>
        </p:txBody>
      </p:sp>
    </p:spTree>
    <p:extLst>
      <p:ext uri="{BB962C8B-B14F-4D97-AF65-F5344CB8AC3E}">
        <p14:creationId xmlns:p14="http://schemas.microsoft.com/office/powerpoint/2010/main" val="31291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3"/>
            <a:ext cx="13863412" cy="187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วิธีการแสดงออกในการร้องเรียนของ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th-TH" sz="7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การหวังผลจากการกระทำ</a:t>
            </a:r>
            <a:endParaRPr kumimoji="0" lang="th-TH" sz="7200" b="1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ayiji MaHaNiYom V1.5 OT" panose="02000000000000000000" charset="0"/>
              <a:cs typeface="Layiji MaHaNiYom V1.5 OT" panose="02000000000000000000" charset="0"/>
              <a:sym typeface="Oswald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700C9D17-682C-CD4D-97B2-0C47876C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94998"/>
              </p:ext>
            </p:extLst>
          </p:nvPr>
        </p:nvGraphicFramePr>
        <p:xfrm>
          <a:off x="446423" y="3086100"/>
          <a:ext cx="16954496" cy="303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79">
                  <a:extLst>
                    <a:ext uri="{9D8B030D-6E8A-4147-A177-3AD203B41FA5}">
                      <a16:colId xmlns:a16="http://schemas.microsoft.com/office/drawing/2014/main" val="2683735191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68691385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4073729979"/>
                    </a:ext>
                  </a:extLst>
                </a:gridCol>
                <a:gridCol w="3307079">
                  <a:extLst>
                    <a:ext uri="{9D8B030D-6E8A-4147-A177-3AD203B41FA5}">
                      <a16:colId xmlns:a16="http://schemas.microsoft.com/office/drawing/2014/main" val="2446800699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406496162"/>
                    </a:ext>
                  </a:extLst>
                </a:gridCol>
              </a:tblGrid>
              <a:tr h="148031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อยู่เฉย ๆ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ใช้การบอกต่อ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ร้องเรียนโดยตรง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ใช้หน่วยงานภาครัฐ</a:t>
                      </a:r>
                      <a:endParaRPr lang="en-US" sz="4800" dirty="0"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067606"/>
                  </a:ext>
                </a:extLst>
              </a:tr>
              <a:tr h="1102854"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ไม่ต้องการใช้บริการอีก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ละทิ้ง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โกรธเคือง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สูญเสีย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dirty="0">
                          <a:solidFill>
                            <a:srgbClr val="002060"/>
                          </a:solidFill>
                          <a:latin typeface="Layiji MaHaNiYom V1.5 OT" panose="02000000000000000000" charset="0"/>
                          <a:cs typeface="Layiji MaHaNiYom V1.5 OT" panose="02000000000000000000" charset="0"/>
                        </a:rPr>
                        <a:t>อาฆาต</a:t>
                      </a:r>
                      <a:endParaRPr lang="en-US" sz="4800" dirty="0">
                        <a:solidFill>
                          <a:srgbClr val="002060"/>
                        </a:solidFill>
                        <a:latin typeface="Layiji MaHaNiYom V1.5 OT" panose="02000000000000000000" charset="0"/>
                        <a:cs typeface="Layiji MaHaNiYom V1.5 OT" panose="0200000000000000000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6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0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ไม่ต้องการใช้บริการอีก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2" y="2404482"/>
            <a:ext cx="169982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ละทิ้ง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ที่ไม่ต้องการใช้สินค้า้ หรือบริการใด ๆ ต่อไปอีกกับธุรกิจนี้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และไม่บอกถึงสาเหตุของความไม่พอใจให้ธุรกิจได้รับทราบ ถ้า้ธุรกิจ มีลูกค้า้แบบนี้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จำนวนมาก จะก่อให้เ้กิดความเสียหายแบบไม่รู้ตัวให้กับธุรกิจ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8" y="5453777"/>
            <a:ext cx="162292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โกรธเคือง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ที่ต้องการลดหรือทำลายความน่าเชื่อถือ ชื่อเสียงของ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ธุรกิจโดยอาศัยกระแสของสังคม และไม่ต้องการใชสินค้า้ และบริการอีกต่อไป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7607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ไม่ต้องการใช้บริการอีก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382393" y="2404482"/>
            <a:ext cx="18226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สูญเสีย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ลูกค้า้ที่ร้องเรียนกับธุรกิจโดยตรงเพื่อต้องการระบายความไม่พึงพอใจ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และไม่ต้องการใช้บริการอีกไม่ว่าธุรกิจจะพยายามชดเชยด้วยวิธีใดก็ตาม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32029" y="4712866"/>
            <a:ext cx="17110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</a:t>
            </a:r>
            <a:r>
              <a:rPr lang="th-TH" sz="5400" u="sng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อาฆาต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หมายถึง ลูกค้า้ ที่ต้องการทำลายล้างธุรกิจ โดยอาศัยกฎหมายและหน่วยงาน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ของรัฐ</a:t>
            </a:r>
          </a:p>
        </p:txBody>
      </p:sp>
    </p:spTree>
    <p:extLst>
      <p:ext uri="{BB962C8B-B14F-4D97-AF65-F5344CB8AC3E}">
        <p14:creationId xmlns:p14="http://schemas.microsoft.com/office/powerpoint/2010/main" val="3456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60685">
            <a:off x="-3012933" y="5826878"/>
            <a:ext cx="7048341" cy="754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1359885" y="8908243"/>
            <a:ext cx="475013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2117664" y="8794459"/>
            <a:ext cx="475013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93214">
            <a:off x="13180760" y="7576628"/>
            <a:ext cx="7853807" cy="57118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2065620">
            <a:off x="15878714" y="8279082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982796">
            <a:off x="10791445" y="-3588869"/>
            <a:ext cx="7853807" cy="57118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43392">
            <a:off x="16161471" y="-1247290"/>
            <a:ext cx="3778135" cy="4114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815851" y="490414"/>
            <a:ext cx="3111377" cy="31113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071" y="18071"/>
              <a:ext cx="776657" cy="776657"/>
            </a:xfrm>
            <a:custGeom>
              <a:avLst/>
              <a:gdLst/>
              <a:ahLst/>
              <a:cxnLst/>
              <a:rect l="l" t="t" r="r" b="b"/>
              <a:pathLst>
                <a:path w="776657" h="776657">
                  <a:moveTo>
                    <a:pt x="408391" y="10408"/>
                  </a:moveTo>
                  <a:lnTo>
                    <a:pt x="447156" y="65436"/>
                  </a:lnTo>
                  <a:cubicBezTo>
                    <a:pt x="458774" y="81929"/>
                    <a:pt x="480523" y="87756"/>
                    <a:pt x="498831" y="79282"/>
                  </a:cubicBezTo>
                  <a:lnTo>
                    <a:pt x="559916" y="51009"/>
                  </a:lnTo>
                  <a:cubicBezTo>
                    <a:pt x="567159" y="47656"/>
                    <a:pt x="575581" y="48036"/>
                    <a:pt x="582493" y="52027"/>
                  </a:cubicBezTo>
                  <a:cubicBezTo>
                    <a:pt x="589406" y="56018"/>
                    <a:pt x="593946" y="63121"/>
                    <a:pt x="594664" y="71071"/>
                  </a:cubicBezTo>
                  <a:lnTo>
                    <a:pt x="600721" y="138108"/>
                  </a:lnTo>
                  <a:cubicBezTo>
                    <a:pt x="602536" y="158201"/>
                    <a:pt x="618457" y="174122"/>
                    <a:pt x="638550" y="175937"/>
                  </a:cubicBezTo>
                  <a:lnTo>
                    <a:pt x="705587" y="181994"/>
                  </a:lnTo>
                  <a:cubicBezTo>
                    <a:pt x="713537" y="182713"/>
                    <a:pt x="720640" y="187252"/>
                    <a:pt x="724631" y="194165"/>
                  </a:cubicBezTo>
                  <a:cubicBezTo>
                    <a:pt x="728622" y="201077"/>
                    <a:pt x="729002" y="209499"/>
                    <a:pt x="725649" y="216742"/>
                  </a:cubicBezTo>
                  <a:lnTo>
                    <a:pt x="697376" y="277827"/>
                  </a:lnTo>
                  <a:cubicBezTo>
                    <a:pt x="688901" y="296135"/>
                    <a:pt x="694729" y="317884"/>
                    <a:pt x="711222" y="329502"/>
                  </a:cubicBezTo>
                  <a:lnTo>
                    <a:pt x="766250" y="368267"/>
                  </a:lnTo>
                  <a:cubicBezTo>
                    <a:pt x="772776" y="372864"/>
                    <a:pt x="776658" y="380347"/>
                    <a:pt x="776658" y="388329"/>
                  </a:cubicBezTo>
                  <a:cubicBezTo>
                    <a:pt x="776658" y="396311"/>
                    <a:pt x="772776" y="403794"/>
                    <a:pt x="766250" y="408391"/>
                  </a:cubicBezTo>
                  <a:lnTo>
                    <a:pt x="711222" y="447156"/>
                  </a:lnTo>
                  <a:cubicBezTo>
                    <a:pt x="694729" y="458774"/>
                    <a:pt x="688901" y="480523"/>
                    <a:pt x="697376" y="498831"/>
                  </a:cubicBezTo>
                  <a:lnTo>
                    <a:pt x="725649" y="559916"/>
                  </a:lnTo>
                  <a:cubicBezTo>
                    <a:pt x="729002" y="567159"/>
                    <a:pt x="728622" y="575581"/>
                    <a:pt x="724631" y="582493"/>
                  </a:cubicBezTo>
                  <a:cubicBezTo>
                    <a:pt x="720640" y="589406"/>
                    <a:pt x="713537" y="593946"/>
                    <a:pt x="705587" y="594664"/>
                  </a:cubicBezTo>
                  <a:lnTo>
                    <a:pt x="638550" y="600721"/>
                  </a:lnTo>
                  <a:cubicBezTo>
                    <a:pt x="618457" y="602536"/>
                    <a:pt x="602536" y="618457"/>
                    <a:pt x="600721" y="638550"/>
                  </a:cubicBezTo>
                  <a:lnTo>
                    <a:pt x="594664" y="705587"/>
                  </a:lnTo>
                  <a:cubicBezTo>
                    <a:pt x="593946" y="713537"/>
                    <a:pt x="589406" y="720640"/>
                    <a:pt x="582493" y="724631"/>
                  </a:cubicBezTo>
                  <a:cubicBezTo>
                    <a:pt x="575581" y="728622"/>
                    <a:pt x="567159" y="729002"/>
                    <a:pt x="559916" y="725649"/>
                  </a:cubicBezTo>
                  <a:lnTo>
                    <a:pt x="498831" y="697376"/>
                  </a:lnTo>
                  <a:cubicBezTo>
                    <a:pt x="480523" y="688901"/>
                    <a:pt x="458774" y="694729"/>
                    <a:pt x="447156" y="711222"/>
                  </a:cubicBezTo>
                  <a:lnTo>
                    <a:pt x="408391" y="766250"/>
                  </a:lnTo>
                  <a:cubicBezTo>
                    <a:pt x="403794" y="772776"/>
                    <a:pt x="396311" y="776658"/>
                    <a:pt x="388329" y="776658"/>
                  </a:cubicBezTo>
                  <a:cubicBezTo>
                    <a:pt x="380347" y="776658"/>
                    <a:pt x="372864" y="772776"/>
                    <a:pt x="368267" y="766250"/>
                  </a:cubicBezTo>
                  <a:lnTo>
                    <a:pt x="329502" y="711222"/>
                  </a:lnTo>
                  <a:cubicBezTo>
                    <a:pt x="317884" y="694729"/>
                    <a:pt x="296135" y="688901"/>
                    <a:pt x="277827" y="697376"/>
                  </a:cubicBezTo>
                  <a:lnTo>
                    <a:pt x="216742" y="725649"/>
                  </a:lnTo>
                  <a:cubicBezTo>
                    <a:pt x="209499" y="729002"/>
                    <a:pt x="201077" y="728622"/>
                    <a:pt x="194165" y="724631"/>
                  </a:cubicBezTo>
                  <a:cubicBezTo>
                    <a:pt x="187252" y="720640"/>
                    <a:pt x="182713" y="713537"/>
                    <a:pt x="181994" y="705587"/>
                  </a:cubicBezTo>
                  <a:lnTo>
                    <a:pt x="175937" y="638550"/>
                  </a:lnTo>
                  <a:cubicBezTo>
                    <a:pt x="174122" y="618457"/>
                    <a:pt x="158201" y="602536"/>
                    <a:pt x="138108" y="600721"/>
                  </a:cubicBezTo>
                  <a:lnTo>
                    <a:pt x="71071" y="594664"/>
                  </a:lnTo>
                  <a:cubicBezTo>
                    <a:pt x="63121" y="593946"/>
                    <a:pt x="56018" y="589406"/>
                    <a:pt x="52027" y="582493"/>
                  </a:cubicBezTo>
                  <a:cubicBezTo>
                    <a:pt x="48036" y="575581"/>
                    <a:pt x="47656" y="567159"/>
                    <a:pt x="51009" y="559916"/>
                  </a:cubicBezTo>
                  <a:lnTo>
                    <a:pt x="79282" y="498831"/>
                  </a:lnTo>
                  <a:cubicBezTo>
                    <a:pt x="87756" y="480523"/>
                    <a:pt x="81929" y="458774"/>
                    <a:pt x="65436" y="447156"/>
                  </a:cubicBezTo>
                  <a:lnTo>
                    <a:pt x="10408" y="408391"/>
                  </a:lnTo>
                  <a:cubicBezTo>
                    <a:pt x="3882" y="403794"/>
                    <a:pt x="0" y="396311"/>
                    <a:pt x="0" y="388329"/>
                  </a:cubicBezTo>
                  <a:cubicBezTo>
                    <a:pt x="0" y="380347"/>
                    <a:pt x="3882" y="372864"/>
                    <a:pt x="10408" y="368267"/>
                  </a:cubicBezTo>
                  <a:lnTo>
                    <a:pt x="65436" y="329502"/>
                  </a:lnTo>
                  <a:cubicBezTo>
                    <a:pt x="81929" y="317884"/>
                    <a:pt x="87756" y="296135"/>
                    <a:pt x="79282" y="277827"/>
                  </a:cubicBezTo>
                  <a:lnTo>
                    <a:pt x="51009" y="216742"/>
                  </a:lnTo>
                  <a:cubicBezTo>
                    <a:pt x="47656" y="209499"/>
                    <a:pt x="48036" y="201077"/>
                    <a:pt x="52027" y="194165"/>
                  </a:cubicBezTo>
                  <a:cubicBezTo>
                    <a:pt x="56018" y="187252"/>
                    <a:pt x="63121" y="182713"/>
                    <a:pt x="71071" y="181994"/>
                  </a:cubicBezTo>
                  <a:lnTo>
                    <a:pt x="138108" y="175937"/>
                  </a:lnTo>
                  <a:cubicBezTo>
                    <a:pt x="158201" y="174122"/>
                    <a:pt x="174122" y="158201"/>
                    <a:pt x="175937" y="138108"/>
                  </a:cubicBezTo>
                  <a:lnTo>
                    <a:pt x="181994" y="71071"/>
                  </a:lnTo>
                  <a:cubicBezTo>
                    <a:pt x="182713" y="63121"/>
                    <a:pt x="187252" y="56018"/>
                    <a:pt x="194165" y="52027"/>
                  </a:cubicBezTo>
                  <a:cubicBezTo>
                    <a:pt x="201077" y="48036"/>
                    <a:pt x="209499" y="47656"/>
                    <a:pt x="216742" y="51009"/>
                  </a:cubicBezTo>
                  <a:lnTo>
                    <a:pt x="277827" y="79282"/>
                  </a:lnTo>
                  <a:cubicBezTo>
                    <a:pt x="296135" y="87756"/>
                    <a:pt x="317884" y="81929"/>
                    <a:pt x="329502" y="65436"/>
                  </a:cubicBezTo>
                  <a:lnTo>
                    <a:pt x="368267" y="10408"/>
                  </a:lnTo>
                  <a:cubicBezTo>
                    <a:pt x="372864" y="3882"/>
                    <a:pt x="380347" y="0"/>
                    <a:pt x="388329" y="0"/>
                  </a:cubicBezTo>
                  <a:cubicBezTo>
                    <a:pt x="396311" y="0"/>
                    <a:pt x="403794" y="3882"/>
                    <a:pt x="408391" y="10408"/>
                  </a:cubicBezTo>
                  <a:close/>
                </a:path>
              </a:pathLst>
            </a:custGeom>
            <a:solidFill>
              <a:srgbClr val="FFCE6D">
                <a:alpha val="60784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663576" y="-1691531"/>
            <a:ext cx="4349627" cy="434962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972595" y="-2275990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-10800000">
            <a:off x="5945543" y="42661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10800000">
            <a:off x="5764568" y="26469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17664294" y="3890280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272330" y="9308809"/>
            <a:ext cx="5086350" cy="3086100"/>
            <a:chOff x="0" y="0"/>
            <a:chExt cx="1339615" cy="812800"/>
          </a:xfrm>
        </p:grpSpPr>
        <p:sp>
          <p:nvSpPr>
            <p:cNvPr id="32" name="Freeform 32"/>
            <p:cNvSpPr/>
            <p:nvPr/>
          </p:nvSpPr>
          <p:spPr>
            <a:xfrm>
              <a:off x="265221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4" name="AutoShape 34"/>
          <p:cNvSpPr/>
          <p:nvPr/>
        </p:nvSpPr>
        <p:spPr>
          <a:xfrm rot="-10800000">
            <a:off x="8998386" y="9984057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10800000">
            <a:off x="8817411" y="9822132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Google Shape;172;p13">
            <a:extLst>
              <a:ext uri="{FF2B5EF4-FFF2-40B4-BE49-F238E27FC236}">
                <a16:creationId xmlns:a16="http://schemas.microsoft.com/office/drawing/2014/main" id="{F1FBFFB3-DC01-E51C-FA83-BBA2B6AEE034}"/>
              </a:ext>
            </a:extLst>
          </p:cNvPr>
          <p:cNvSpPr txBox="1">
            <a:spLocks/>
          </p:cNvSpPr>
          <p:nvPr/>
        </p:nvSpPr>
        <p:spPr>
          <a:xfrm>
            <a:off x="-121571" y="931875"/>
            <a:ext cx="18288000" cy="212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8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การตัดสินใจเพื่อการจัดการลูกค้าร้องเรียน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5D736-5696-F042-0E94-2248A1729D2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5113"/>
          <a:stretch/>
        </p:blipFill>
        <p:spPr>
          <a:xfrm>
            <a:off x="2414044" y="3148026"/>
            <a:ext cx="13632476" cy="52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66469" y="478023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การตัดสินใจเพื่อการจัดการลูกค้าร้องเรียน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425560" y="2128942"/>
            <a:ext cx="196995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1.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การสร้างสิ่งที่สนับสนุน</a:t>
            </a:r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ความสำเร็จ เป็นการรวบรวมข้อมูล ข่าวสาร เหตุการณ์ต่าง ๆ </a:t>
            </a:r>
          </a:p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ให้ตรงต่อความเป็นจริงให้มากที่สุด ไม่เข้า้ข้า้งทั้ง พนักงาน ธุรกิจ หรือลูกค้า เพื่อให้เป็น</a:t>
            </a:r>
          </a:p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สภาพแวดล้อมที่เป็นกลางรวมถึงช่องทางที่ ลูกค้า้ร้องเรียนว่าใช้ช่องทางใดในการ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ร้องเรียนมีผลกระทบต่อธุรกิจเท่าใด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512104" y="5623562"/>
            <a:ext cx="14955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2.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กำหนดกรอบประเด็นของปัญหาอย่างเหมาะสม ว่าปัญหาที่เกิดขึ้นนั้น เกิด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จากระบบพนักงาน หรือลูกค้า้ และกำหนดประเภทลูกค้า้ร้องเรียน เพื่อ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เตรียมสร้างทางเลือกในการตัดสินใจ</a:t>
            </a:r>
          </a:p>
        </p:txBody>
      </p:sp>
    </p:spTree>
    <p:extLst>
      <p:ext uri="{BB962C8B-B14F-4D97-AF65-F5344CB8AC3E}">
        <p14:creationId xmlns:p14="http://schemas.microsoft.com/office/powerpoint/2010/main" val="11557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66469" y="478023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การตัดสินใจเพื่อการจัดการลูกค้าร้องเรียน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425560" y="2128942"/>
            <a:ext cx="19699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3.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สร้างทางเลือกในการตัดสินใจ พร้อมทั้งจำลองสถานการณ์ของทางเลือกแต่ละทางเลือก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เพื่อพิจารณาถึงต้นทุนและผลตอบรับของแต่ละทางเลือกอย่างถี่ถ้วน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0AFD9-862F-C5A9-B1EF-2458E7DAF607}"/>
              </a:ext>
            </a:extLst>
          </p:cNvPr>
          <p:cNvSpPr txBox="1"/>
          <p:nvPr/>
        </p:nvSpPr>
        <p:spPr>
          <a:xfrm>
            <a:off x="418567" y="4460437"/>
            <a:ext cx="168407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4. ประเมินทางเลือกที่ได้ผลเป็นบวกมากที่สุดของธุรกิจ ทั้งนี้การประเมินทางเลือกจะต้อง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ทำการประเมินทั้ง ระยะสั้น และระยะยาวต่อผลกระทบที่เกิดขึ้นต่อธุรกิจ เนื่องการ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ชดเชยการร้องเรียน จะทำให้ เกิดทัศนคติใหม่ต่อลูกค้าและซึ่งจะให้เกิดการ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เปลี่ยนแปลงของพฤติกรรม จนอาจจะกลายเป็นพฤติกรรมความเคยชินของลูกค้า้</a:t>
            </a:r>
          </a:p>
        </p:txBody>
      </p:sp>
    </p:spTree>
    <p:extLst>
      <p:ext uri="{BB962C8B-B14F-4D97-AF65-F5344CB8AC3E}">
        <p14:creationId xmlns:p14="http://schemas.microsoft.com/office/powerpoint/2010/main" val="673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66469" y="478023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การตัดสินใจเพื่อการจัดการลูกค้าร้องเรียน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425561" y="2128942"/>
            <a:ext cx="1683373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5. ตัดสินใจ และดำเนินการในทางเลือกที่ดีที่สุดข้อพึงระวัง ในการจัดการลูกค้า้ ร้องเรียน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จะต้องให้ความสำคัญ ต่อข้อร้องเรียนของลูกค้า ทุกเรื่องแต่จะต้องมีความรอบคอบไม่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ตื่นตระหนกต่อเรื่องร้องเรียนทุกเรื่อง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5BE12C2-47C1-548C-1A49-722052E00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258" y="5239867"/>
            <a:ext cx="7877792" cy="39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69591">
            <a:off x="13462419" y="8071682"/>
            <a:ext cx="7853807" cy="571186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39932">
            <a:off x="16417528" y="7391591"/>
            <a:ext cx="4750130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39932">
            <a:off x="16360843" y="8518870"/>
            <a:ext cx="4750130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03894">
            <a:off x="15755666" y="-1153726"/>
            <a:ext cx="3845468" cy="4114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02877">
            <a:off x="-4092490" y="7431070"/>
            <a:ext cx="7853807" cy="571186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-10800000">
            <a:off x="-505046" y="-1510676"/>
            <a:ext cx="3067491" cy="2539376"/>
            <a:chOff x="0" y="0"/>
            <a:chExt cx="515781" cy="426981"/>
          </a:xfrm>
        </p:grpSpPr>
        <p:sp>
          <p:nvSpPr>
            <p:cNvPr id="37" name="Freeform 37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9" name="Group 39"/>
          <p:cNvGrpSpPr/>
          <p:nvPr/>
        </p:nvGrpSpPr>
        <p:grpSpPr>
          <a:xfrm rot="-10800000">
            <a:off x="314104" y="-1510676"/>
            <a:ext cx="3067491" cy="2539376"/>
            <a:chOff x="0" y="0"/>
            <a:chExt cx="515781" cy="426981"/>
          </a:xfrm>
        </p:grpSpPr>
        <p:sp>
          <p:nvSpPr>
            <p:cNvPr id="40" name="Freeform 40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-10800000">
            <a:off x="1133254" y="-1510676"/>
            <a:ext cx="3067491" cy="2539376"/>
            <a:chOff x="0" y="0"/>
            <a:chExt cx="515781" cy="426981"/>
          </a:xfrm>
        </p:grpSpPr>
        <p:sp>
          <p:nvSpPr>
            <p:cNvPr id="43" name="Freeform 43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5" name="AutoShape 45"/>
          <p:cNvSpPr/>
          <p:nvPr/>
        </p:nvSpPr>
        <p:spPr>
          <a:xfrm>
            <a:off x="3084078" y="219026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321459" y="37618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>
            <a:off x="3502434" y="53811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2886">
            <a:off x="7269665" y="-3145380"/>
            <a:ext cx="4750130" cy="4114800"/>
          </a:xfrm>
          <a:prstGeom prst="rect">
            <a:avLst/>
          </a:prstGeom>
        </p:spPr>
      </p:pic>
      <p:sp>
        <p:nvSpPr>
          <p:cNvPr id="49" name="Google Shape;209;p18">
            <a:extLst>
              <a:ext uri="{FF2B5EF4-FFF2-40B4-BE49-F238E27FC236}">
                <a16:creationId xmlns:a16="http://schemas.microsoft.com/office/drawing/2014/main" id="{7DBCFEB8-BEC7-6446-4A46-A346D9D5F260}"/>
              </a:ext>
            </a:extLst>
          </p:cNvPr>
          <p:cNvSpPr txBox="1">
            <a:spLocks/>
          </p:cNvSpPr>
          <p:nvPr/>
        </p:nvSpPr>
        <p:spPr>
          <a:xfrm>
            <a:off x="0" y="722783"/>
            <a:ext cx="18288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800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ลูกค้ายุคใหม่</a:t>
            </a:r>
          </a:p>
        </p:txBody>
      </p:sp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B3820968-9EDE-92DB-DF82-FCB49138B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3" y="2068741"/>
            <a:ext cx="12116944" cy="75730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60685">
            <a:off x="-3012933" y="5826878"/>
            <a:ext cx="7048341" cy="754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1359885" y="8908243"/>
            <a:ext cx="475013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2117664" y="8794459"/>
            <a:ext cx="475013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93214">
            <a:off x="13180760" y="7576628"/>
            <a:ext cx="7853807" cy="57118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2065620">
            <a:off x="15878714" y="8279082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982796">
            <a:off x="10791445" y="-3588869"/>
            <a:ext cx="7853807" cy="57118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43392">
            <a:off x="16161471" y="-1247290"/>
            <a:ext cx="3778135" cy="4114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815851" y="490414"/>
            <a:ext cx="3111377" cy="31113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071" y="18071"/>
              <a:ext cx="776657" cy="776657"/>
            </a:xfrm>
            <a:custGeom>
              <a:avLst/>
              <a:gdLst/>
              <a:ahLst/>
              <a:cxnLst/>
              <a:rect l="l" t="t" r="r" b="b"/>
              <a:pathLst>
                <a:path w="776657" h="776657">
                  <a:moveTo>
                    <a:pt x="408391" y="10408"/>
                  </a:moveTo>
                  <a:lnTo>
                    <a:pt x="447156" y="65436"/>
                  </a:lnTo>
                  <a:cubicBezTo>
                    <a:pt x="458774" y="81929"/>
                    <a:pt x="480523" y="87756"/>
                    <a:pt x="498831" y="79282"/>
                  </a:cubicBezTo>
                  <a:lnTo>
                    <a:pt x="559916" y="51009"/>
                  </a:lnTo>
                  <a:cubicBezTo>
                    <a:pt x="567159" y="47656"/>
                    <a:pt x="575581" y="48036"/>
                    <a:pt x="582493" y="52027"/>
                  </a:cubicBezTo>
                  <a:cubicBezTo>
                    <a:pt x="589406" y="56018"/>
                    <a:pt x="593946" y="63121"/>
                    <a:pt x="594664" y="71071"/>
                  </a:cubicBezTo>
                  <a:lnTo>
                    <a:pt x="600721" y="138108"/>
                  </a:lnTo>
                  <a:cubicBezTo>
                    <a:pt x="602536" y="158201"/>
                    <a:pt x="618457" y="174122"/>
                    <a:pt x="638550" y="175937"/>
                  </a:cubicBezTo>
                  <a:lnTo>
                    <a:pt x="705587" y="181994"/>
                  </a:lnTo>
                  <a:cubicBezTo>
                    <a:pt x="713537" y="182713"/>
                    <a:pt x="720640" y="187252"/>
                    <a:pt x="724631" y="194165"/>
                  </a:cubicBezTo>
                  <a:cubicBezTo>
                    <a:pt x="728622" y="201077"/>
                    <a:pt x="729002" y="209499"/>
                    <a:pt x="725649" y="216742"/>
                  </a:cubicBezTo>
                  <a:lnTo>
                    <a:pt x="697376" y="277827"/>
                  </a:lnTo>
                  <a:cubicBezTo>
                    <a:pt x="688901" y="296135"/>
                    <a:pt x="694729" y="317884"/>
                    <a:pt x="711222" y="329502"/>
                  </a:cubicBezTo>
                  <a:lnTo>
                    <a:pt x="766250" y="368267"/>
                  </a:lnTo>
                  <a:cubicBezTo>
                    <a:pt x="772776" y="372864"/>
                    <a:pt x="776658" y="380347"/>
                    <a:pt x="776658" y="388329"/>
                  </a:cubicBezTo>
                  <a:cubicBezTo>
                    <a:pt x="776658" y="396311"/>
                    <a:pt x="772776" y="403794"/>
                    <a:pt x="766250" y="408391"/>
                  </a:cubicBezTo>
                  <a:lnTo>
                    <a:pt x="711222" y="447156"/>
                  </a:lnTo>
                  <a:cubicBezTo>
                    <a:pt x="694729" y="458774"/>
                    <a:pt x="688901" y="480523"/>
                    <a:pt x="697376" y="498831"/>
                  </a:cubicBezTo>
                  <a:lnTo>
                    <a:pt x="725649" y="559916"/>
                  </a:lnTo>
                  <a:cubicBezTo>
                    <a:pt x="729002" y="567159"/>
                    <a:pt x="728622" y="575581"/>
                    <a:pt x="724631" y="582493"/>
                  </a:cubicBezTo>
                  <a:cubicBezTo>
                    <a:pt x="720640" y="589406"/>
                    <a:pt x="713537" y="593946"/>
                    <a:pt x="705587" y="594664"/>
                  </a:cubicBezTo>
                  <a:lnTo>
                    <a:pt x="638550" y="600721"/>
                  </a:lnTo>
                  <a:cubicBezTo>
                    <a:pt x="618457" y="602536"/>
                    <a:pt x="602536" y="618457"/>
                    <a:pt x="600721" y="638550"/>
                  </a:cubicBezTo>
                  <a:lnTo>
                    <a:pt x="594664" y="705587"/>
                  </a:lnTo>
                  <a:cubicBezTo>
                    <a:pt x="593946" y="713537"/>
                    <a:pt x="589406" y="720640"/>
                    <a:pt x="582493" y="724631"/>
                  </a:cubicBezTo>
                  <a:cubicBezTo>
                    <a:pt x="575581" y="728622"/>
                    <a:pt x="567159" y="729002"/>
                    <a:pt x="559916" y="725649"/>
                  </a:cubicBezTo>
                  <a:lnTo>
                    <a:pt x="498831" y="697376"/>
                  </a:lnTo>
                  <a:cubicBezTo>
                    <a:pt x="480523" y="688901"/>
                    <a:pt x="458774" y="694729"/>
                    <a:pt x="447156" y="711222"/>
                  </a:cubicBezTo>
                  <a:lnTo>
                    <a:pt x="408391" y="766250"/>
                  </a:lnTo>
                  <a:cubicBezTo>
                    <a:pt x="403794" y="772776"/>
                    <a:pt x="396311" y="776658"/>
                    <a:pt x="388329" y="776658"/>
                  </a:cubicBezTo>
                  <a:cubicBezTo>
                    <a:pt x="380347" y="776658"/>
                    <a:pt x="372864" y="772776"/>
                    <a:pt x="368267" y="766250"/>
                  </a:cubicBezTo>
                  <a:lnTo>
                    <a:pt x="329502" y="711222"/>
                  </a:lnTo>
                  <a:cubicBezTo>
                    <a:pt x="317884" y="694729"/>
                    <a:pt x="296135" y="688901"/>
                    <a:pt x="277827" y="697376"/>
                  </a:cubicBezTo>
                  <a:lnTo>
                    <a:pt x="216742" y="725649"/>
                  </a:lnTo>
                  <a:cubicBezTo>
                    <a:pt x="209499" y="729002"/>
                    <a:pt x="201077" y="728622"/>
                    <a:pt x="194165" y="724631"/>
                  </a:cubicBezTo>
                  <a:cubicBezTo>
                    <a:pt x="187252" y="720640"/>
                    <a:pt x="182713" y="713537"/>
                    <a:pt x="181994" y="705587"/>
                  </a:cubicBezTo>
                  <a:lnTo>
                    <a:pt x="175937" y="638550"/>
                  </a:lnTo>
                  <a:cubicBezTo>
                    <a:pt x="174122" y="618457"/>
                    <a:pt x="158201" y="602536"/>
                    <a:pt x="138108" y="600721"/>
                  </a:cubicBezTo>
                  <a:lnTo>
                    <a:pt x="71071" y="594664"/>
                  </a:lnTo>
                  <a:cubicBezTo>
                    <a:pt x="63121" y="593946"/>
                    <a:pt x="56018" y="589406"/>
                    <a:pt x="52027" y="582493"/>
                  </a:cubicBezTo>
                  <a:cubicBezTo>
                    <a:pt x="48036" y="575581"/>
                    <a:pt x="47656" y="567159"/>
                    <a:pt x="51009" y="559916"/>
                  </a:cubicBezTo>
                  <a:lnTo>
                    <a:pt x="79282" y="498831"/>
                  </a:lnTo>
                  <a:cubicBezTo>
                    <a:pt x="87756" y="480523"/>
                    <a:pt x="81929" y="458774"/>
                    <a:pt x="65436" y="447156"/>
                  </a:cubicBezTo>
                  <a:lnTo>
                    <a:pt x="10408" y="408391"/>
                  </a:lnTo>
                  <a:cubicBezTo>
                    <a:pt x="3882" y="403794"/>
                    <a:pt x="0" y="396311"/>
                    <a:pt x="0" y="388329"/>
                  </a:cubicBezTo>
                  <a:cubicBezTo>
                    <a:pt x="0" y="380347"/>
                    <a:pt x="3882" y="372864"/>
                    <a:pt x="10408" y="368267"/>
                  </a:cubicBezTo>
                  <a:lnTo>
                    <a:pt x="65436" y="329502"/>
                  </a:lnTo>
                  <a:cubicBezTo>
                    <a:pt x="81929" y="317884"/>
                    <a:pt x="87756" y="296135"/>
                    <a:pt x="79282" y="277827"/>
                  </a:cubicBezTo>
                  <a:lnTo>
                    <a:pt x="51009" y="216742"/>
                  </a:lnTo>
                  <a:cubicBezTo>
                    <a:pt x="47656" y="209499"/>
                    <a:pt x="48036" y="201077"/>
                    <a:pt x="52027" y="194165"/>
                  </a:cubicBezTo>
                  <a:cubicBezTo>
                    <a:pt x="56018" y="187252"/>
                    <a:pt x="63121" y="182713"/>
                    <a:pt x="71071" y="181994"/>
                  </a:cubicBezTo>
                  <a:lnTo>
                    <a:pt x="138108" y="175937"/>
                  </a:lnTo>
                  <a:cubicBezTo>
                    <a:pt x="158201" y="174122"/>
                    <a:pt x="174122" y="158201"/>
                    <a:pt x="175937" y="138108"/>
                  </a:cubicBezTo>
                  <a:lnTo>
                    <a:pt x="181994" y="71071"/>
                  </a:lnTo>
                  <a:cubicBezTo>
                    <a:pt x="182713" y="63121"/>
                    <a:pt x="187252" y="56018"/>
                    <a:pt x="194165" y="52027"/>
                  </a:cubicBezTo>
                  <a:cubicBezTo>
                    <a:pt x="201077" y="48036"/>
                    <a:pt x="209499" y="47656"/>
                    <a:pt x="216742" y="51009"/>
                  </a:cubicBezTo>
                  <a:lnTo>
                    <a:pt x="277827" y="79282"/>
                  </a:lnTo>
                  <a:cubicBezTo>
                    <a:pt x="296135" y="87756"/>
                    <a:pt x="317884" y="81929"/>
                    <a:pt x="329502" y="65436"/>
                  </a:cubicBezTo>
                  <a:lnTo>
                    <a:pt x="368267" y="10408"/>
                  </a:lnTo>
                  <a:cubicBezTo>
                    <a:pt x="372864" y="3882"/>
                    <a:pt x="380347" y="0"/>
                    <a:pt x="388329" y="0"/>
                  </a:cubicBezTo>
                  <a:cubicBezTo>
                    <a:pt x="396311" y="0"/>
                    <a:pt x="403794" y="3882"/>
                    <a:pt x="408391" y="10408"/>
                  </a:cubicBezTo>
                  <a:close/>
                </a:path>
              </a:pathLst>
            </a:custGeom>
            <a:solidFill>
              <a:srgbClr val="FFCE6D">
                <a:alpha val="60784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663576" y="-1691531"/>
            <a:ext cx="4349627" cy="434962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972595" y="-2275990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-10800000">
            <a:off x="5945543" y="42661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10800000">
            <a:off x="5764568" y="26469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17664294" y="3890280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272330" y="9308809"/>
            <a:ext cx="5086350" cy="3086100"/>
            <a:chOff x="0" y="0"/>
            <a:chExt cx="1339615" cy="812800"/>
          </a:xfrm>
        </p:grpSpPr>
        <p:sp>
          <p:nvSpPr>
            <p:cNvPr id="32" name="Freeform 32"/>
            <p:cNvSpPr/>
            <p:nvPr/>
          </p:nvSpPr>
          <p:spPr>
            <a:xfrm>
              <a:off x="265221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4" name="AutoShape 34"/>
          <p:cNvSpPr/>
          <p:nvPr/>
        </p:nvSpPr>
        <p:spPr>
          <a:xfrm rot="-10800000">
            <a:off x="8998386" y="9984057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10800000">
            <a:off x="8817411" y="9822132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Google Shape;189;p15">
            <a:extLst>
              <a:ext uri="{FF2B5EF4-FFF2-40B4-BE49-F238E27FC236}">
                <a16:creationId xmlns:a16="http://schemas.microsoft.com/office/drawing/2014/main" id="{D8B09A24-EFBA-C626-49C8-B8A3BE9448BB}"/>
              </a:ext>
            </a:extLst>
          </p:cNvPr>
          <p:cNvSpPr txBox="1">
            <a:spLocks/>
          </p:cNvSpPr>
          <p:nvPr/>
        </p:nvSpPr>
        <p:spPr>
          <a:xfrm>
            <a:off x="1615675" y="1130640"/>
            <a:ext cx="15163800" cy="172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6 เทคนิครับมือปัญหาลูกค้าร้องเรียน </a:t>
            </a:r>
            <a:endParaRPr lang="en-US" sz="8000" u="sng" kern="0" dirty="0">
              <a:solidFill>
                <a:srgbClr val="0070C0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อย่างมืออาชีพ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8F8FF-968C-8F77-00A4-C6AD914F33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4325" y="3411861"/>
            <a:ext cx="9797200" cy="66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0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1894300" y="2389424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1.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รับฟังปัญหาอย่างใจเย็น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0D49D0-1B97-884C-3627-F475FBF52574}"/>
              </a:ext>
            </a:extLst>
          </p:cNvPr>
          <p:cNvSpPr txBox="1"/>
          <p:nvPr/>
        </p:nvSpPr>
        <p:spPr>
          <a:xfrm>
            <a:off x="1940544" y="7877770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6. มีการติดตามผลในการแก้ปัญหา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72F03-F4E3-A433-640D-8D63EBB93A81}"/>
              </a:ext>
            </a:extLst>
          </p:cNvPr>
          <p:cNvSpPr txBox="1"/>
          <p:nvPr/>
        </p:nvSpPr>
        <p:spPr>
          <a:xfrm>
            <a:off x="1866389" y="3536314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2. จับประเด็นสำคัญ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0BE907-546E-653F-0793-0324D9AFF0CA}"/>
              </a:ext>
            </a:extLst>
          </p:cNvPr>
          <p:cNvSpPr txBox="1"/>
          <p:nvPr/>
        </p:nvSpPr>
        <p:spPr>
          <a:xfrm>
            <a:off x="1893391" y="4573763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3. ขอโทษอย่างจริงใจ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C9399-F4CF-A3B5-759C-F52102F1B4E1}"/>
              </a:ext>
            </a:extLst>
          </p:cNvPr>
          <p:cNvSpPr txBox="1"/>
          <p:nvPr/>
        </p:nvSpPr>
        <p:spPr>
          <a:xfrm>
            <a:off x="1893391" y="5665381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4. ใช้ภาษาที่เหมาะสม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8C7B0F-6DDA-D518-0AEF-5718940C7D8A}"/>
              </a:ext>
            </a:extLst>
          </p:cNvPr>
          <p:cNvSpPr txBox="1"/>
          <p:nvPr/>
        </p:nvSpPr>
        <p:spPr>
          <a:xfrm>
            <a:off x="1893391" y="6735404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5. บอกเวลาแก้ปัญหาที่ชัดเจน</a:t>
            </a:r>
          </a:p>
        </p:txBody>
      </p:sp>
      <p:sp>
        <p:nvSpPr>
          <p:cNvPr id="35" name="Google Shape;189;p15">
            <a:extLst>
              <a:ext uri="{FF2B5EF4-FFF2-40B4-BE49-F238E27FC236}">
                <a16:creationId xmlns:a16="http://schemas.microsoft.com/office/drawing/2014/main" id="{F1E30044-39FD-A202-7FDC-D2BE05436B9C}"/>
              </a:ext>
            </a:extLst>
          </p:cNvPr>
          <p:cNvSpPr txBox="1">
            <a:spLocks/>
          </p:cNvSpPr>
          <p:nvPr/>
        </p:nvSpPr>
        <p:spPr>
          <a:xfrm>
            <a:off x="1562100" y="352616"/>
            <a:ext cx="15163800" cy="172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6 เทคนิครับมือปัญหาลูกค้าร้องเรียน </a:t>
            </a:r>
            <a:endParaRPr lang="en-US" sz="8000" u="sng" kern="0" dirty="0">
              <a:solidFill>
                <a:srgbClr val="0070C0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อย่างมืออาชีพ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29826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0" grpId="0"/>
      <p:bldP spid="31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60685">
            <a:off x="-3012933" y="5826878"/>
            <a:ext cx="7048341" cy="754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1359885" y="8908243"/>
            <a:ext cx="475013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2293">
            <a:off x="-2117664" y="8794459"/>
            <a:ext cx="475013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93214">
            <a:off x="13180760" y="7576628"/>
            <a:ext cx="7853807" cy="57118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2065620">
            <a:off x="15878714" y="8279082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982796">
            <a:off x="10791445" y="-3588869"/>
            <a:ext cx="7853807" cy="57118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43392">
            <a:off x="16161471" y="-1247290"/>
            <a:ext cx="3778135" cy="4114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815851" y="490414"/>
            <a:ext cx="3111377" cy="31113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071" y="18071"/>
              <a:ext cx="776657" cy="776657"/>
            </a:xfrm>
            <a:custGeom>
              <a:avLst/>
              <a:gdLst/>
              <a:ahLst/>
              <a:cxnLst/>
              <a:rect l="l" t="t" r="r" b="b"/>
              <a:pathLst>
                <a:path w="776657" h="776657">
                  <a:moveTo>
                    <a:pt x="408391" y="10408"/>
                  </a:moveTo>
                  <a:lnTo>
                    <a:pt x="447156" y="65436"/>
                  </a:lnTo>
                  <a:cubicBezTo>
                    <a:pt x="458774" y="81929"/>
                    <a:pt x="480523" y="87756"/>
                    <a:pt x="498831" y="79282"/>
                  </a:cubicBezTo>
                  <a:lnTo>
                    <a:pt x="559916" y="51009"/>
                  </a:lnTo>
                  <a:cubicBezTo>
                    <a:pt x="567159" y="47656"/>
                    <a:pt x="575581" y="48036"/>
                    <a:pt x="582493" y="52027"/>
                  </a:cubicBezTo>
                  <a:cubicBezTo>
                    <a:pt x="589406" y="56018"/>
                    <a:pt x="593946" y="63121"/>
                    <a:pt x="594664" y="71071"/>
                  </a:cubicBezTo>
                  <a:lnTo>
                    <a:pt x="600721" y="138108"/>
                  </a:lnTo>
                  <a:cubicBezTo>
                    <a:pt x="602536" y="158201"/>
                    <a:pt x="618457" y="174122"/>
                    <a:pt x="638550" y="175937"/>
                  </a:cubicBezTo>
                  <a:lnTo>
                    <a:pt x="705587" y="181994"/>
                  </a:lnTo>
                  <a:cubicBezTo>
                    <a:pt x="713537" y="182713"/>
                    <a:pt x="720640" y="187252"/>
                    <a:pt x="724631" y="194165"/>
                  </a:cubicBezTo>
                  <a:cubicBezTo>
                    <a:pt x="728622" y="201077"/>
                    <a:pt x="729002" y="209499"/>
                    <a:pt x="725649" y="216742"/>
                  </a:cubicBezTo>
                  <a:lnTo>
                    <a:pt x="697376" y="277827"/>
                  </a:lnTo>
                  <a:cubicBezTo>
                    <a:pt x="688901" y="296135"/>
                    <a:pt x="694729" y="317884"/>
                    <a:pt x="711222" y="329502"/>
                  </a:cubicBezTo>
                  <a:lnTo>
                    <a:pt x="766250" y="368267"/>
                  </a:lnTo>
                  <a:cubicBezTo>
                    <a:pt x="772776" y="372864"/>
                    <a:pt x="776658" y="380347"/>
                    <a:pt x="776658" y="388329"/>
                  </a:cubicBezTo>
                  <a:cubicBezTo>
                    <a:pt x="776658" y="396311"/>
                    <a:pt x="772776" y="403794"/>
                    <a:pt x="766250" y="408391"/>
                  </a:cubicBezTo>
                  <a:lnTo>
                    <a:pt x="711222" y="447156"/>
                  </a:lnTo>
                  <a:cubicBezTo>
                    <a:pt x="694729" y="458774"/>
                    <a:pt x="688901" y="480523"/>
                    <a:pt x="697376" y="498831"/>
                  </a:cubicBezTo>
                  <a:lnTo>
                    <a:pt x="725649" y="559916"/>
                  </a:lnTo>
                  <a:cubicBezTo>
                    <a:pt x="729002" y="567159"/>
                    <a:pt x="728622" y="575581"/>
                    <a:pt x="724631" y="582493"/>
                  </a:cubicBezTo>
                  <a:cubicBezTo>
                    <a:pt x="720640" y="589406"/>
                    <a:pt x="713537" y="593946"/>
                    <a:pt x="705587" y="594664"/>
                  </a:cubicBezTo>
                  <a:lnTo>
                    <a:pt x="638550" y="600721"/>
                  </a:lnTo>
                  <a:cubicBezTo>
                    <a:pt x="618457" y="602536"/>
                    <a:pt x="602536" y="618457"/>
                    <a:pt x="600721" y="638550"/>
                  </a:cubicBezTo>
                  <a:lnTo>
                    <a:pt x="594664" y="705587"/>
                  </a:lnTo>
                  <a:cubicBezTo>
                    <a:pt x="593946" y="713537"/>
                    <a:pt x="589406" y="720640"/>
                    <a:pt x="582493" y="724631"/>
                  </a:cubicBezTo>
                  <a:cubicBezTo>
                    <a:pt x="575581" y="728622"/>
                    <a:pt x="567159" y="729002"/>
                    <a:pt x="559916" y="725649"/>
                  </a:cubicBezTo>
                  <a:lnTo>
                    <a:pt x="498831" y="697376"/>
                  </a:lnTo>
                  <a:cubicBezTo>
                    <a:pt x="480523" y="688901"/>
                    <a:pt x="458774" y="694729"/>
                    <a:pt x="447156" y="711222"/>
                  </a:cubicBezTo>
                  <a:lnTo>
                    <a:pt x="408391" y="766250"/>
                  </a:lnTo>
                  <a:cubicBezTo>
                    <a:pt x="403794" y="772776"/>
                    <a:pt x="396311" y="776658"/>
                    <a:pt x="388329" y="776658"/>
                  </a:cubicBezTo>
                  <a:cubicBezTo>
                    <a:pt x="380347" y="776658"/>
                    <a:pt x="372864" y="772776"/>
                    <a:pt x="368267" y="766250"/>
                  </a:cubicBezTo>
                  <a:lnTo>
                    <a:pt x="329502" y="711222"/>
                  </a:lnTo>
                  <a:cubicBezTo>
                    <a:pt x="317884" y="694729"/>
                    <a:pt x="296135" y="688901"/>
                    <a:pt x="277827" y="697376"/>
                  </a:cubicBezTo>
                  <a:lnTo>
                    <a:pt x="216742" y="725649"/>
                  </a:lnTo>
                  <a:cubicBezTo>
                    <a:pt x="209499" y="729002"/>
                    <a:pt x="201077" y="728622"/>
                    <a:pt x="194165" y="724631"/>
                  </a:cubicBezTo>
                  <a:cubicBezTo>
                    <a:pt x="187252" y="720640"/>
                    <a:pt x="182713" y="713537"/>
                    <a:pt x="181994" y="705587"/>
                  </a:cubicBezTo>
                  <a:lnTo>
                    <a:pt x="175937" y="638550"/>
                  </a:lnTo>
                  <a:cubicBezTo>
                    <a:pt x="174122" y="618457"/>
                    <a:pt x="158201" y="602536"/>
                    <a:pt x="138108" y="600721"/>
                  </a:cubicBezTo>
                  <a:lnTo>
                    <a:pt x="71071" y="594664"/>
                  </a:lnTo>
                  <a:cubicBezTo>
                    <a:pt x="63121" y="593946"/>
                    <a:pt x="56018" y="589406"/>
                    <a:pt x="52027" y="582493"/>
                  </a:cubicBezTo>
                  <a:cubicBezTo>
                    <a:pt x="48036" y="575581"/>
                    <a:pt x="47656" y="567159"/>
                    <a:pt x="51009" y="559916"/>
                  </a:cubicBezTo>
                  <a:lnTo>
                    <a:pt x="79282" y="498831"/>
                  </a:lnTo>
                  <a:cubicBezTo>
                    <a:pt x="87756" y="480523"/>
                    <a:pt x="81929" y="458774"/>
                    <a:pt x="65436" y="447156"/>
                  </a:cubicBezTo>
                  <a:lnTo>
                    <a:pt x="10408" y="408391"/>
                  </a:lnTo>
                  <a:cubicBezTo>
                    <a:pt x="3882" y="403794"/>
                    <a:pt x="0" y="396311"/>
                    <a:pt x="0" y="388329"/>
                  </a:cubicBezTo>
                  <a:cubicBezTo>
                    <a:pt x="0" y="380347"/>
                    <a:pt x="3882" y="372864"/>
                    <a:pt x="10408" y="368267"/>
                  </a:cubicBezTo>
                  <a:lnTo>
                    <a:pt x="65436" y="329502"/>
                  </a:lnTo>
                  <a:cubicBezTo>
                    <a:pt x="81929" y="317884"/>
                    <a:pt x="87756" y="296135"/>
                    <a:pt x="79282" y="277827"/>
                  </a:cubicBezTo>
                  <a:lnTo>
                    <a:pt x="51009" y="216742"/>
                  </a:lnTo>
                  <a:cubicBezTo>
                    <a:pt x="47656" y="209499"/>
                    <a:pt x="48036" y="201077"/>
                    <a:pt x="52027" y="194165"/>
                  </a:cubicBezTo>
                  <a:cubicBezTo>
                    <a:pt x="56018" y="187252"/>
                    <a:pt x="63121" y="182713"/>
                    <a:pt x="71071" y="181994"/>
                  </a:cubicBezTo>
                  <a:lnTo>
                    <a:pt x="138108" y="175937"/>
                  </a:lnTo>
                  <a:cubicBezTo>
                    <a:pt x="158201" y="174122"/>
                    <a:pt x="174122" y="158201"/>
                    <a:pt x="175937" y="138108"/>
                  </a:cubicBezTo>
                  <a:lnTo>
                    <a:pt x="181994" y="71071"/>
                  </a:lnTo>
                  <a:cubicBezTo>
                    <a:pt x="182713" y="63121"/>
                    <a:pt x="187252" y="56018"/>
                    <a:pt x="194165" y="52027"/>
                  </a:cubicBezTo>
                  <a:cubicBezTo>
                    <a:pt x="201077" y="48036"/>
                    <a:pt x="209499" y="47656"/>
                    <a:pt x="216742" y="51009"/>
                  </a:cubicBezTo>
                  <a:lnTo>
                    <a:pt x="277827" y="79282"/>
                  </a:lnTo>
                  <a:cubicBezTo>
                    <a:pt x="296135" y="87756"/>
                    <a:pt x="317884" y="81929"/>
                    <a:pt x="329502" y="65436"/>
                  </a:cubicBezTo>
                  <a:lnTo>
                    <a:pt x="368267" y="10408"/>
                  </a:lnTo>
                  <a:cubicBezTo>
                    <a:pt x="372864" y="3882"/>
                    <a:pt x="380347" y="0"/>
                    <a:pt x="388329" y="0"/>
                  </a:cubicBezTo>
                  <a:cubicBezTo>
                    <a:pt x="396311" y="0"/>
                    <a:pt x="403794" y="3882"/>
                    <a:pt x="408391" y="10408"/>
                  </a:cubicBezTo>
                  <a:close/>
                </a:path>
              </a:pathLst>
            </a:custGeom>
            <a:solidFill>
              <a:srgbClr val="FFCE6D">
                <a:alpha val="60784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663576" y="-1691531"/>
            <a:ext cx="4349627" cy="434962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3972595" y="-2275990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-10800000">
            <a:off x="5945543" y="42661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10800000">
            <a:off x="5764568" y="26469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17664294" y="3890280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272330" y="9308809"/>
            <a:ext cx="5086350" cy="3086100"/>
            <a:chOff x="0" y="0"/>
            <a:chExt cx="1339615" cy="812800"/>
          </a:xfrm>
        </p:grpSpPr>
        <p:sp>
          <p:nvSpPr>
            <p:cNvPr id="32" name="Freeform 32"/>
            <p:cNvSpPr/>
            <p:nvPr/>
          </p:nvSpPr>
          <p:spPr>
            <a:xfrm>
              <a:off x="265221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4" name="AutoShape 34"/>
          <p:cNvSpPr/>
          <p:nvPr/>
        </p:nvSpPr>
        <p:spPr>
          <a:xfrm rot="-10800000">
            <a:off x="8998386" y="9984057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10800000">
            <a:off x="8817411" y="9822132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Google Shape;189;p15">
            <a:extLst>
              <a:ext uri="{FF2B5EF4-FFF2-40B4-BE49-F238E27FC236}">
                <a16:creationId xmlns:a16="http://schemas.microsoft.com/office/drawing/2014/main" id="{D8B09A24-EFBA-C626-49C8-B8A3BE9448BB}"/>
              </a:ext>
            </a:extLst>
          </p:cNvPr>
          <p:cNvSpPr txBox="1">
            <a:spLocks/>
          </p:cNvSpPr>
          <p:nvPr/>
        </p:nvSpPr>
        <p:spPr>
          <a:xfrm>
            <a:off x="1615675" y="1130640"/>
            <a:ext cx="15163800" cy="172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5 ขั้นตอนจบ สยบ </a:t>
            </a:r>
            <a:b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</a:br>
            <a:r>
              <a:rPr lang="en-US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Customer Complaint</a:t>
            </a:r>
            <a:endParaRPr lang="th-TH" sz="8000" u="sng" kern="0" dirty="0">
              <a:solidFill>
                <a:srgbClr val="0070C0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ED77D-7252-97F8-18EE-F84970218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7002" y="3541998"/>
            <a:ext cx="11613859" cy="65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1894300" y="2922190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1.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มุ่งเป้าที่ “การแก้ปัญหา” ไม่ใช่ “การเอาชนะ”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72F03-F4E3-A433-640D-8D63EBB93A81}"/>
              </a:ext>
            </a:extLst>
          </p:cNvPr>
          <p:cNvSpPr txBox="1"/>
          <p:nvPr/>
        </p:nvSpPr>
        <p:spPr>
          <a:xfrm>
            <a:off x="1866389" y="4069080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2. ยิ่งลูกค้าเหวี่ยงมามากเท่าไหร่ ยิ่งต้องนอบน้อมให้มากเท่านั้น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0BE907-546E-653F-0793-0324D9AFF0CA}"/>
              </a:ext>
            </a:extLst>
          </p:cNvPr>
          <p:cNvSpPr txBox="1"/>
          <p:nvPr/>
        </p:nvSpPr>
        <p:spPr>
          <a:xfrm>
            <a:off x="1893391" y="5106529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3. พูดคำขอโทษ ไม่เคยทำให้ใครตาย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C9399-F4CF-A3B5-759C-F52102F1B4E1}"/>
              </a:ext>
            </a:extLst>
          </p:cNvPr>
          <p:cNvSpPr txBox="1"/>
          <p:nvPr/>
        </p:nvSpPr>
        <p:spPr>
          <a:xfrm>
            <a:off x="1893391" y="6198147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4. หาวิธีการ “เพิ่มคุณค่า” ที่จะสร้างความพอใจให้กับลูกค้า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8C7B0F-6DDA-D518-0AEF-5718940C7D8A}"/>
              </a:ext>
            </a:extLst>
          </p:cNvPr>
          <p:cNvSpPr txBox="1"/>
          <p:nvPr/>
        </p:nvSpPr>
        <p:spPr>
          <a:xfrm>
            <a:off x="1893391" y="7268170"/>
            <a:ext cx="1969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5.</a:t>
            </a:r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ให้กำลังใจซึ่งกันและกัน</a:t>
            </a:r>
          </a:p>
        </p:txBody>
      </p:sp>
      <p:sp>
        <p:nvSpPr>
          <p:cNvPr id="35" name="Google Shape;189;p15">
            <a:extLst>
              <a:ext uri="{FF2B5EF4-FFF2-40B4-BE49-F238E27FC236}">
                <a16:creationId xmlns:a16="http://schemas.microsoft.com/office/drawing/2014/main" id="{F1E30044-39FD-A202-7FDC-D2BE05436B9C}"/>
              </a:ext>
            </a:extLst>
          </p:cNvPr>
          <p:cNvSpPr txBox="1">
            <a:spLocks/>
          </p:cNvSpPr>
          <p:nvPr/>
        </p:nvSpPr>
        <p:spPr>
          <a:xfrm>
            <a:off x="1562100" y="598690"/>
            <a:ext cx="15163800" cy="172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5 ขั้นตอนจบ สยบ </a:t>
            </a:r>
            <a:br>
              <a:rPr lang="th-TH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</a:br>
            <a:r>
              <a:rPr lang="en-US" sz="8000" u="sng" kern="0" dirty="0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Customer Complaint</a:t>
            </a:r>
          </a:p>
        </p:txBody>
      </p:sp>
    </p:spTree>
    <p:extLst>
      <p:ext uri="{BB962C8B-B14F-4D97-AF65-F5344CB8AC3E}">
        <p14:creationId xmlns:p14="http://schemas.microsoft.com/office/powerpoint/2010/main" val="32683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 idx="4294967295"/>
          </p:nvPr>
        </p:nvSpPr>
        <p:spPr>
          <a:xfrm>
            <a:off x="935915" y="1355465"/>
            <a:ext cx="16416170" cy="4579938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b" anchorCtr="0">
            <a:noAutofit/>
          </a:bodyPr>
          <a:lstStyle/>
          <a:p>
            <a:pPr lvl="0" algn="ctr"/>
            <a:r>
              <a:rPr lang="en-US" sz="1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 </a:t>
            </a:r>
            <a:r>
              <a:rPr lang="th-TH" sz="1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ไม่มีอะไรดีที่สุด </a:t>
            </a:r>
            <a:br>
              <a:rPr lang="en-US" sz="1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1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แต่ต้องทำให้ดีกว่าเดิม</a:t>
            </a:r>
            <a:r>
              <a:rPr lang="en-US" sz="1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”</a:t>
            </a:r>
            <a:endParaRPr sz="1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17113568" y="2"/>
            <a:ext cx="1097400" cy="787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4" name="Google Shape;254;p22">
            <a:extLst>
              <a:ext uri="{FF2B5EF4-FFF2-40B4-BE49-F238E27FC236}">
                <a16:creationId xmlns:a16="http://schemas.microsoft.com/office/drawing/2014/main" id="{817202C3-D267-4303-992F-C12EA3C0D36D}"/>
              </a:ext>
            </a:extLst>
          </p:cNvPr>
          <p:cNvSpPr txBox="1">
            <a:spLocks/>
          </p:cNvSpPr>
          <p:nvPr/>
        </p:nvSpPr>
        <p:spPr>
          <a:xfrm>
            <a:off x="11205880" y="5642811"/>
            <a:ext cx="5113468" cy="172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4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วิกรม กรมดิษฐ์</a:t>
            </a:r>
          </a:p>
          <a:p>
            <a:pPr algn="ctr"/>
            <a:r>
              <a:rPr lang="th-TH" sz="4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ผู้ก่อตั้งนิคมฯ อมตะนคร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72620">
            <a:off x="-3736403" y="-2470046"/>
            <a:ext cx="7853807" cy="5711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8669">
            <a:off x="-1118390" y="-2561787"/>
            <a:ext cx="475013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8669">
            <a:off x="-2584649" y="-2258468"/>
            <a:ext cx="475013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2685">
            <a:off x="13735130" y="6266001"/>
            <a:ext cx="7048341" cy="75419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8669">
            <a:off x="15211492" y="8588690"/>
            <a:ext cx="4750130" cy="411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1854076" y="8112187"/>
            <a:ext cx="4349627" cy="434962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302857" y="2229583"/>
            <a:ext cx="1509336" cy="14848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475806" y="7166966"/>
            <a:ext cx="1509336" cy="148481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952501" y="9375713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095282">
            <a:off x="14361096" y="-2371024"/>
            <a:ext cx="7853807" cy="571186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6591430" y="-1058145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Google Shape;368;p35">
            <a:extLst>
              <a:ext uri="{FF2B5EF4-FFF2-40B4-BE49-F238E27FC236}">
                <a16:creationId xmlns:a16="http://schemas.microsoft.com/office/drawing/2014/main" id="{825C7703-6CCF-81B7-C3EF-2964624007EE}"/>
              </a:ext>
            </a:extLst>
          </p:cNvPr>
          <p:cNvSpPr txBox="1">
            <a:spLocks/>
          </p:cNvSpPr>
          <p:nvPr/>
        </p:nvSpPr>
        <p:spPr>
          <a:xfrm>
            <a:off x="6582893" y="-120886"/>
            <a:ext cx="4924200" cy="333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sym typeface="Oswald"/>
              </a:rPr>
              <a:t>TEST</a:t>
            </a:r>
          </a:p>
        </p:txBody>
      </p:sp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1294389C-BCB6-6802-2036-00688F454E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82" y="3690257"/>
            <a:ext cx="6034670" cy="60346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72620">
            <a:off x="-3736403" y="-2470046"/>
            <a:ext cx="7853807" cy="57118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8669">
            <a:off x="-1118390" y="-2561787"/>
            <a:ext cx="475013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8669">
            <a:off x="-2584649" y="-2258468"/>
            <a:ext cx="475013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2685">
            <a:off x="13735130" y="6266001"/>
            <a:ext cx="7048341" cy="75419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8669">
            <a:off x="15211492" y="8588690"/>
            <a:ext cx="4750130" cy="411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1854076" y="8112187"/>
            <a:ext cx="4349627" cy="434962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302857" y="2229583"/>
            <a:ext cx="1509336" cy="14848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475806" y="7166966"/>
            <a:ext cx="1509336" cy="148481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952501" y="9375713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095282">
            <a:off x="14361096" y="-2371024"/>
            <a:ext cx="7853807" cy="571186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6591430" y="-1058145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Google Shape;368;p35">
            <a:extLst>
              <a:ext uri="{FF2B5EF4-FFF2-40B4-BE49-F238E27FC236}">
                <a16:creationId xmlns:a16="http://schemas.microsoft.com/office/drawing/2014/main" id="{825C7703-6CCF-81B7-C3EF-2964624007EE}"/>
              </a:ext>
            </a:extLst>
          </p:cNvPr>
          <p:cNvSpPr txBox="1">
            <a:spLocks/>
          </p:cNvSpPr>
          <p:nvPr/>
        </p:nvSpPr>
        <p:spPr>
          <a:xfrm>
            <a:off x="4603041" y="219734"/>
            <a:ext cx="9664688" cy="333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swald"/>
                <a:sym typeface="Oswald"/>
              </a:rPr>
              <a:t>Thank You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0A454ED-05B7-F63D-89B6-219343E316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30" y="3286154"/>
            <a:ext cx="6750846" cy="67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69591">
            <a:off x="13462419" y="8071682"/>
            <a:ext cx="7853807" cy="571186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39932">
            <a:off x="16417528" y="7391591"/>
            <a:ext cx="4750130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39932">
            <a:off x="16360843" y="8518870"/>
            <a:ext cx="4750130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03894">
            <a:off x="15755666" y="-1153726"/>
            <a:ext cx="3845468" cy="4114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02877">
            <a:off x="-4092490" y="7431070"/>
            <a:ext cx="7853807" cy="571186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-10800000">
            <a:off x="-505046" y="-1510676"/>
            <a:ext cx="3067491" cy="2539376"/>
            <a:chOff x="0" y="0"/>
            <a:chExt cx="515781" cy="426981"/>
          </a:xfrm>
        </p:grpSpPr>
        <p:sp>
          <p:nvSpPr>
            <p:cNvPr id="37" name="Freeform 37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9" name="Group 39"/>
          <p:cNvGrpSpPr/>
          <p:nvPr/>
        </p:nvGrpSpPr>
        <p:grpSpPr>
          <a:xfrm rot="-10800000">
            <a:off x="314104" y="-1510676"/>
            <a:ext cx="3067491" cy="2539376"/>
            <a:chOff x="0" y="0"/>
            <a:chExt cx="515781" cy="426981"/>
          </a:xfrm>
        </p:grpSpPr>
        <p:sp>
          <p:nvSpPr>
            <p:cNvPr id="40" name="Freeform 40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-10800000">
            <a:off x="1133254" y="-1510676"/>
            <a:ext cx="3067491" cy="2539376"/>
            <a:chOff x="0" y="0"/>
            <a:chExt cx="515781" cy="426981"/>
          </a:xfrm>
        </p:grpSpPr>
        <p:sp>
          <p:nvSpPr>
            <p:cNvPr id="43" name="Freeform 43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45" name="AutoShape 45"/>
          <p:cNvSpPr/>
          <p:nvPr/>
        </p:nvSpPr>
        <p:spPr>
          <a:xfrm>
            <a:off x="3084078" y="219026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3321459" y="37618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>
            <a:off x="3502434" y="53811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2886">
            <a:off x="7269665" y="-3145380"/>
            <a:ext cx="4750130" cy="4114800"/>
          </a:xfrm>
          <a:prstGeom prst="rect">
            <a:avLst/>
          </a:prstGeom>
        </p:spPr>
      </p:pic>
      <p:sp>
        <p:nvSpPr>
          <p:cNvPr id="49" name="Google Shape;209;p18">
            <a:extLst>
              <a:ext uri="{FF2B5EF4-FFF2-40B4-BE49-F238E27FC236}">
                <a16:creationId xmlns:a16="http://schemas.microsoft.com/office/drawing/2014/main" id="{7DBCFEB8-BEC7-6446-4A46-A346D9D5F260}"/>
              </a:ext>
            </a:extLst>
          </p:cNvPr>
          <p:cNvSpPr txBox="1">
            <a:spLocks/>
          </p:cNvSpPr>
          <p:nvPr/>
        </p:nvSpPr>
        <p:spPr>
          <a:xfrm>
            <a:off x="5407679" y="538147"/>
            <a:ext cx="1073429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8000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ลูกค้ายุคใหม่มีลักษณะแบบไหน </a:t>
            </a:r>
            <a:r>
              <a:rPr lang="en-US" sz="8000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??</a:t>
            </a:r>
            <a:endParaRPr lang="th-TH" sz="8000" kern="0" dirty="0">
              <a:solidFill>
                <a:srgbClr val="0070C0"/>
              </a:solidFill>
              <a:latin typeface="Layiji MaHaNiYom V1.5 OT" panose="02000000000000000000" pitchFamily="50" charset="0"/>
              <a:cs typeface="Layiji MaHaNiYom V1.5 OT" panose="02000000000000000000" pitchFamily="50" charset="0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04D8AC24-9B13-FB4E-4425-16D144A8E3F9}"/>
              </a:ext>
            </a:extLst>
          </p:cNvPr>
          <p:cNvSpPr txBox="1">
            <a:spLocks noChangeArrowheads="1"/>
          </p:cNvSpPr>
          <p:nvPr/>
        </p:nvSpPr>
        <p:spPr>
          <a:xfrm>
            <a:off x="852551" y="1697947"/>
            <a:ext cx="6807777" cy="8212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เป็นตัวของตัวเองสูง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มุ่งความสะดวกรวดเร็ว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เปลี่ยนพฤติกรรมง่าย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ไม่ยึดติดกับการดำเนินชีวิตและวัฒนธรรมเดิม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รักความเป็นส่วนตัว</a:t>
            </a:r>
            <a:endParaRPr lang="en-US" sz="5000" kern="0" dirty="0">
              <a:solidFill>
                <a:srgbClr val="3796BF"/>
              </a:solidFill>
              <a:latin typeface="Layiji MaHaNiYom V1.5 OT" panose="02000000000000000000" charset="0"/>
              <a:cs typeface="Layiji MaHaNiYom V1.5 OT" panose="02000000000000000000" charset="0"/>
              <a:sym typeface="Arial"/>
            </a:endParaRP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ต้องการความสุขทางอารมณ์</a:t>
            </a:r>
            <a:endParaRPr lang="en-US" sz="5000" kern="0" dirty="0">
              <a:solidFill>
                <a:srgbClr val="3796BF"/>
              </a:solidFill>
              <a:latin typeface="Layiji MaHaNiYom V1.5 OT" panose="02000000000000000000" charset="0"/>
              <a:cs typeface="Layiji MaHaNiYom V1.5 OT" panose="02000000000000000000" charset="0"/>
              <a:sym typeface="Arial"/>
            </a:endParaRPr>
          </a:p>
          <a:p>
            <a:pPr>
              <a:spcBef>
                <a:spcPts val="600"/>
              </a:spcBef>
              <a:buClr>
                <a:srgbClr val="1D338F"/>
              </a:buClr>
              <a:buFont typeface="Arial"/>
              <a:buNone/>
              <a:defRPr/>
            </a:pPr>
            <a:r>
              <a:rPr lang="en-US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   </a:t>
            </a: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มากกว่าสาระที่เป็นเหตุผล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9E753C7A-AE9A-B98F-D2F9-1ECB3C203037}"/>
              </a:ext>
            </a:extLst>
          </p:cNvPr>
          <p:cNvSpPr txBox="1">
            <a:spLocks noChangeArrowheads="1"/>
          </p:cNvSpPr>
          <p:nvPr/>
        </p:nvSpPr>
        <p:spPr>
          <a:xfrm>
            <a:off x="8731895" y="5143500"/>
            <a:ext cx="7755101" cy="50180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เอาแต่ใจตัวเอง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เปิดรับสิ่งใหม่ๆ ง่าย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กล้าใช้จ่ายถ้าสินค้าโดนใจ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มีความหลากหลายวัฒนธรรม</a:t>
            </a:r>
            <a:endParaRPr lang="en-US" sz="5000" kern="0" dirty="0">
              <a:solidFill>
                <a:srgbClr val="3796BF"/>
              </a:solidFill>
              <a:latin typeface="Layiji MaHaNiYom V1.5 OT" panose="02000000000000000000" charset="0"/>
              <a:cs typeface="Layiji MaHaNiYom V1.5 OT" panose="02000000000000000000" charset="0"/>
              <a:sym typeface="Arial"/>
            </a:endParaRPr>
          </a:p>
          <a:p>
            <a:pPr>
              <a:spcBef>
                <a:spcPts val="600"/>
              </a:spcBef>
              <a:buClr>
                <a:srgbClr val="1D338F"/>
              </a:buClr>
              <a:buFont typeface="Arial"/>
              <a:buNone/>
              <a:defRPr/>
            </a:pPr>
            <a:r>
              <a:rPr lang="en-US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  </a:t>
            </a:r>
            <a:r>
              <a:rPr lang="th-TH" sz="5000" kern="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ที่เป็นสากล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0FE27F-8A86-9D43-6D4E-17E7B0819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6205" y="1409700"/>
            <a:ext cx="7724155" cy="35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21705">
            <a:off x="-4079304" y="-1353376"/>
            <a:ext cx="7853807" cy="57118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09583">
            <a:off x="-2192129" y="-938594"/>
            <a:ext cx="4750130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09583">
            <a:off x="-3153458" y="-890574"/>
            <a:ext cx="4750130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255533">
            <a:off x="13837136" y="8334055"/>
            <a:ext cx="7853807" cy="571186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-5400000">
            <a:off x="16669514" y="8000585"/>
            <a:ext cx="1869962" cy="0"/>
          </a:xfrm>
          <a:prstGeom prst="line">
            <a:avLst/>
          </a:prstGeom>
          <a:ln w="19050" cap="flat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-5400000">
            <a:off x="16826677" y="7763204"/>
            <a:ext cx="1869962" cy="0"/>
          </a:xfrm>
          <a:prstGeom prst="line">
            <a:avLst/>
          </a:prstGeom>
          <a:ln w="19050" cap="flat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5400000">
            <a:off x="16988602" y="7582229"/>
            <a:ext cx="1869962" cy="0"/>
          </a:xfrm>
          <a:prstGeom prst="line">
            <a:avLst/>
          </a:prstGeom>
          <a:ln w="19050" cap="flat">
            <a:solidFill>
              <a:srgbClr val="FFCE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-2174813" y="8112187"/>
            <a:ext cx="4349627" cy="434962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543050" y="7804725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91655">
            <a:off x="16498949" y="-1427727"/>
            <a:ext cx="3778135" cy="4114800"/>
          </a:xfrm>
          <a:prstGeom prst="rect">
            <a:avLst/>
          </a:prstGeom>
        </p:spPr>
      </p:pic>
      <p:sp>
        <p:nvSpPr>
          <p:cNvPr id="36" name="Google Shape;172;p13">
            <a:extLst>
              <a:ext uri="{FF2B5EF4-FFF2-40B4-BE49-F238E27FC236}">
                <a16:creationId xmlns:a16="http://schemas.microsoft.com/office/drawing/2014/main" id="{F811D423-6326-988E-0F72-12B8DD781C36}"/>
              </a:ext>
            </a:extLst>
          </p:cNvPr>
          <p:cNvSpPr txBox="1">
            <a:spLocks/>
          </p:cNvSpPr>
          <p:nvPr/>
        </p:nvSpPr>
        <p:spPr>
          <a:xfrm>
            <a:off x="304800" y="289323"/>
            <a:ext cx="17983200" cy="129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ลูกค้ายุคใหม่มีนิสัยที่เปลี่ยนไป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DD670034-2CAF-43CF-9BD2-ACF9EB9FB62E}"/>
              </a:ext>
            </a:extLst>
          </p:cNvPr>
          <p:cNvSpPr txBox="1">
            <a:spLocks noChangeArrowheads="1"/>
          </p:cNvSpPr>
          <p:nvPr/>
        </p:nvSpPr>
        <p:spPr>
          <a:xfrm>
            <a:off x="1943853" y="1834256"/>
            <a:ext cx="4933183" cy="76910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เบื่อง่าย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ใจร้อน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รู้เยอะ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จู้จี้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ขี้งอน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รักความสบาย</a:t>
            </a:r>
          </a:p>
          <a:p>
            <a:pPr marL="457200" indent="-457200">
              <a:spcBef>
                <a:spcPts val="600"/>
              </a:spcBef>
              <a:buClr>
                <a:srgbClr val="1D338F"/>
              </a:buClr>
              <a:buFont typeface="Arial" panose="020B0604020202020204" pitchFamily="34" charset="0"/>
              <a:buChar char="•"/>
              <a:defRPr/>
            </a:pPr>
            <a:r>
              <a:rPr lang="th-TH" sz="66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สงสัยไปหมด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9A47336-6CE5-27A4-754B-29BF0A61CF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5618" y="2482561"/>
            <a:ext cx="10643756" cy="532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83950">
            <a:off x="13143805" y="7431070"/>
            <a:ext cx="7853807" cy="5711860"/>
          </a:xfrm>
          <a:prstGeom prst="rect">
            <a:avLst/>
          </a:prstGeom>
        </p:spPr>
      </p:pic>
      <p:grpSp>
        <p:nvGrpSpPr>
          <p:cNvPr id="78" name="Group 78"/>
          <p:cNvGrpSpPr/>
          <p:nvPr/>
        </p:nvGrpSpPr>
        <p:grpSpPr>
          <a:xfrm>
            <a:off x="17259300" y="1946153"/>
            <a:ext cx="3086100" cy="308610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7259300" y="2654831"/>
            <a:ext cx="3086100" cy="308610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84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2359">
            <a:off x="-894034" y="-1564491"/>
            <a:ext cx="3845468" cy="4114800"/>
          </a:xfrm>
          <a:prstGeom prst="rect">
            <a:avLst/>
          </a:prstGeom>
        </p:spPr>
      </p:pic>
      <p:grpSp>
        <p:nvGrpSpPr>
          <p:cNvPr id="85" name="Group 85"/>
          <p:cNvGrpSpPr/>
          <p:nvPr/>
        </p:nvGrpSpPr>
        <p:grpSpPr>
          <a:xfrm rot="-10800000">
            <a:off x="4719990" y="-1700260"/>
            <a:ext cx="3067491" cy="2539376"/>
            <a:chOff x="0" y="0"/>
            <a:chExt cx="515781" cy="426981"/>
          </a:xfrm>
        </p:grpSpPr>
        <p:sp>
          <p:nvSpPr>
            <p:cNvPr id="86" name="Freeform 86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8" name="Group 88"/>
          <p:cNvGrpSpPr/>
          <p:nvPr/>
        </p:nvGrpSpPr>
        <p:grpSpPr>
          <a:xfrm rot="-10800000">
            <a:off x="5539140" y="-1700260"/>
            <a:ext cx="3067491" cy="2539376"/>
            <a:chOff x="0" y="0"/>
            <a:chExt cx="515781" cy="426981"/>
          </a:xfrm>
        </p:grpSpPr>
        <p:sp>
          <p:nvSpPr>
            <p:cNvPr id="89" name="Freeform 89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1" name="Group 91"/>
          <p:cNvGrpSpPr/>
          <p:nvPr/>
        </p:nvGrpSpPr>
        <p:grpSpPr>
          <a:xfrm rot="-10800000">
            <a:off x="6358290" y="-1700260"/>
            <a:ext cx="3067491" cy="2539376"/>
            <a:chOff x="0" y="0"/>
            <a:chExt cx="515781" cy="426981"/>
          </a:xfrm>
        </p:grpSpPr>
        <p:sp>
          <p:nvSpPr>
            <p:cNvPr id="92" name="Freeform 92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93" name="TextBox 9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4" name="AutoShape 94"/>
          <p:cNvSpPr/>
          <p:nvPr/>
        </p:nvSpPr>
        <p:spPr>
          <a:xfrm>
            <a:off x="8546495" y="186605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5" name="AutoShape 95"/>
          <p:cNvSpPr/>
          <p:nvPr/>
        </p:nvSpPr>
        <p:spPr>
          <a:xfrm>
            <a:off x="8727470" y="348530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78442">
            <a:off x="-3578681" y="7282758"/>
            <a:ext cx="7853807" cy="5711860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15234">
            <a:off x="-3513018" y="7693262"/>
            <a:ext cx="4750130" cy="4114800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715234">
            <a:off x="-1725914" y="8914698"/>
            <a:ext cx="4750130" cy="4114800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702399">
            <a:off x="-3513018" y="-972778"/>
            <a:ext cx="4750130" cy="4114800"/>
          </a:xfrm>
          <a:prstGeom prst="rect">
            <a:avLst/>
          </a:prstGeom>
        </p:spPr>
      </p:pic>
      <p:grpSp>
        <p:nvGrpSpPr>
          <p:cNvPr id="100" name="Group 100"/>
          <p:cNvGrpSpPr/>
          <p:nvPr/>
        </p:nvGrpSpPr>
        <p:grpSpPr>
          <a:xfrm>
            <a:off x="15716250" y="-2246983"/>
            <a:ext cx="3086100" cy="3086100"/>
            <a:chOff x="0" y="0"/>
            <a:chExt cx="812800" cy="812800"/>
          </a:xfrm>
        </p:grpSpPr>
        <p:sp>
          <p:nvSpPr>
            <p:cNvPr id="101" name="Freeform 101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102" name="TextBox 102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5" name="Google Shape;175;p13">
            <a:extLst>
              <a:ext uri="{FF2B5EF4-FFF2-40B4-BE49-F238E27FC236}">
                <a16:creationId xmlns:a16="http://schemas.microsoft.com/office/drawing/2014/main" id="{8482874B-4D12-16D2-BF91-7F402A78947E}"/>
              </a:ext>
            </a:extLst>
          </p:cNvPr>
          <p:cNvSpPr txBox="1">
            <a:spLocks/>
          </p:cNvSpPr>
          <p:nvPr/>
        </p:nvSpPr>
        <p:spPr>
          <a:xfrm>
            <a:off x="485382" y="3030701"/>
            <a:ext cx="8061113" cy="520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38F"/>
              </a:buClr>
              <a:buSzPts val="2400"/>
              <a:buFont typeface="Oswald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</a:t>
            </a:r>
            <a:r>
              <a:rPr kumimoji="0" lang="th-TH" sz="6000" b="1" i="0" u="sng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ข้อร้องเรียน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 หมายถึง สิ่งที่ลูกค้า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81D1EC">
                  <a:lumMod val="50000"/>
                </a:srgbClr>
              </a:solidFill>
              <a:effectLst/>
              <a:uLnTx/>
              <a:uFillTx/>
              <a:latin typeface="Layiji MaHaNiYom V1.5 OT" panose="02000000000000000000" charset="0"/>
              <a:cs typeface="Layiji MaHaNiYom V1.5 OT" panose="02000000000000000000" charset="0"/>
              <a:sym typeface="Oswa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38F"/>
              </a:buClr>
              <a:buSzPts val="2400"/>
              <a:buFont typeface="Oswald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ไม่ได้รับจากองค์กรธุรกิจ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ตามความ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38F"/>
              </a:buClr>
              <a:buSzPts val="2400"/>
              <a:buFont typeface="Oswald"/>
              <a:buNone/>
              <a:tabLst/>
              <a:defRPr/>
            </a:pPr>
            <a:r>
              <a:rPr lang="en-US" sz="6000" kern="0" dirty="0">
                <a:solidFill>
                  <a:srgbClr val="81D1EC">
                    <a:lumMod val="50000"/>
                  </a:srgbClr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ต้องการหรือความคาดหวังของลูกค้า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38F"/>
              </a:buClr>
              <a:buSzPts val="2400"/>
              <a:buFont typeface="Oswald"/>
              <a:buNone/>
              <a:tabLst/>
              <a:defRPr/>
            </a:pPr>
            <a:r>
              <a:rPr lang="en-US" sz="6000" kern="0" dirty="0">
                <a:solidFill>
                  <a:srgbClr val="81D1EC">
                    <a:lumMod val="50000"/>
                  </a:srgbClr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และทำให้ลูกค้าเกิดความไม่พึงพอใจ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338F"/>
              </a:buClr>
              <a:buSzPts val="2400"/>
              <a:buFont typeface="Oswald"/>
              <a:buNone/>
              <a:tabLst/>
              <a:defRPr/>
            </a:pPr>
            <a:r>
              <a:rPr lang="th-TH" sz="6000" kern="0" dirty="0">
                <a:solidFill>
                  <a:srgbClr val="81D1EC">
                    <a:lumMod val="50000"/>
                  </a:srgbClr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kumimoji="0" lang="th-TH" sz="6000" b="0" i="0" u="none" strike="noStrike" kern="0" cap="none" spc="0" normalizeH="0" baseline="0" noProof="0" dirty="0">
                <a:ln>
                  <a:noFill/>
                </a:ln>
                <a:solidFill>
                  <a:srgbClr val="81D1EC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Oswald"/>
              </a:rPr>
              <a:t>และแจ้งให้ผู้เกี่ยวข้องได้ทราบ</a:t>
            </a:r>
          </a:p>
        </p:txBody>
      </p:sp>
      <p:sp>
        <p:nvSpPr>
          <p:cNvPr id="106" name="Google Shape;172;p13">
            <a:extLst>
              <a:ext uri="{FF2B5EF4-FFF2-40B4-BE49-F238E27FC236}">
                <a16:creationId xmlns:a16="http://schemas.microsoft.com/office/drawing/2014/main" id="{D28699F3-826F-9DD3-4E6C-8093B6EC1DF1}"/>
              </a:ext>
            </a:extLst>
          </p:cNvPr>
          <p:cNvSpPr txBox="1">
            <a:spLocks/>
          </p:cNvSpPr>
          <p:nvPr/>
        </p:nvSpPr>
        <p:spPr>
          <a:xfrm>
            <a:off x="8138209" y="871941"/>
            <a:ext cx="8209260" cy="1482679"/>
          </a:xfrm>
          <a:prstGeom prst="rect">
            <a:avLst/>
          </a:prstGeom>
          <a:solidFill>
            <a:srgbClr val="4BB5D9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8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ข้อร้องเรียน (</a:t>
            </a:r>
            <a:r>
              <a:rPr kumimoji="0" lang="en-US" sz="8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  <a:sym typeface="Arial"/>
              </a:rPr>
              <a:t>Complaints)</a:t>
            </a:r>
          </a:p>
        </p:txBody>
      </p:sp>
      <p:pic>
        <p:nvPicPr>
          <p:cNvPr id="108" name="Picture 107" descr="A picture containing person&#10;&#10;Description automatically generated">
            <a:extLst>
              <a:ext uri="{FF2B5EF4-FFF2-40B4-BE49-F238E27FC236}">
                <a16:creationId xmlns:a16="http://schemas.microsoft.com/office/drawing/2014/main" id="{815F26C7-1E1D-CA24-3E58-7350A5E1F4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76" y="3208615"/>
            <a:ext cx="7206400" cy="54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909673" y="-2614759"/>
            <a:ext cx="4349627" cy="434962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>
                <a:alpha val="60784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86499">
            <a:off x="4185926" y="8161491"/>
            <a:ext cx="7853807" cy="57118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990416">
            <a:off x="6395842" y="8979925"/>
            <a:ext cx="4750130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90416">
            <a:off x="7109559" y="9625732"/>
            <a:ext cx="4750130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694200">
            <a:off x="-1735443" y="7658118"/>
            <a:ext cx="3845468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04159">
            <a:off x="-1413499" y="9766437"/>
            <a:ext cx="4750130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3214">
            <a:off x="13561760" y="7690928"/>
            <a:ext cx="7853807" cy="571186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065620">
            <a:off x="16259714" y="8393382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2295239" y="264759"/>
            <a:ext cx="3086100" cy="308610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2295239" y="97343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99509" y="24834"/>
                  </a:moveTo>
                  <a:lnTo>
                    <a:pt x="787966" y="213291"/>
                  </a:lnTo>
                  <a:cubicBezTo>
                    <a:pt x="803867" y="229192"/>
                    <a:pt x="812800" y="250758"/>
                    <a:pt x="812800" y="273246"/>
                  </a:cubicBezTo>
                  <a:lnTo>
                    <a:pt x="812800" y="539554"/>
                  </a:lnTo>
                  <a:cubicBezTo>
                    <a:pt x="812800" y="562042"/>
                    <a:pt x="803867" y="583608"/>
                    <a:pt x="787966" y="599509"/>
                  </a:cubicBezTo>
                  <a:lnTo>
                    <a:pt x="599509" y="787966"/>
                  </a:lnTo>
                  <a:cubicBezTo>
                    <a:pt x="583608" y="803867"/>
                    <a:pt x="562042" y="812800"/>
                    <a:pt x="539554" y="812800"/>
                  </a:cubicBezTo>
                  <a:lnTo>
                    <a:pt x="273246" y="812800"/>
                  </a:lnTo>
                  <a:cubicBezTo>
                    <a:pt x="250758" y="812800"/>
                    <a:pt x="229192" y="803867"/>
                    <a:pt x="213291" y="787966"/>
                  </a:cubicBezTo>
                  <a:lnTo>
                    <a:pt x="24834" y="599509"/>
                  </a:lnTo>
                  <a:cubicBezTo>
                    <a:pt x="8933" y="583608"/>
                    <a:pt x="0" y="562042"/>
                    <a:pt x="0" y="539554"/>
                  </a:cubicBezTo>
                  <a:lnTo>
                    <a:pt x="0" y="273246"/>
                  </a:lnTo>
                  <a:cubicBezTo>
                    <a:pt x="0" y="250758"/>
                    <a:pt x="8933" y="229192"/>
                    <a:pt x="24834" y="213291"/>
                  </a:cubicBezTo>
                  <a:lnTo>
                    <a:pt x="213291" y="24834"/>
                  </a:lnTo>
                  <a:cubicBezTo>
                    <a:pt x="229192" y="8933"/>
                    <a:pt x="250758" y="0"/>
                    <a:pt x="273246" y="0"/>
                  </a:cubicBezTo>
                  <a:lnTo>
                    <a:pt x="539554" y="0"/>
                  </a:lnTo>
                  <a:cubicBezTo>
                    <a:pt x="562042" y="0"/>
                    <a:pt x="583608" y="8933"/>
                    <a:pt x="599509" y="2483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63500" y="34925"/>
              <a:ext cx="6858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313850" y="-1201376"/>
            <a:ext cx="4349627" cy="4349627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3527" y="318323"/>
            <a:ext cx="3915319" cy="17085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2868" y="616176"/>
            <a:ext cx="3915319" cy="170850"/>
          </a:xfrm>
          <a:prstGeom prst="rect">
            <a:avLst/>
          </a:prstGeom>
        </p:spPr>
      </p:pic>
      <p:sp>
        <p:nvSpPr>
          <p:cNvPr id="40" name="Google Shape;189;p15">
            <a:extLst>
              <a:ext uri="{FF2B5EF4-FFF2-40B4-BE49-F238E27FC236}">
                <a16:creationId xmlns:a16="http://schemas.microsoft.com/office/drawing/2014/main" id="{F9D6B440-14FF-4D95-7669-B9333C29A7D3}"/>
              </a:ext>
            </a:extLst>
          </p:cNvPr>
          <p:cNvSpPr txBox="1">
            <a:spLocks/>
          </p:cNvSpPr>
          <p:nvPr/>
        </p:nvSpPr>
        <p:spPr>
          <a:xfrm>
            <a:off x="-5576" y="692138"/>
            <a:ext cx="18288000" cy="1925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600" b="1" u="sng" dirty="0">
                <a:solidFill>
                  <a:srgbClr val="00206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สาเหตุที่ทำให้เกิดข้อร้องเรียน</a:t>
            </a:r>
          </a:p>
        </p:txBody>
      </p:sp>
      <p:pic>
        <p:nvPicPr>
          <p:cNvPr id="41" name="Picture 40" descr="Graphical user interface&#10;&#10;Description automatically generated">
            <a:extLst>
              <a:ext uri="{FF2B5EF4-FFF2-40B4-BE49-F238E27FC236}">
                <a16:creationId xmlns:a16="http://schemas.microsoft.com/office/drawing/2014/main" id="{3B4D565B-64D4-AC4A-692F-2DD38C19D4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3175" y="2735188"/>
            <a:ext cx="7550497" cy="5801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95282">
            <a:off x="12538452" y="7368723"/>
            <a:ext cx="7853807" cy="5711860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5963044" y="9017312"/>
            <a:ext cx="3067491" cy="2539376"/>
            <a:chOff x="0" y="0"/>
            <a:chExt cx="515781" cy="426981"/>
          </a:xfrm>
        </p:grpSpPr>
        <p:sp>
          <p:nvSpPr>
            <p:cNvPr id="30" name="Freeform 30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143894" y="9017312"/>
            <a:ext cx="3067491" cy="2539376"/>
            <a:chOff x="0" y="0"/>
            <a:chExt cx="515781" cy="426981"/>
          </a:xfrm>
        </p:grpSpPr>
        <p:sp>
          <p:nvSpPr>
            <p:cNvPr id="33" name="Freeform 33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24744" y="9017312"/>
            <a:ext cx="3067491" cy="2539376"/>
            <a:chOff x="0" y="0"/>
            <a:chExt cx="515781" cy="426981"/>
          </a:xfrm>
        </p:grpSpPr>
        <p:sp>
          <p:nvSpPr>
            <p:cNvPr id="36" name="Freeform 36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8" name="AutoShape 38"/>
          <p:cNvSpPr/>
          <p:nvPr/>
        </p:nvSpPr>
        <p:spPr>
          <a:xfrm rot="-10800000">
            <a:off x="13334068" y="9650773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10800000">
            <a:off x="13153093" y="9488848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11657">
            <a:off x="14361096" y="-1985633"/>
            <a:ext cx="7853807" cy="571186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42946">
            <a:off x="16213017" y="-775201"/>
            <a:ext cx="4750130" cy="41148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42946">
            <a:off x="16378796" y="-1723344"/>
            <a:ext cx="4750130" cy="41148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29642">
            <a:off x="-232712" y="-1959738"/>
            <a:ext cx="3845468" cy="41148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92447">
            <a:off x="5544291" y="-2714191"/>
            <a:ext cx="4750130" cy="41148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92447">
            <a:off x="6543635" y="-2982768"/>
            <a:ext cx="4750130" cy="41148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92447">
            <a:off x="-3235711" y="-834644"/>
            <a:ext cx="4750130" cy="41148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43392">
            <a:off x="-1211304" y="7877660"/>
            <a:ext cx="3778135" cy="41148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24696" y="9507898"/>
            <a:ext cx="3915319" cy="17085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04037" y="9805751"/>
            <a:ext cx="3915319" cy="170850"/>
          </a:xfrm>
          <a:prstGeom prst="rect">
            <a:avLst/>
          </a:prstGeom>
        </p:spPr>
      </p:pic>
      <p:sp>
        <p:nvSpPr>
          <p:cNvPr id="54" name="Google Shape;172;p13">
            <a:extLst>
              <a:ext uri="{FF2B5EF4-FFF2-40B4-BE49-F238E27FC236}">
                <a16:creationId xmlns:a16="http://schemas.microsoft.com/office/drawing/2014/main" id="{9B36F7CA-F15C-0DDB-17AF-4618D0A9D55D}"/>
              </a:ext>
            </a:extLst>
          </p:cNvPr>
          <p:cNvSpPr txBox="1">
            <a:spLocks/>
          </p:cNvSpPr>
          <p:nvPr/>
        </p:nvSpPr>
        <p:spPr>
          <a:xfrm>
            <a:off x="3021170" y="1001339"/>
            <a:ext cx="11795059" cy="12467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u="sng">
                <a:solidFill>
                  <a:srgbClr val="0070C0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สาเหตุที่ทำให้เกิดข้อร้องเรียน</a:t>
            </a:r>
            <a:endParaRPr lang="th-TH" sz="7200" u="sng" dirty="0">
              <a:solidFill>
                <a:srgbClr val="0070C0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089EEB-BD92-7311-E8AD-F2D04B06AD6B}"/>
              </a:ext>
            </a:extLst>
          </p:cNvPr>
          <p:cNvGrpSpPr/>
          <p:nvPr/>
        </p:nvGrpSpPr>
        <p:grpSpPr>
          <a:xfrm>
            <a:off x="413172" y="2914236"/>
            <a:ext cx="8730828" cy="4162040"/>
            <a:chOff x="717972" y="3427303"/>
            <a:chExt cx="7507746" cy="416204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7731CD2-2AB6-489F-3BDB-FC7B8DC7DB4E}"/>
                </a:ext>
              </a:extLst>
            </p:cNvPr>
            <p:cNvSpPr/>
            <p:nvPr/>
          </p:nvSpPr>
          <p:spPr>
            <a:xfrm>
              <a:off x="717972" y="3427303"/>
              <a:ext cx="7264548" cy="416204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0FF662A-42E6-D116-95D6-D8597BD9B48E}"/>
                </a:ext>
              </a:extLst>
            </p:cNvPr>
            <p:cNvSpPr/>
            <p:nvPr/>
          </p:nvSpPr>
          <p:spPr>
            <a:xfrm>
              <a:off x="961170" y="3861963"/>
              <a:ext cx="6088458" cy="72072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Layiji MaHaNiYom V1.5 OT" panose="02000000000000000000" charset="0"/>
                  <a:cs typeface="Layiji MaHaNiYom V1.5 OT" panose="02000000000000000000" charset="0"/>
                </a:rPr>
                <a:t> - </a:t>
              </a:r>
              <a:r>
                <a:rPr kumimoji="0" lang="th-TH" sz="660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Layiji MaHaNiYom V1.5 OT" panose="02000000000000000000" charset="0"/>
                  <a:cs typeface="Layiji MaHaNiYom V1.5 OT" panose="02000000000000000000" charset="0"/>
                </a:rPr>
                <a:t>มาจาก</a:t>
              </a:r>
              <a:r>
                <a:rPr lang="th-TH" sz="6600" kern="1200" dirty="0">
                  <a:solidFill>
                    <a:srgbClr val="F79646">
                      <a:lumMod val="50000"/>
                    </a:srgbClr>
                  </a:solidFill>
                  <a:latin typeface="Layiji MaHaNiYom V1.5 OT" panose="02000000000000000000" charset="0"/>
                  <a:cs typeface="Layiji MaHaNiYom V1.5 OT" panose="02000000000000000000" charset="0"/>
                </a:rPr>
                <a:t>ตัวลูกค้าเอง</a:t>
              </a:r>
              <a:endPara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ayiji MaHaNiYom V1.5 OT" panose="02000000000000000000" charset="0"/>
                <a:cs typeface="Layiji MaHaNiYom V1.5 OT" panose="02000000000000000000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D4C1FFA-6966-E800-6188-DF2F2CFD8878}"/>
                </a:ext>
              </a:extLst>
            </p:cNvPr>
            <p:cNvSpPr/>
            <p:nvPr/>
          </p:nvSpPr>
          <p:spPr>
            <a:xfrm>
              <a:off x="965132" y="4700163"/>
              <a:ext cx="6767799" cy="72072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Layiji MaHaNiYom V1.5 OT" panose="02000000000000000000" charset="0"/>
                  <a:cs typeface="Layiji MaHaNiYom V1.5 OT" panose="02000000000000000000" charset="0"/>
                </a:rPr>
                <a:t> - </a:t>
              </a:r>
              <a:r>
                <a:rPr lang="th-TH" sz="6600" kern="1200" dirty="0">
                  <a:solidFill>
                    <a:srgbClr val="F79646">
                      <a:lumMod val="50000"/>
                    </a:srgbClr>
                  </a:solidFill>
                  <a:latin typeface="Layiji MaHaNiYom V1.5 OT" panose="02000000000000000000" charset="0"/>
                  <a:cs typeface="Layiji MaHaNiYom V1.5 OT" panose="02000000000000000000" charset="0"/>
                </a:rPr>
                <a:t>มาจากตัวสินค้า หรือบริการ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1C09840-4354-4B16-71DD-99CD51882C4D}"/>
                </a:ext>
              </a:extLst>
            </p:cNvPr>
            <p:cNvSpPr/>
            <p:nvPr/>
          </p:nvSpPr>
          <p:spPr>
            <a:xfrm>
              <a:off x="961170" y="5538363"/>
              <a:ext cx="7264548" cy="72072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Layiji MaHaNiYom V1.5 OT" panose="02000000000000000000" charset="0"/>
                  <a:cs typeface="Layiji MaHaNiYom V1.5 OT" panose="02000000000000000000" charset="0"/>
                </a:rPr>
                <a:t> - </a:t>
              </a:r>
              <a:r>
                <a:rPr lang="th-TH" sz="6600" kern="1200" dirty="0">
                  <a:solidFill>
                    <a:srgbClr val="F79646">
                      <a:lumMod val="50000"/>
                    </a:srgbClr>
                  </a:solidFill>
                  <a:latin typeface="Layiji MaHaNiYom V1.5 OT" panose="02000000000000000000" charset="0"/>
                  <a:cs typeface="Layiji MaHaNiYom V1.5 OT" panose="02000000000000000000" charset="0"/>
                </a:rPr>
                <a:t>มาจากพนักงานผู้ให้บริการ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41E1FD0-F7D6-ABBC-3CFB-A03223334C29}"/>
                </a:ext>
              </a:extLst>
            </p:cNvPr>
            <p:cNvSpPr/>
            <p:nvPr/>
          </p:nvSpPr>
          <p:spPr>
            <a:xfrm>
              <a:off x="937956" y="6436291"/>
              <a:ext cx="5353708" cy="72072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kumimoji="0" lang="en-US" sz="660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Layiji MaHaNiYom V1.5 OT" panose="02000000000000000000" charset="0"/>
                  <a:cs typeface="Layiji MaHaNiYom V1.5 OT" panose="02000000000000000000" charset="0"/>
                </a:rPr>
                <a:t> - </a:t>
              </a:r>
              <a:r>
                <a:rPr lang="th-TH" sz="6600" kern="1200" dirty="0">
                  <a:solidFill>
                    <a:srgbClr val="F79646">
                      <a:lumMod val="50000"/>
                    </a:srgbClr>
                  </a:solidFill>
                  <a:latin typeface="Layiji MaHaNiYom V1.5 OT" panose="02000000000000000000" charset="0"/>
                  <a:cs typeface="Layiji MaHaNiYom V1.5 OT" panose="02000000000000000000" charset="0"/>
                </a:rPr>
                <a:t>มาจากปัจจัยอื่น ๆ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1842FC-0082-5BD1-66B0-15ED9BDD35BE}"/>
              </a:ext>
            </a:extLst>
          </p:cNvPr>
          <p:cNvGrpSpPr/>
          <p:nvPr/>
        </p:nvGrpSpPr>
        <p:grpSpPr>
          <a:xfrm>
            <a:off x="10968890" y="2557484"/>
            <a:ext cx="4554208" cy="6242672"/>
            <a:chOff x="6326786" y="1522797"/>
            <a:chExt cx="2293746" cy="3140233"/>
          </a:xfrm>
        </p:grpSpPr>
        <p:pic>
          <p:nvPicPr>
            <p:cNvPr id="62" name="Picture 2" descr="Cartoon,Green,Clip art,Illustration,Blackboard,Fictional character,Teacher,Gesture,Art  #260357 - Free Icon Library">
              <a:extLst>
                <a:ext uri="{FF2B5EF4-FFF2-40B4-BE49-F238E27FC236}">
                  <a16:creationId xmlns:a16="http://schemas.microsoft.com/office/drawing/2014/main" id="{70EE26EA-DA6D-EBCA-3B9A-E65E3FBA1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26786" y="1522797"/>
              <a:ext cx="2293746" cy="314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" descr="FCA updates its statement on firms' complaints handling during pandemic -">
              <a:extLst>
                <a:ext uri="{FF2B5EF4-FFF2-40B4-BE49-F238E27FC236}">
                  <a16:creationId xmlns:a16="http://schemas.microsoft.com/office/drawing/2014/main" id="{87637C12-0ADF-C0C3-D8A6-F56064C89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848" y="1684882"/>
              <a:ext cx="1197237" cy="68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729499" y="-1197524"/>
            <a:ext cx="475013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92447">
            <a:off x="-3310399" y="-1704784"/>
            <a:ext cx="475013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72888">
            <a:off x="-2837520" y="5965180"/>
            <a:ext cx="7732441" cy="82740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2065620">
            <a:off x="-514350" y="874395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065620">
            <a:off x="-1901897" y="77152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FFCE6D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687626" y="-1925865"/>
            <a:ext cx="4349627" cy="434962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927" y="12927"/>
              <a:ext cx="786946" cy="786946"/>
            </a:xfrm>
            <a:custGeom>
              <a:avLst/>
              <a:gdLst/>
              <a:ahLst/>
              <a:cxnLst/>
              <a:rect l="l" t="t" r="r" b="b"/>
              <a:pathLst>
                <a:path w="786946" h="786946">
                  <a:moveTo>
                    <a:pt x="407824" y="7444"/>
                  </a:moveTo>
                  <a:lnTo>
                    <a:pt x="458011" y="78687"/>
                  </a:lnTo>
                  <a:cubicBezTo>
                    <a:pt x="466322" y="90485"/>
                    <a:pt x="481879" y="94654"/>
                    <a:pt x="494975" y="88592"/>
                  </a:cubicBezTo>
                  <a:lnTo>
                    <a:pt x="574059" y="51987"/>
                  </a:lnTo>
                  <a:cubicBezTo>
                    <a:pt x="579241" y="49589"/>
                    <a:pt x="585265" y="49861"/>
                    <a:pt x="590210" y="52715"/>
                  </a:cubicBezTo>
                  <a:cubicBezTo>
                    <a:pt x="595154" y="55570"/>
                    <a:pt x="598402" y="60651"/>
                    <a:pt x="598915" y="66338"/>
                  </a:cubicBezTo>
                  <a:lnTo>
                    <a:pt x="606757" y="153129"/>
                  </a:lnTo>
                  <a:cubicBezTo>
                    <a:pt x="608056" y="167501"/>
                    <a:pt x="619445" y="178890"/>
                    <a:pt x="633817" y="180189"/>
                  </a:cubicBezTo>
                  <a:lnTo>
                    <a:pt x="720608" y="188031"/>
                  </a:lnTo>
                  <a:cubicBezTo>
                    <a:pt x="726294" y="188544"/>
                    <a:pt x="731376" y="191792"/>
                    <a:pt x="734230" y="196736"/>
                  </a:cubicBezTo>
                  <a:cubicBezTo>
                    <a:pt x="737085" y="201681"/>
                    <a:pt x="737357" y="207705"/>
                    <a:pt x="734959" y="212887"/>
                  </a:cubicBezTo>
                  <a:lnTo>
                    <a:pt x="698354" y="291971"/>
                  </a:lnTo>
                  <a:cubicBezTo>
                    <a:pt x="692292" y="305067"/>
                    <a:pt x="696461" y="320624"/>
                    <a:pt x="708258" y="328935"/>
                  </a:cubicBezTo>
                  <a:lnTo>
                    <a:pt x="779502" y="379122"/>
                  </a:lnTo>
                  <a:cubicBezTo>
                    <a:pt x="784169" y="382410"/>
                    <a:pt x="786946" y="387763"/>
                    <a:pt x="786946" y="393473"/>
                  </a:cubicBezTo>
                  <a:cubicBezTo>
                    <a:pt x="786946" y="399183"/>
                    <a:pt x="784169" y="404536"/>
                    <a:pt x="779502" y="407824"/>
                  </a:cubicBezTo>
                  <a:lnTo>
                    <a:pt x="708258" y="458011"/>
                  </a:lnTo>
                  <a:cubicBezTo>
                    <a:pt x="696461" y="466322"/>
                    <a:pt x="692292" y="481879"/>
                    <a:pt x="698354" y="494975"/>
                  </a:cubicBezTo>
                  <a:lnTo>
                    <a:pt x="734959" y="574059"/>
                  </a:lnTo>
                  <a:cubicBezTo>
                    <a:pt x="737357" y="579241"/>
                    <a:pt x="737085" y="585265"/>
                    <a:pt x="734230" y="590210"/>
                  </a:cubicBezTo>
                  <a:cubicBezTo>
                    <a:pt x="731376" y="595154"/>
                    <a:pt x="726294" y="598402"/>
                    <a:pt x="720608" y="598915"/>
                  </a:cubicBezTo>
                  <a:lnTo>
                    <a:pt x="633817" y="606757"/>
                  </a:lnTo>
                  <a:cubicBezTo>
                    <a:pt x="619445" y="608056"/>
                    <a:pt x="608056" y="619445"/>
                    <a:pt x="606757" y="633817"/>
                  </a:cubicBezTo>
                  <a:lnTo>
                    <a:pt x="598915" y="720608"/>
                  </a:lnTo>
                  <a:cubicBezTo>
                    <a:pt x="598402" y="726294"/>
                    <a:pt x="595154" y="731376"/>
                    <a:pt x="590210" y="734230"/>
                  </a:cubicBezTo>
                  <a:cubicBezTo>
                    <a:pt x="585265" y="737085"/>
                    <a:pt x="579241" y="737357"/>
                    <a:pt x="574059" y="734959"/>
                  </a:cubicBezTo>
                  <a:lnTo>
                    <a:pt x="494975" y="698354"/>
                  </a:lnTo>
                  <a:cubicBezTo>
                    <a:pt x="481879" y="692292"/>
                    <a:pt x="466322" y="696461"/>
                    <a:pt x="458011" y="708258"/>
                  </a:cubicBezTo>
                  <a:lnTo>
                    <a:pt x="407824" y="779502"/>
                  </a:lnTo>
                  <a:cubicBezTo>
                    <a:pt x="404536" y="784169"/>
                    <a:pt x="399183" y="786946"/>
                    <a:pt x="393473" y="786946"/>
                  </a:cubicBezTo>
                  <a:cubicBezTo>
                    <a:pt x="387763" y="786946"/>
                    <a:pt x="382410" y="784169"/>
                    <a:pt x="379122" y="779502"/>
                  </a:cubicBezTo>
                  <a:lnTo>
                    <a:pt x="328935" y="708258"/>
                  </a:lnTo>
                  <a:cubicBezTo>
                    <a:pt x="320624" y="696461"/>
                    <a:pt x="305067" y="692292"/>
                    <a:pt x="291971" y="698354"/>
                  </a:cubicBezTo>
                  <a:lnTo>
                    <a:pt x="212887" y="734959"/>
                  </a:lnTo>
                  <a:cubicBezTo>
                    <a:pt x="207705" y="737357"/>
                    <a:pt x="201681" y="737085"/>
                    <a:pt x="196736" y="734230"/>
                  </a:cubicBezTo>
                  <a:cubicBezTo>
                    <a:pt x="191792" y="731376"/>
                    <a:pt x="188544" y="726294"/>
                    <a:pt x="188031" y="720608"/>
                  </a:cubicBezTo>
                  <a:lnTo>
                    <a:pt x="180189" y="633817"/>
                  </a:lnTo>
                  <a:cubicBezTo>
                    <a:pt x="178890" y="619445"/>
                    <a:pt x="167501" y="608056"/>
                    <a:pt x="153129" y="606757"/>
                  </a:cubicBezTo>
                  <a:lnTo>
                    <a:pt x="66338" y="598915"/>
                  </a:lnTo>
                  <a:cubicBezTo>
                    <a:pt x="60651" y="598402"/>
                    <a:pt x="55570" y="595154"/>
                    <a:pt x="52715" y="590210"/>
                  </a:cubicBezTo>
                  <a:cubicBezTo>
                    <a:pt x="49861" y="585265"/>
                    <a:pt x="49589" y="579241"/>
                    <a:pt x="51987" y="574059"/>
                  </a:cubicBezTo>
                  <a:lnTo>
                    <a:pt x="88592" y="494975"/>
                  </a:lnTo>
                  <a:cubicBezTo>
                    <a:pt x="94654" y="481879"/>
                    <a:pt x="90485" y="466322"/>
                    <a:pt x="78687" y="458011"/>
                  </a:cubicBezTo>
                  <a:lnTo>
                    <a:pt x="7444" y="407824"/>
                  </a:lnTo>
                  <a:cubicBezTo>
                    <a:pt x="2777" y="404536"/>
                    <a:pt x="0" y="399183"/>
                    <a:pt x="0" y="393473"/>
                  </a:cubicBezTo>
                  <a:cubicBezTo>
                    <a:pt x="0" y="387763"/>
                    <a:pt x="2777" y="382410"/>
                    <a:pt x="7444" y="379122"/>
                  </a:cubicBezTo>
                  <a:lnTo>
                    <a:pt x="78687" y="328935"/>
                  </a:lnTo>
                  <a:cubicBezTo>
                    <a:pt x="90485" y="320624"/>
                    <a:pt x="94654" y="305067"/>
                    <a:pt x="88592" y="291971"/>
                  </a:cubicBezTo>
                  <a:lnTo>
                    <a:pt x="51987" y="212887"/>
                  </a:lnTo>
                  <a:cubicBezTo>
                    <a:pt x="49589" y="207705"/>
                    <a:pt x="49861" y="201681"/>
                    <a:pt x="52715" y="196736"/>
                  </a:cubicBezTo>
                  <a:cubicBezTo>
                    <a:pt x="55570" y="191792"/>
                    <a:pt x="60651" y="188544"/>
                    <a:pt x="66338" y="188031"/>
                  </a:cubicBezTo>
                  <a:lnTo>
                    <a:pt x="153129" y="180189"/>
                  </a:lnTo>
                  <a:cubicBezTo>
                    <a:pt x="167501" y="178890"/>
                    <a:pt x="178890" y="167501"/>
                    <a:pt x="180189" y="153129"/>
                  </a:cubicBezTo>
                  <a:lnTo>
                    <a:pt x="188031" y="66338"/>
                  </a:lnTo>
                  <a:cubicBezTo>
                    <a:pt x="188544" y="60651"/>
                    <a:pt x="191792" y="55570"/>
                    <a:pt x="196736" y="52715"/>
                  </a:cubicBezTo>
                  <a:cubicBezTo>
                    <a:pt x="201681" y="49861"/>
                    <a:pt x="207705" y="49589"/>
                    <a:pt x="212887" y="51987"/>
                  </a:cubicBezTo>
                  <a:lnTo>
                    <a:pt x="291971" y="88592"/>
                  </a:lnTo>
                  <a:cubicBezTo>
                    <a:pt x="305067" y="94654"/>
                    <a:pt x="320624" y="90485"/>
                    <a:pt x="328935" y="78687"/>
                  </a:cubicBezTo>
                  <a:lnTo>
                    <a:pt x="379122" y="7444"/>
                  </a:lnTo>
                  <a:cubicBezTo>
                    <a:pt x="382410" y="2777"/>
                    <a:pt x="387763" y="0"/>
                    <a:pt x="393473" y="0"/>
                  </a:cubicBezTo>
                  <a:cubicBezTo>
                    <a:pt x="399183" y="0"/>
                    <a:pt x="404536" y="2777"/>
                    <a:pt x="407824" y="7444"/>
                  </a:cubicBezTo>
                  <a:close/>
                </a:path>
              </a:pathLst>
            </a:custGeom>
            <a:solidFill>
              <a:srgbClr val="FFCE6D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6995242" y="334924"/>
            <a:ext cx="3067491" cy="2539376"/>
            <a:chOff x="0" y="0"/>
            <a:chExt cx="515781" cy="426981"/>
          </a:xfrm>
        </p:grpSpPr>
        <p:sp>
          <p:nvSpPr>
            <p:cNvPr id="15" name="Freeform 15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6995242" y="1154074"/>
            <a:ext cx="3067491" cy="2539376"/>
            <a:chOff x="0" y="0"/>
            <a:chExt cx="515781" cy="426981"/>
          </a:xfrm>
        </p:grpSpPr>
        <p:sp>
          <p:nvSpPr>
            <p:cNvPr id="18" name="Freeform 18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6995242" y="1973224"/>
            <a:ext cx="3067491" cy="2539376"/>
            <a:chOff x="0" y="0"/>
            <a:chExt cx="515781" cy="426981"/>
          </a:xfrm>
        </p:grpSpPr>
        <p:sp>
          <p:nvSpPr>
            <p:cNvPr id="21" name="Freeform 21"/>
            <p:cNvSpPr/>
            <p:nvPr/>
          </p:nvSpPr>
          <p:spPr>
            <a:xfrm>
              <a:off x="177100" y="0"/>
              <a:ext cx="161581" cy="426981"/>
            </a:xfrm>
            <a:custGeom>
              <a:avLst/>
              <a:gdLst/>
              <a:ahLst/>
              <a:cxnLst/>
              <a:rect l="l" t="t" r="r" b="b"/>
              <a:pathLst>
                <a:path w="161581" h="426981">
                  <a:moveTo>
                    <a:pt x="80790" y="0"/>
                  </a:moveTo>
                  <a:lnTo>
                    <a:pt x="80790" y="0"/>
                  </a:lnTo>
                  <a:cubicBezTo>
                    <a:pt x="161581" y="130862"/>
                    <a:pt x="161581" y="296119"/>
                    <a:pt x="80790" y="426981"/>
                  </a:cubicBezTo>
                  <a:cubicBezTo>
                    <a:pt x="0" y="296119"/>
                    <a:pt x="0" y="130862"/>
                    <a:pt x="80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5271F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17089383" y="4308844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6927458" y="4489819"/>
            <a:ext cx="1869962" cy="0"/>
          </a:xfrm>
          <a:prstGeom prst="line">
            <a:avLst/>
          </a:prstGeom>
          <a:ln w="19050" cap="flat">
            <a:solidFill>
              <a:srgbClr val="5271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31155">
            <a:off x="14361096" y="7246257"/>
            <a:ext cx="7853807" cy="571186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065620">
            <a:off x="16248402" y="8970299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219" y="18219"/>
              <a:ext cx="776361" cy="776361"/>
            </a:xfrm>
            <a:custGeom>
              <a:avLst/>
              <a:gdLst/>
              <a:ahLst/>
              <a:cxnLst/>
              <a:rect l="l" t="t" r="r" b="b"/>
              <a:pathLst>
                <a:path w="776361" h="776361">
                  <a:moveTo>
                    <a:pt x="408407" y="10493"/>
                  </a:moveTo>
                  <a:lnTo>
                    <a:pt x="446843" y="65055"/>
                  </a:lnTo>
                  <a:cubicBezTo>
                    <a:pt x="458557" y="81683"/>
                    <a:pt x="480484" y="87558"/>
                    <a:pt x="498942" y="79014"/>
                  </a:cubicBezTo>
                  <a:lnTo>
                    <a:pt x="559509" y="50981"/>
                  </a:lnTo>
                  <a:cubicBezTo>
                    <a:pt x="566812" y="47600"/>
                    <a:pt x="575302" y="47983"/>
                    <a:pt x="582271" y="52007"/>
                  </a:cubicBezTo>
                  <a:cubicBezTo>
                    <a:pt x="589240" y="56030"/>
                    <a:pt x="593817" y="63192"/>
                    <a:pt x="594541" y="71207"/>
                  </a:cubicBezTo>
                  <a:lnTo>
                    <a:pt x="600547" y="137676"/>
                  </a:lnTo>
                  <a:cubicBezTo>
                    <a:pt x="602377" y="157933"/>
                    <a:pt x="618429" y="173985"/>
                    <a:pt x="638686" y="175815"/>
                  </a:cubicBezTo>
                  <a:lnTo>
                    <a:pt x="705155" y="181821"/>
                  </a:lnTo>
                  <a:cubicBezTo>
                    <a:pt x="713170" y="182545"/>
                    <a:pt x="720331" y="187122"/>
                    <a:pt x="724355" y="194091"/>
                  </a:cubicBezTo>
                  <a:cubicBezTo>
                    <a:pt x="728379" y="201060"/>
                    <a:pt x="728761" y="209550"/>
                    <a:pt x="725381" y="216853"/>
                  </a:cubicBezTo>
                  <a:lnTo>
                    <a:pt x="697347" y="277420"/>
                  </a:lnTo>
                  <a:cubicBezTo>
                    <a:pt x="688804" y="295878"/>
                    <a:pt x="694679" y="317805"/>
                    <a:pt x="711307" y="329519"/>
                  </a:cubicBezTo>
                  <a:lnTo>
                    <a:pt x="765869" y="367955"/>
                  </a:lnTo>
                  <a:cubicBezTo>
                    <a:pt x="772448" y="372589"/>
                    <a:pt x="776362" y="380134"/>
                    <a:pt x="776362" y="388181"/>
                  </a:cubicBezTo>
                  <a:cubicBezTo>
                    <a:pt x="776362" y="396228"/>
                    <a:pt x="772448" y="403773"/>
                    <a:pt x="765869" y="408407"/>
                  </a:cubicBezTo>
                  <a:lnTo>
                    <a:pt x="711307" y="446843"/>
                  </a:lnTo>
                  <a:cubicBezTo>
                    <a:pt x="694679" y="458557"/>
                    <a:pt x="688804" y="480484"/>
                    <a:pt x="697347" y="498942"/>
                  </a:cubicBezTo>
                  <a:lnTo>
                    <a:pt x="725381" y="559509"/>
                  </a:lnTo>
                  <a:cubicBezTo>
                    <a:pt x="728761" y="566812"/>
                    <a:pt x="728379" y="575302"/>
                    <a:pt x="724355" y="582271"/>
                  </a:cubicBezTo>
                  <a:cubicBezTo>
                    <a:pt x="720331" y="589240"/>
                    <a:pt x="713170" y="593817"/>
                    <a:pt x="705155" y="594541"/>
                  </a:cubicBezTo>
                  <a:lnTo>
                    <a:pt x="638686" y="600547"/>
                  </a:lnTo>
                  <a:cubicBezTo>
                    <a:pt x="618429" y="602377"/>
                    <a:pt x="602377" y="618429"/>
                    <a:pt x="600547" y="638686"/>
                  </a:cubicBezTo>
                  <a:lnTo>
                    <a:pt x="594541" y="705155"/>
                  </a:lnTo>
                  <a:cubicBezTo>
                    <a:pt x="593817" y="713170"/>
                    <a:pt x="589240" y="720331"/>
                    <a:pt x="582271" y="724355"/>
                  </a:cubicBezTo>
                  <a:cubicBezTo>
                    <a:pt x="575302" y="728379"/>
                    <a:pt x="566812" y="728761"/>
                    <a:pt x="559509" y="725381"/>
                  </a:cubicBezTo>
                  <a:lnTo>
                    <a:pt x="498942" y="697347"/>
                  </a:lnTo>
                  <a:cubicBezTo>
                    <a:pt x="480484" y="688804"/>
                    <a:pt x="458557" y="694679"/>
                    <a:pt x="446843" y="711307"/>
                  </a:cubicBezTo>
                  <a:lnTo>
                    <a:pt x="408407" y="765869"/>
                  </a:lnTo>
                  <a:cubicBezTo>
                    <a:pt x="403773" y="772448"/>
                    <a:pt x="396228" y="776362"/>
                    <a:pt x="388181" y="776362"/>
                  </a:cubicBezTo>
                  <a:cubicBezTo>
                    <a:pt x="380134" y="776362"/>
                    <a:pt x="372589" y="772448"/>
                    <a:pt x="367955" y="765869"/>
                  </a:cubicBezTo>
                  <a:lnTo>
                    <a:pt x="329519" y="711307"/>
                  </a:lnTo>
                  <a:cubicBezTo>
                    <a:pt x="317805" y="694679"/>
                    <a:pt x="295878" y="688804"/>
                    <a:pt x="277420" y="697347"/>
                  </a:cubicBezTo>
                  <a:lnTo>
                    <a:pt x="216853" y="725381"/>
                  </a:lnTo>
                  <a:cubicBezTo>
                    <a:pt x="209550" y="728761"/>
                    <a:pt x="201060" y="728379"/>
                    <a:pt x="194091" y="724355"/>
                  </a:cubicBezTo>
                  <a:cubicBezTo>
                    <a:pt x="187122" y="720331"/>
                    <a:pt x="182545" y="713170"/>
                    <a:pt x="181821" y="705155"/>
                  </a:cubicBezTo>
                  <a:lnTo>
                    <a:pt x="175815" y="638686"/>
                  </a:lnTo>
                  <a:cubicBezTo>
                    <a:pt x="173985" y="618429"/>
                    <a:pt x="157933" y="602377"/>
                    <a:pt x="137676" y="600547"/>
                  </a:cubicBezTo>
                  <a:lnTo>
                    <a:pt x="71207" y="594541"/>
                  </a:lnTo>
                  <a:cubicBezTo>
                    <a:pt x="63192" y="593817"/>
                    <a:pt x="56030" y="589240"/>
                    <a:pt x="52007" y="582271"/>
                  </a:cubicBezTo>
                  <a:cubicBezTo>
                    <a:pt x="47983" y="575302"/>
                    <a:pt x="47600" y="566812"/>
                    <a:pt x="50981" y="559509"/>
                  </a:cubicBezTo>
                  <a:lnTo>
                    <a:pt x="79014" y="498942"/>
                  </a:lnTo>
                  <a:cubicBezTo>
                    <a:pt x="87558" y="480484"/>
                    <a:pt x="81683" y="458557"/>
                    <a:pt x="65055" y="446843"/>
                  </a:cubicBezTo>
                  <a:lnTo>
                    <a:pt x="10493" y="408407"/>
                  </a:lnTo>
                  <a:cubicBezTo>
                    <a:pt x="3914" y="403773"/>
                    <a:pt x="0" y="396228"/>
                    <a:pt x="0" y="388181"/>
                  </a:cubicBezTo>
                  <a:cubicBezTo>
                    <a:pt x="0" y="380134"/>
                    <a:pt x="3914" y="372589"/>
                    <a:pt x="10493" y="367955"/>
                  </a:cubicBezTo>
                  <a:lnTo>
                    <a:pt x="65055" y="329519"/>
                  </a:lnTo>
                  <a:cubicBezTo>
                    <a:pt x="81683" y="317805"/>
                    <a:pt x="87558" y="295878"/>
                    <a:pt x="79014" y="277420"/>
                  </a:cubicBezTo>
                  <a:lnTo>
                    <a:pt x="50981" y="216853"/>
                  </a:lnTo>
                  <a:cubicBezTo>
                    <a:pt x="47600" y="209551"/>
                    <a:pt x="47983" y="201060"/>
                    <a:pt x="52007" y="194091"/>
                  </a:cubicBezTo>
                  <a:cubicBezTo>
                    <a:pt x="56030" y="187122"/>
                    <a:pt x="63192" y="182545"/>
                    <a:pt x="71207" y="181821"/>
                  </a:cubicBezTo>
                  <a:lnTo>
                    <a:pt x="137676" y="175815"/>
                  </a:lnTo>
                  <a:cubicBezTo>
                    <a:pt x="157933" y="173985"/>
                    <a:pt x="173985" y="157933"/>
                    <a:pt x="175815" y="137676"/>
                  </a:cubicBezTo>
                  <a:lnTo>
                    <a:pt x="181821" y="71207"/>
                  </a:lnTo>
                  <a:cubicBezTo>
                    <a:pt x="182545" y="63192"/>
                    <a:pt x="187122" y="56030"/>
                    <a:pt x="194091" y="52007"/>
                  </a:cubicBezTo>
                  <a:cubicBezTo>
                    <a:pt x="201060" y="47983"/>
                    <a:pt x="209551" y="47600"/>
                    <a:pt x="216853" y="50981"/>
                  </a:cubicBezTo>
                  <a:lnTo>
                    <a:pt x="277420" y="79014"/>
                  </a:lnTo>
                  <a:cubicBezTo>
                    <a:pt x="295878" y="87558"/>
                    <a:pt x="317805" y="81683"/>
                    <a:pt x="329519" y="65055"/>
                  </a:cubicBezTo>
                  <a:lnTo>
                    <a:pt x="367955" y="10493"/>
                  </a:lnTo>
                  <a:cubicBezTo>
                    <a:pt x="372589" y="3914"/>
                    <a:pt x="380134" y="0"/>
                    <a:pt x="388181" y="0"/>
                  </a:cubicBezTo>
                  <a:cubicBezTo>
                    <a:pt x="396228" y="0"/>
                    <a:pt x="403773" y="3914"/>
                    <a:pt x="408407" y="104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>
              <a:solidFill>
                <a:srgbClr val="5271FF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9" name="Google Shape;172;p13">
            <a:extLst>
              <a:ext uri="{FF2B5EF4-FFF2-40B4-BE49-F238E27FC236}">
                <a16:creationId xmlns:a16="http://schemas.microsoft.com/office/drawing/2014/main" id="{6645EF8A-A86C-6330-9599-79F35F6D019B}"/>
              </a:ext>
            </a:extLst>
          </p:cNvPr>
          <p:cNvSpPr txBox="1">
            <a:spLocks/>
          </p:cNvSpPr>
          <p:nvPr/>
        </p:nvSpPr>
        <p:spPr>
          <a:xfrm>
            <a:off x="1893391" y="340954"/>
            <a:ext cx="13444313" cy="99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th-TH" sz="7200" u="sng" kern="0" dirty="0">
                <a:solidFill>
                  <a:srgbClr val="0070C0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สาเหตุมาจากตัวลูกค้าเอง</a:t>
            </a:r>
          </a:p>
        </p:txBody>
      </p:sp>
      <p:sp>
        <p:nvSpPr>
          <p:cNvPr id="60" name="Google Shape;175;p13">
            <a:extLst>
              <a:ext uri="{FF2B5EF4-FFF2-40B4-BE49-F238E27FC236}">
                <a16:creationId xmlns:a16="http://schemas.microsoft.com/office/drawing/2014/main" id="{4E4821A5-8D99-D430-814B-B08637BBB1B1}"/>
              </a:ext>
            </a:extLst>
          </p:cNvPr>
          <p:cNvSpPr txBox="1">
            <a:spLocks/>
          </p:cNvSpPr>
          <p:nvPr/>
        </p:nvSpPr>
        <p:spPr>
          <a:xfrm>
            <a:off x="138979" y="1189305"/>
            <a:ext cx="10605220" cy="65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D338F"/>
              </a:buClr>
              <a:buFont typeface="Arial" pitchFamily="34" charset="0"/>
              <a:buNone/>
              <a:defRPr/>
            </a:pPr>
            <a:endParaRPr lang="th-TH" sz="2800" dirty="0">
              <a:solidFill>
                <a:schemeClr val="accent3">
                  <a:lumMod val="50000"/>
                </a:schemeClr>
              </a:solidFill>
              <a:latin typeface="Layiji MaHaNiYom V1.5" panose="020B0604020202020204" charset="0"/>
              <a:cs typeface="Layiji MaHaNiYom V1.5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729524-00D9-EC21-E8E3-B95D07CE8808}"/>
              </a:ext>
            </a:extLst>
          </p:cNvPr>
          <p:cNvSpPr txBox="1"/>
          <p:nvPr/>
        </p:nvSpPr>
        <p:spPr>
          <a:xfrm>
            <a:off x="246883" y="2193753"/>
            <a:ext cx="14955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ลูกค้ามีทัศนคติที่ไม่ดีต่อพนักงานให้บริการ เช่น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</a:t>
            </a:r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ได้ยินเสียงแล้วไม่ถูกหู บริการดีอย่างไร </a:t>
            </a:r>
            <a:endParaRPr lang="en-US" sz="5400" dirty="0">
              <a:solidFill>
                <a:srgbClr val="3796BF"/>
              </a:solidFill>
              <a:latin typeface="Layiji MaHaNiYom V1.5 OT" panose="02000000000000000000" charset="0"/>
              <a:cs typeface="Layiji MaHaNiYom V1.5 OT" panose="02000000000000000000" charset="0"/>
            </a:endParaRPr>
          </a:p>
          <a:p>
            <a:r>
              <a:rPr lang="en-US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 </a:t>
            </a:r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ก็อาจทำให้การบริการไม่ดีในการรับรู้ของลูกค้า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8FC460F-013B-6E0A-52EC-6E8B7F7672B2}"/>
              </a:ext>
            </a:extLst>
          </p:cNvPr>
          <p:cNvSpPr txBox="1"/>
          <p:nvPr/>
        </p:nvSpPr>
        <p:spPr>
          <a:xfrm>
            <a:off x="246882" y="4996577"/>
            <a:ext cx="14955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• มาจากนิสัยส่วนตัวของลูกค้าที่อาจเป็นคนจู้จี้ 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หยุมหยิม ไม่ได้ดั่งใจก็ชอบโวยวาย แสดงอารมณ์</a:t>
            </a:r>
          </a:p>
          <a:p>
            <a:r>
              <a:rPr lang="th-TH" sz="5400" dirty="0">
                <a:solidFill>
                  <a:srgbClr val="3796BF"/>
                </a:solidFill>
                <a:latin typeface="Layiji MaHaNiYom V1.5 OT" panose="02000000000000000000" charset="0"/>
                <a:cs typeface="Layiji MaHaNiYom V1.5 OT" panose="02000000000000000000" charset="0"/>
              </a:rPr>
              <a:t>  มากกว่าเหตุผล ชอบอ้างคำว่า ลูกค้าคือคนที่ถูกต้องเสมอ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1674</Words>
  <Application>Microsoft Office PowerPoint</Application>
  <PresentationFormat>Custom</PresentationFormat>
  <Paragraphs>203</Paragraphs>
  <Slides>36</Slides>
  <Notes>1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JasmineUPC</vt:lpstr>
      <vt:lpstr>Layiji MaHaNiYom V1.5</vt:lpstr>
      <vt:lpstr>Layiji MaHaNiYom V1.5 OT</vt:lpstr>
      <vt:lpstr>Roboto Condensed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 ไม่มีอะไรดีที่สุด  แต่ต้องทำให้ดีกว่าเดิม 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Yodsak Sangsopit</dc:creator>
  <cp:lastModifiedBy>CPSD-01</cp:lastModifiedBy>
  <cp:revision>10</cp:revision>
  <dcterms:created xsi:type="dcterms:W3CDTF">2006-08-16T00:00:00Z</dcterms:created>
  <dcterms:modified xsi:type="dcterms:W3CDTF">2023-03-22T08:33:18Z</dcterms:modified>
  <dc:identifier>DAFacbO3P5k</dc:identifier>
</cp:coreProperties>
</file>