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8288000" cy="10287000"/>
  <p:notesSz cx="6858000" cy="9144000"/>
  <p:embeddedFontLst>
    <p:embeddedFont>
      <p:font typeface="Kollektif Bold" charset="1" panose="020B0604020101010102"/>
      <p:regular r:id="rId24"/>
    </p:embeddedFont>
    <p:embeddedFont>
      <p:font typeface="DM Sans" charset="1" panose="00000000000000000000"/>
      <p:regular r:id="rId25"/>
    </p:embeddedFont>
    <p:embeddedFont>
      <p:font typeface="Canva Sans" charset="1" panose="020B0503030501040103"/>
      <p:regular r:id="rId26"/>
    </p:embeddedFont>
    <p:embeddedFont>
      <p:font typeface="DM Sans Bold" charset="1" panose="00000000000000000000"/>
      <p:regular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fonts/font24.fntdata" Type="http://schemas.openxmlformats.org/officeDocument/2006/relationships/font"/><Relationship Id="rId25" Target="fonts/font25.fntdata" Type="http://schemas.openxmlformats.org/officeDocument/2006/relationships/font"/><Relationship Id="rId26" Target="fonts/font26.fntdata" Type="http://schemas.openxmlformats.org/officeDocument/2006/relationships/font"/><Relationship Id="rId27" Target="fonts/font27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2700000">
            <a:off x="11386843" y="7201845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4131544" y="7969488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14444220" y="8329798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14802690" y="8681112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3291279" y="2406249"/>
            <a:ext cx="11315247" cy="4054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>
                <a:solidFill>
                  <a:srgbClr val="227C9D"/>
                </a:solidFill>
                <a:latin typeface="Kollektif Bold"/>
              </a:rPr>
              <a:t>CREATE SCRIPT FOR </a:t>
            </a:r>
          </a:p>
          <a:p>
            <a:pPr algn="ctr">
              <a:lnSpc>
                <a:spcPts val="9999"/>
              </a:lnSpc>
            </a:pPr>
            <a:r>
              <a:rPr lang="en-US" sz="9999">
                <a:solidFill>
                  <a:srgbClr val="227C9D"/>
                </a:solidFill>
                <a:latin typeface="Kollektif Bold"/>
              </a:rPr>
              <a:t>CUSTOMER TYPE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-10800000">
            <a:off x="9525" y="63583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83809" y="63869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0" y="74707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10800000">
            <a:off x="0" y="85545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5400000">
            <a:off x="1083809" y="85545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800000">
            <a:off x="1083809" y="962372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3321750" y="85831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321750" y="74993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5400000">
            <a:off x="4405559" y="85831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237941" y="966693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3321750" y="966693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5400000">
            <a:off x="0" y="963835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-5400000">
            <a:off x="15470622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-5400000">
            <a:off x="16554431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8" y="0"/>
                </a:lnTo>
                <a:lnTo>
                  <a:pt x="1083808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true" flipV="true" rot="0">
            <a:off x="17638239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-5400000">
            <a:off x="14386813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5400000">
            <a:off x="15470622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6554431" y="216761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8" y="0"/>
                </a:lnTo>
                <a:lnTo>
                  <a:pt x="1083808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5400000">
            <a:off x="17638239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true" flipV="true" rot="5400000">
            <a:off x="17638239" y="216761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true" flipV="true" rot="0">
            <a:off x="15470622" y="4433486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true" flipV="true" rot="5400000">
            <a:off x="16554431" y="4433486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8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8" y="0"/>
                </a:lnTo>
                <a:lnTo>
                  <a:pt x="1083808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1" id="31"/>
          <p:cNvGrpSpPr/>
          <p:nvPr/>
        </p:nvGrpSpPr>
        <p:grpSpPr>
          <a:xfrm rot="2700000">
            <a:off x="-1376391" y="-3093321"/>
            <a:ext cx="7415398" cy="3565095"/>
            <a:chOff x="0" y="0"/>
            <a:chExt cx="660400" cy="3175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34" id="34"/>
          <p:cNvSpPr/>
          <p:nvPr/>
        </p:nvSpPr>
        <p:spPr>
          <a:xfrm>
            <a:off x="-1839005" y="-2273771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-2052951" y="-196109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-2232553" y="-160262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>
            <a:off x="-2359208" y="-1216357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>
            <a:off x="-2503062" y="-77668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>
            <a:off x="-2623881" y="-332957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>
            <a:off x="-2598114" y="228677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>
            <a:off x="-2509797" y="905760"/>
            <a:ext cx="2628598" cy="2671969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0704744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latin typeface="Kollektif Bold"/>
                <a:cs typeface="Kollektif Bold"/>
              </a:rPr>
              <a:t>ลูกค้าสอบถาม PROMOTION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46096"/>
            <a:ext cx="15431815" cy="5760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</a:rPr>
              <a:t>GLC 220 d 4MATIC Coupé AMG Dynamic 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ราคาพิเศษเริ่มต้น 4,000,000 บาท 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หรือเพียง 35,500 บาท/เดือน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ฟรี! ประกันภัยชั้นหนึ่ง Mercedes-Benz</a:t>
            </a:r>
            <a:r>
              <a:rPr lang="en-US" sz="5151">
                <a:solidFill>
                  <a:srgbClr val="545454"/>
                </a:solidFill>
                <a:latin typeface="DM Sans"/>
              </a:rPr>
              <a:t> Protection 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นานสูงสุด 1 ปี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ลูกค้าสอบถาม ขอสินเชื่อต้องดำเนินการอย่างไร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46096"/>
            <a:ext cx="15431815" cy="34174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RÊVER Leasing (เรเว่ ลิสซิ่ง) สวัสดีครับ / ค่ะ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คุณลูกค้า หรือ ชื่อลูกค้า .... สอบถามข้อมูลด้านใด 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cs typeface="DM Sans"/>
              </a:rPr>
              <a:t>สามารถแจ้งแอดมินได้เลยนะครับ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ลูกค้าสอบถาม ขอสินเชื่อต้องดำเนินการอย่างไร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46096"/>
            <a:ext cx="15431815" cy="34174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สามารถขอสินเชื่อผ่าน app ได้เลย 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cs typeface="DM Sans"/>
              </a:rPr>
              <a:t>แต่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cs typeface="DM Sans"/>
              </a:rPr>
              <a:t>ถ้ามือถือไม่รองรับ ดำเนินการอย่างไร 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ลูกค้าสอบถาม ปัญหาการใช้งานเครื่องจักร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36571"/>
            <a:ext cx="16082137" cy="59393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cs typeface="DM Sans"/>
              </a:rPr>
              <a:t>สวัสดีค่ะ ศูนย์บริการข้อมูลลูกค้า 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Bangkok Komatsu  Sales  (ชื่อพนักงาน)  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cs typeface="DM Sans"/>
              </a:rPr>
              <a:t>ยินดีให้บริการ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ต้องการติดต่อสอบถามข้อมูลด้านใดค่ะ /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  ลูกค้าต้องการสอบถามบริการด้านใดคะ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ลูกค้าสอบถาม ปัญหาการใช้งานเครื่องจักร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46096"/>
            <a:ext cx="15431815" cy="10742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cs typeface="DM Sans"/>
              </a:rPr>
              <a:t>รับเรื่อง เพื่อส่งประสานงาน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ลูกค้าปฏิเสธการนัดหมาย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2336571"/>
            <a:ext cx="16082137" cy="59393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สวัสดีค่ะ ดิฉัน....(ชื่อพนักงาน)...... ติดต่อจากฝ่ายลูกค้าสัมพันธ์ของบริษัท นิสสัน มอเตอร์ (ประเทศไทย)  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ขอเรียนสายคุณ.....(ชื่อลูกค้า)...... </a:t>
            </a:r>
          </a:p>
          <a:p>
            <a:pPr algn="ctr">
              <a:lnSpc>
                <a:spcPts val="9560"/>
              </a:lnSpc>
            </a:pPr>
            <a:r>
              <a:rPr lang="en-US" sz="5311">
                <a:solidFill>
                  <a:srgbClr val="545454"/>
                </a:solidFill>
                <a:latin typeface="DM Sans"/>
                <a:cs typeface="DM Sans"/>
              </a:rPr>
              <a:t>ไม่ทราบว่าคุณ.....(ชื่อลูกค้า).....สะดวกสนทนาหรือไม่คะ </a:t>
            </a:r>
          </a:p>
          <a:p>
            <a:pPr algn="ctr">
              <a:lnSpc>
                <a:spcPts val="9560"/>
              </a:lnSpc>
            </a:pP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ลูกค้าลูกค้าปฏิเสธการนัดหมาย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1578309"/>
            <a:ext cx="15431815" cy="8004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53"/>
              </a:lnSpc>
            </a:pPr>
            <a:r>
              <a:rPr lang="en-US" sz="4751">
                <a:solidFill>
                  <a:srgbClr val="545454"/>
                </a:solidFill>
                <a:latin typeface="DM Sans"/>
                <a:cs typeface="DM Sans"/>
              </a:rPr>
              <a:t>"ขออนุญาตทราบเหตุผลในการเข้ารับบริการที่อู่ที่อื่นได้มั้ยค่ะ"</a:t>
            </a:r>
          </a:p>
          <a:p>
            <a:pPr algn="ctr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(ให้ตัวเลือกของคำตอบกับลูกค้า)</a:t>
            </a:r>
          </a:p>
          <a:p>
            <a:pPr algn="l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1.มีการดัดแปลงรถ </a:t>
            </a:r>
          </a:p>
          <a:p>
            <a:pPr algn="l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2. อู่ข้างนอกค่าใช้จ่ายถูกกว่า </a:t>
            </a:r>
          </a:p>
          <a:p>
            <a:pPr algn="l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3. ไม่สะดวกเรื่องเวลา </a:t>
            </a:r>
          </a:p>
          <a:p>
            <a:pPr algn="l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4. มีอู่ของตัวเองหรือเปลี่ยนถ่ายน้ำมันเครื่องเอง </a:t>
            </a:r>
          </a:p>
          <a:p>
            <a:pPr algn="l">
              <a:lnSpc>
                <a:spcPts val="9273"/>
              </a:lnSpc>
            </a:pPr>
            <a:r>
              <a:rPr lang="en-US" sz="5151">
                <a:solidFill>
                  <a:srgbClr val="545454"/>
                </a:solidFill>
                <a:latin typeface="DM Sans"/>
                <a:cs typeface="DM Sans"/>
              </a:rPr>
              <a:t>5.อื่นๆ(ระบุ) 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8" id="8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3" id="13"/>
          <p:cNvSpPr/>
          <p:nvPr/>
        </p:nvSpPr>
        <p:spPr>
          <a:xfrm flipH="false" flipV="false" rot="0">
            <a:off x="5461970" y="2031961"/>
            <a:ext cx="7364061" cy="7364061"/>
          </a:xfrm>
          <a:custGeom>
            <a:avLst/>
            <a:gdLst/>
            <a:ahLst/>
            <a:cxnLst/>
            <a:rect r="r" b="b" t="t" l="l"/>
            <a:pathLst>
              <a:path h="7364061" w="7364061">
                <a:moveTo>
                  <a:pt x="0" y="0"/>
                </a:moveTo>
                <a:lnTo>
                  <a:pt x="7364060" y="0"/>
                </a:lnTo>
                <a:lnTo>
                  <a:pt x="7364060" y="7364061"/>
                </a:lnTo>
                <a:lnTo>
                  <a:pt x="0" y="736406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535309"/>
            <a:ext cx="14305710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cs typeface="Kollektif Bold"/>
              </a:rPr>
              <a:t>แบบประเมินผลการฝึกอบรม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833915" y="3960810"/>
            <a:ext cx="10620170" cy="18865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99"/>
              </a:lnSpc>
            </a:pPr>
            <a:r>
              <a:rPr lang="en-US" sz="12399">
                <a:solidFill>
                  <a:srgbClr val="227C9D"/>
                </a:solidFill>
                <a:latin typeface="Kollektif Bold"/>
              </a:rPr>
              <a:t>THANK YOU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386918" y="5866444"/>
            <a:ext cx="7514164" cy="4381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000">
                <a:solidFill>
                  <a:srgbClr val="545454"/>
                </a:solidFill>
                <a:latin typeface="DM Sans"/>
              </a:rPr>
              <a:t>www.reallygreatsite.com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7204191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7204191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true" flipV="true" rot="5400000">
            <a:off x="17204191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6120382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5400000">
            <a:off x="15036573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16120382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true" rot="-10800000">
            <a:off x="15036573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true" rot="5400000">
            <a:off x="12770705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true" rot="-10800000">
            <a:off x="12770705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10800000">
            <a:off x="9525" y="70441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083809" y="70727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0" y="81565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10800000">
            <a:off x="0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5400000">
            <a:off x="1083809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0800000">
            <a:off x="3321750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3321750" y="81851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5400000">
            <a:off x="4405559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1" id="21"/>
          <p:cNvGrpSpPr/>
          <p:nvPr/>
        </p:nvGrpSpPr>
        <p:grpSpPr>
          <a:xfrm rot="0">
            <a:off x="13123603" y="5475036"/>
            <a:ext cx="8847511" cy="8855676"/>
            <a:chOff x="0" y="0"/>
            <a:chExt cx="11796681" cy="11807568"/>
          </a:xfrm>
        </p:grpSpPr>
        <p:grpSp>
          <p:nvGrpSpPr>
            <p:cNvPr name="Group 22" id="22"/>
            <p:cNvGrpSpPr/>
            <p:nvPr/>
          </p:nvGrpSpPr>
          <p:grpSpPr>
            <a:xfrm rot="2700000">
              <a:off x="1676828" y="2799524"/>
              <a:ext cx="9887197" cy="4753460"/>
              <a:chOff x="0" y="0"/>
              <a:chExt cx="660400" cy="317500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660400" cy="317500"/>
              </a:xfrm>
              <a:custGeom>
                <a:avLst/>
                <a:gdLst/>
                <a:ahLst/>
                <a:cxnLst/>
                <a:rect r="r" b="b" t="t" l="l"/>
                <a:pathLst>
                  <a:path h="317500" w="660400">
                    <a:moveTo>
                      <a:pt x="220252" y="19070"/>
                    </a:moveTo>
                    <a:cubicBezTo>
                      <a:pt x="254000" y="7556"/>
                      <a:pt x="292600" y="0"/>
                      <a:pt x="330378" y="0"/>
                    </a:cubicBezTo>
                    <a:cubicBezTo>
                      <a:pt x="368157" y="0"/>
                      <a:pt x="404509" y="6476"/>
                      <a:pt x="438009" y="17990"/>
                    </a:cubicBezTo>
                    <a:cubicBezTo>
                      <a:pt x="438723" y="18350"/>
                      <a:pt x="439435" y="18350"/>
                      <a:pt x="440148" y="18710"/>
                    </a:cubicBezTo>
                    <a:cubicBezTo>
                      <a:pt x="565955" y="64765"/>
                      <a:pt x="658618" y="186379"/>
                      <a:pt x="660400" y="317500"/>
                    </a:cubicBezTo>
                    <a:lnTo>
                      <a:pt x="660400" y="317500"/>
                    </a:lnTo>
                    <a:lnTo>
                      <a:pt x="0" y="317500"/>
                    </a:lnTo>
                    <a:lnTo>
                      <a:pt x="0" y="317500"/>
                    </a:lnTo>
                    <a:cubicBezTo>
                      <a:pt x="1782" y="185660"/>
                      <a:pt x="93019" y="64045"/>
                      <a:pt x="220252" y="1907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sq">
                <a:solidFill>
                  <a:srgbClr val="8CA9AD"/>
                </a:solidFill>
                <a:prstDash val="solid"/>
                <a:miter/>
              </a:ln>
            </p:spPr>
          </p:sp>
          <p:sp>
            <p:nvSpPr>
              <p:cNvPr name="TextBox 24" id="24"/>
              <p:cNvSpPr txBox="true"/>
              <p:nvPr/>
            </p:nvSpPr>
            <p:spPr>
              <a:xfrm>
                <a:off x="0" y="146050"/>
                <a:ext cx="660400" cy="171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53"/>
                  </a:lnSpc>
                </a:pPr>
              </a:p>
            </p:txBody>
          </p:sp>
        </p:grpSp>
        <p:sp>
          <p:nvSpPr>
            <p:cNvPr name="AutoShape 25" id="25"/>
            <p:cNvSpPr/>
            <p:nvPr/>
          </p:nvSpPr>
          <p:spPr>
            <a:xfrm>
              <a:off x="1060010" y="3892256"/>
              <a:ext cx="6913622" cy="6843603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6" id="26"/>
            <p:cNvSpPr/>
            <p:nvPr/>
          </p:nvSpPr>
          <p:spPr>
            <a:xfrm>
              <a:off x="774748" y="4309159"/>
              <a:ext cx="6718471" cy="671847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7" id="27"/>
            <p:cNvSpPr/>
            <p:nvPr/>
          </p:nvSpPr>
          <p:spPr>
            <a:xfrm>
              <a:off x="535279" y="4787119"/>
              <a:ext cx="6489522" cy="6489522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8" id="28"/>
            <p:cNvSpPr/>
            <p:nvPr/>
          </p:nvSpPr>
          <p:spPr>
            <a:xfrm>
              <a:off x="366406" y="5302142"/>
              <a:ext cx="6254021" cy="625402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>
              <a:off x="174601" y="5888378"/>
              <a:ext cx="5796899" cy="5796899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0" id="30"/>
            <p:cNvSpPr/>
            <p:nvPr/>
          </p:nvSpPr>
          <p:spPr>
            <a:xfrm>
              <a:off x="13508" y="6480010"/>
              <a:ext cx="5284799" cy="531412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1" id="31"/>
            <p:cNvSpPr/>
            <p:nvPr/>
          </p:nvSpPr>
          <p:spPr>
            <a:xfrm>
              <a:off x="47865" y="7228854"/>
              <a:ext cx="4503313" cy="4480077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2" id="32"/>
            <p:cNvSpPr/>
            <p:nvPr/>
          </p:nvSpPr>
          <p:spPr>
            <a:xfrm>
              <a:off x="165620" y="8131631"/>
              <a:ext cx="3504797" cy="3562626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3" id="33"/>
            <p:cNvSpPr/>
            <p:nvPr/>
          </p:nvSpPr>
          <p:spPr>
            <a:xfrm>
              <a:off x="676661" y="9346264"/>
              <a:ext cx="1790115" cy="179011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34" id="34"/>
          <p:cNvGrpSpPr/>
          <p:nvPr/>
        </p:nvGrpSpPr>
        <p:grpSpPr>
          <a:xfrm rot="0">
            <a:off x="-2634012" y="-5192964"/>
            <a:ext cx="8847511" cy="8855676"/>
            <a:chOff x="0" y="0"/>
            <a:chExt cx="11796681" cy="11807568"/>
          </a:xfrm>
        </p:grpSpPr>
        <p:grpSp>
          <p:nvGrpSpPr>
            <p:cNvPr name="Group 35" id="35"/>
            <p:cNvGrpSpPr/>
            <p:nvPr/>
          </p:nvGrpSpPr>
          <p:grpSpPr>
            <a:xfrm rot="2700000">
              <a:off x="1676828" y="2799524"/>
              <a:ext cx="9887197" cy="4753460"/>
              <a:chOff x="0" y="0"/>
              <a:chExt cx="660400" cy="317500"/>
            </a:xfrm>
          </p:grpSpPr>
          <p:sp>
            <p:nvSpPr>
              <p:cNvPr name="Freeform 36" id="36"/>
              <p:cNvSpPr/>
              <p:nvPr/>
            </p:nvSpPr>
            <p:spPr>
              <a:xfrm flipH="false" flipV="false" rot="0">
                <a:off x="0" y="0"/>
                <a:ext cx="660400" cy="317500"/>
              </a:xfrm>
              <a:custGeom>
                <a:avLst/>
                <a:gdLst/>
                <a:ahLst/>
                <a:cxnLst/>
                <a:rect r="r" b="b" t="t" l="l"/>
                <a:pathLst>
                  <a:path h="317500" w="660400">
                    <a:moveTo>
                      <a:pt x="220252" y="19070"/>
                    </a:moveTo>
                    <a:cubicBezTo>
                      <a:pt x="254000" y="7556"/>
                      <a:pt x="292600" y="0"/>
                      <a:pt x="330378" y="0"/>
                    </a:cubicBezTo>
                    <a:cubicBezTo>
                      <a:pt x="368157" y="0"/>
                      <a:pt x="404509" y="6476"/>
                      <a:pt x="438009" y="17990"/>
                    </a:cubicBezTo>
                    <a:cubicBezTo>
                      <a:pt x="438723" y="18350"/>
                      <a:pt x="439435" y="18350"/>
                      <a:pt x="440148" y="18710"/>
                    </a:cubicBezTo>
                    <a:cubicBezTo>
                      <a:pt x="565955" y="64765"/>
                      <a:pt x="658618" y="186379"/>
                      <a:pt x="660400" y="317500"/>
                    </a:cubicBezTo>
                    <a:lnTo>
                      <a:pt x="660400" y="317500"/>
                    </a:lnTo>
                    <a:lnTo>
                      <a:pt x="0" y="317500"/>
                    </a:lnTo>
                    <a:lnTo>
                      <a:pt x="0" y="317500"/>
                    </a:lnTo>
                    <a:cubicBezTo>
                      <a:pt x="1782" y="185660"/>
                      <a:pt x="93019" y="64045"/>
                      <a:pt x="220252" y="1907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sq">
                <a:solidFill>
                  <a:srgbClr val="8CA9AD"/>
                </a:solidFill>
                <a:prstDash val="solid"/>
                <a:miter/>
              </a:ln>
            </p:spPr>
          </p:sp>
          <p:sp>
            <p:nvSpPr>
              <p:cNvPr name="TextBox 37" id="37"/>
              <p:cNvSpPr txBox="true"/>
              <p:nvPr/>
            </p:nvSpPr>
            <p:spPr>
              <a:xfrm>
                <a:off x="0" y="146050"/>
                <a:ext cx="660400" cy="171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53"/>
                  </a:lnSpc>
                </a:pPr>
              </a:p>
            </p:txBody>
          </p:sp>
        </p:grpSp>
        <p:sp>
          <p:nvSpPr>
            <p:cNvPr name="AutoShape 38" id="38"/>
            <p:cNvSpPr/>
            <p:nvPr/>
          </p:nvSpPr>
          <p:spPr>
            <a:xfrm>
              <a:off x="1060010" y="3892256"/>
              <a:ext cx="6913622" cy="6843603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9" id="39"/>
            <p:cNvSpPr/>
            <p:nvPr/>
          </p:nvSpPr>
          <p:spPr>
            <a:xfrm>
              <a:off x="774748" y="4309159"/>
              <a:ext cx="6718471" cy="671847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0" id="40"/>
            <p:cNvSpPr/>
            <p:nvPr/>
          </p:nvSpPr>
          <p:spPr>
            <a:xfrm>
              <a:off x="535279" y="4787119"/>
              <a:ext cx="6489522" cy="6489522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1" id="41"/>
            <p:cNvSpPr/>
            <p:nvPr/>
          </p:nvSpPr>
          <p:spPr>
            <a:xfrm>
              <a:off x="366406" y="5302142"/>
              <a:ext cx="6254021" cy="625402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2" id="42"/>
            <p:cNvSpPr/>
            <p:nvPr/>
          </p:nvSpPr>
          <p:spPr>
            <a:xfrm>
              <a:off x="174601" y="5888378"/>
              <a:ext cx="5796899" cy="5796899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3" id="43"/>
            <p:cNvSpPr/>
            <p:nvPr/>
          </p:nvSpPr>
          <p:spPr>
            <a:xfrm>
              <a:off x="13508" y="6480010"/>
              <a:ext cx="5284799" cy="531412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4" id="44"/>
            <p:cNvSpPr/>
            <p:nvPr/>
          </p:nvSpPr>
          <p:spPr>
            <a:xfrm>
              <a:off x="47865" y="7228854"/>
              <a:ext cx="4503313" cy="4480077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5" id="45"/>
            <p:cNvSpPr/>
            <p:nvPr/>
          </p:nvSpPr>
          <p:spPr>
            <a:xfrm>
              <a:off x="165620" y="8131631"/>
              <a:ext cx="3504797" cy="3562626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6" id="46"/>
            <p:cNvSpPr/>
            <p:nvPr/>
          </p:nvSpPr>
          <p:spPr>
            <a:xfrm>
              <a:off x="676661" y="9346264"/>
              <a:ext cx="1790115" cy="179011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14381224" y="7574679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13918610" y="8394229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13704664" y="870690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13525062" y="906537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>
            <a:off x="13398407" y="9451643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13254553" y="989132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" id="10"/>
          <p:cNvSpPr txBox="true"/>
          <p:nvPr/>
        </p:nvSpPr>
        <p:spPr>
          <a:xfrm rot="0">
            <a:off x="118801" y="3312865"/>
            <a:ext cx="17970122" cy="1532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77"/>
              </a:lnSpc>
            </a:pPr>
            <a:r>
              <a:rPr lang="en-US" sz="10077">
                <a:solidFill>
                  <a:srgbClr val="227C9D"/>
                </a:solidFill>
                <a:cs typeface="Kollektif Bold"/>
              </a:rPr>
              <a:t>ลูกค้ายุคใหม่เป็นแบบไหน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-209838" y="4959494"/>
            <a:ext cx="18497838" cy="2924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39"/>
              </a:lnSpc>
            </a:pPr>
          </a:p>
          <a:p>
            <a:pPr algn="ctr">
              <a:lnSpc>
                <a:spcPts val="5159"/>
              </a:lnSpc>
            </a:pPr>
            <a:r>
              <a:rPr lang="en-US" sz="4299">
                <a:solidFill>
                  <a:srgbClr val="545454"/>
                </a:solidFill>
                <a:cs typeface="DM Sans"/>
              </a:rPr>
              <a:t>ลูกค้ายุคใหม่มักมีลักษณะที่น่าสนใจอย่างมาก </a:t>
            </a:r>
          </a:p>
          <a:p>
            <a:pPr algn="ctr">
              <a:lnSpc>
                <a:spcPts val="5159"/>
              </a:lnSpc>
            </a:pPr>
            <a:r>
              <a:rPr lang="en-US" sz="4299">
                <a:solidFill>
                  <a:srgbClr val="545454"/>
                </a:solidFill>
                <a:cs typeface="DM Sans"/>
              </a:rPr>
              <a:t>พวกเขามักมีความต้องการที่หลากหลายและ</a:t>
            </a:r>
          </a:p>
          <a:p>
            <a:pPr algn="ctr">
              <a:lnSpc>
                <a:spcPts val="5159"/>
              </a:lnSpc>
            </a:pPr>
            <a:r>
              <a:rPr lang="en-US" sz="4299">
                <a:solidFill>
                  <a:srgbClr val="545454"/>
                </a:solidFill>
                <a:cs typeface="DM Sans"/>
              </a:rPr>
              <a:t>มีความสำคัญกับประสบการณ์ที่ดีทั้งในการซื้อสินค้าหรือบริการ</a:t>
            </a:r>
          </a:p>
          <a:p>
            <a:pPr algn="ctr">
              <a:lnSpc>
                <a:spcPts val="3360"/>
              </a:lnSpc>
            </a:pPr>
          </a:p>
        </p:txBody>
      </p:sp>
      <p:grpSp>
        <p:nvGrpSpPr>
          <p:cNvPr name="Group 12" id="12"/>
          <p:cNvGrpSpPr/>
          <p:nvPr/>
        </p:nvGrpSpPr>
        <p:grpSpPr>
          <a:xfrm rot="2700000">
            <a:off x="-1376391" y="-3093321"/>
            <a:ext cx="7415398" cy="3565095"/>
            <a:chOff x="0" y="0"/>
            <a:chExt cx="660400" cy="3175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15" id="15"/>
          <p:cNvSpPr/>
          <p:nvPr/>
        </p:nvSpPr>
        <p:spPr>
          <a:xfrm>
            <a:off x="-1839005" y="-2273771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>
            <a:off x="-2052951" y="-196109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>
            <a:off x="-2232553" y="-160262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>
            <a:off x="-2359208" y="-1216357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-2503062" y="-77668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-2623881" y="-332957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>
            <a:off x="-2598114" y="228677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-2509797" y="905760"/>
            <a:ext cx="2628598" cy="2671969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17204191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7204191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true" flipV="true" rot="5400000">
            <a:off x="17204191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6120382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5400000">
            <a:off x="15036573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-10800000">
            <a:off x="16120382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true" flipV="true" rot="-10800000">
            <a:off x="15036573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true" flipV="true" rot="5400000">
            <a:off x="12770705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true" flipV="true" rot="-10800000">
            <a:off x="12770705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-10800000">
            <a:off x="9525" y="70441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083809" y="70727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0" y="81565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-10800000">
            <a:off x="0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-5400000">
            <a:off x="1083809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-10800000">
            <a:off x="3321750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3321750" y="81851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5400000">
            <a:off x="4405559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481521" y="3009484"/>
            <a:ext cx="6046286" cy="1027869"/>
            <a:chOff x="0" y="0"/>
            <a:chExt cx="1592438" cy="2707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592438" cy="270714"/>
            </a:xfrm>
            <a:custGeom>
              <a:avLst/>
              <a:gdLst/>
              <a:ahLst/>
              <a:cxnLst/>
              <a:rect r="r" b="b" t="t" l="l"/>
              <a:pathLst>
                <a:path h="270714" w="1592438">
                  <a:moveTo>
                    <a:pt x="65303" y="0"/>
                  </a:moveTo>
                  <a:lnTo>
                    <a:pt x="1527135" y="0"/>
                  </a:lnTo>
                  <a:cubicBezTo>
                    <a:pt x="1544454" y="0"/>
                    <a:pt x="1561064" y="6880"/>
                    <a:pt x="1573311" y="19127"/>
                  </a:cubicBezTo>
                  <a:cubicBezTo>
                    <a:pt x="1585557" y="31373"/>
                    <a:pt x="1592438" y="47983"/>
                    <a:pt x="1592438" y="65303"/>
                  </a:cubicBezTo>
                  <a:lnTo>
                    <a:pt x="1592438" y="205412"/>
                  </a:lnTo>
                  <a:cubicBezTo>
                    <a:pt x="1592438" y="241477"/>
                    <a:pt x="1563201" y="270714"/>
                    <a:pt x="1527135" y="270714"/>
                  </a:cubicBezTo>
                  <a:lnTo>
                    <a:pt x="65303" y="270714"/>
                  </a:lnTo>
                  <a:cubicBezTo>
                    <a:pt x="47983" y="270714"/>
                    <a:pt x="31373" y="263834"/>
                    <a:pt x="19127" y="251588"/>
                  </a:cubicBezTo>
                  <a:cubicBezTo>
                    <a:pt x="6880" y="239341"/>
                    <a:pt x="0" y="222731"/>
                    <a:pt x="0" y="205412"/>
                  </a:cubicBezTo>
                  <a:lnTo>
                    <a:pt x="0" y="65303"/>
                  </a:lnTo>
                  <a:cubicBezTo>
                    <a:pt x="0" y="47983"/>
                    <a:pt x="6880" y="31373"/>
                    <a:pt x="19127" y="19127"/>
                  </a:cubicBezTo>
                  <a:cubicBezTo>
                    <a:pt x="31373" y="6880"/>
                    <a:pt x="47983" y="0"/>
                    <a:pt x="65303" y="0"/>
                  </a:cubicBezTo>
                  <a:close/>
                </a:path>
              </a:pathLst>
            </a:custGeom>
            <a:solidFill>
              <a:srgbClr val="227C9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19050"/>
              <a:ext cx="1592438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481521" y="4908796"/>
            <a:ext cx="6046286" cy="1027869"/>
            <a:chOff x="0" y="0"/>
            <a:chExt cx="1592438" cy="27071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592438" cy="270714"/>
            </a:xfrm>
            <a:custGeom>
              <a:avLst/>
              <a:gdLst/>
              <a:ahLst/>
              <a:cxnLst/>
              <a:rect r="r" b="b" t="t" l="l"/>
              <a:pathLst>
                <a:path h="270714" w="1592438">
                  <a:moveTo>
                    <a:pt x="65303" y="0"/>
                  </a:moveTo>
                  <a:lnTo>
                    <a:pt x="1527135" y="0"/>
                  </a:lnTo>
                  <a:cubicBezTo>
                    <a:pt x="1544454" y="0"/>
                    <a:pt x="1561064" y="6880"/>
                    <a:pt x="1573311" y="19127"/>
                  </a:cubicBezTo>
                  <a:cubicBezTo>
                    <a:pt x="1585557" y="31373"/>
                    <a:pt x="1592438" y="47983"/>
                    <a:pt x="1592438" y="65303"/>
                  </a:cubicBezTo>
                  <a:lnTo>
                    <a:pt x="1592438" y="205412"/>
                  </a:lnTo>
                  <a:cubicBezTo>
                    <a:pt x="1592438" y="241477"/>
                    <a:pt x="1563201" y="270714"/>
                    <a:pt x="1527135" y="270714"/>
                  </a:cubicBezTo>
                  <a:lnTo>
                    <a:pt x="65303" y="270714"/>
                  </a:lnTo>
                  <a:cubicBezTo>
                    <a:pt x="47983" y="270714"/>
                    <a:pt x="31373" y="263834"/>
                    <a:pt x="19127" y="251588"/>
                  </a:cubicBezTo>
                  <a:cubicBezTo>
                    <a:pt x="6880" y="239341"/>
                    <a:pt x="0" y="222731"/>
                    <a:pt x="0" y="205412"/>
                  </a:cubicBezTo>
                  <a:lnTo>
                    <a:pt x="0" y="65303"/>
                  </a:lnTo>
                  <a:cubicBezTo>
                    <a:pt x="0" y="47983"/>
                    <a:pt x="6880" y="31373"/>
                    <a:pt x="19127" y="19127"/>
                  </a:cubicBezTo>
                  <a:cubicBezTo>
                    <a:pt x="31373" y="6880"/>
                    <a:pt x="47983" y="0"/>
                    <a:pt x="65303" y="0"/>
                  </a:cubicBezTo>
                  <a:close/>
                </a:path>
              </a:pathLst>
            </a:custGeom>
            <a:solidFill>
              <a:srgbClr val="227C9D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19050"/>
              <a:ext cx="1592438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-10800000">
            <a:off x="9525" y="824316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83809" y="82717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0" y="93555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321750" y="93841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7204191" y="813748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7204191" y="922129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6662287" y="621899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6120382" y="813748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5400000">
            <a:off x="15036573" y="922129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true" flipV="true" rot="-10800000">
            <a:off x="12770705" y="922129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481521" y="933450"/>
            <a:ext cx="6046286" cy="1027869"/>
            <a:chOff x="0" y="0"/>
            <a:chExt cx="1592438" cy="270714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592438" cy="270714"/>
            </a:xfrm>
            <a:custGeom>
              <a:avLst/>
              <a:gdLst/>
              <a:ahLst/>
              <a:cxnLst/>
              <a:rect r="r" b="b" t="t" l="l"/>
              <a:pathLst>
                <a:path h="270714" w="1592438">
                  <a:moveTo>
                    <a:pt x="65303" y="0"/>
                  </a:moveTo>
                  <a:lnTo>
                    <a:pt x="1527135" y="0"/>
                  </a:lnTo>
                  <a:cubicBezTo>
                    <a:pt x="1544454" y="0"/>
                    <a:pt x="1561064" y="6880"/>
                    <a:pt x="1573311" y="19127"/>
                  </a:cubicBezTo>
                  <a:cubicBezTo>
                    <a:pt x="1585557" y="31373"/>
                    <a:pt x="1592438" y="47983"/>
                    <a:pt x="1592438" y="65303"/>
                  </a:cubicBezTo>
                  <a:lnTo>
                    <a:pt x="1592438" y="205412"/>
                  </a:lnTo>
                  <a:cubicBezTo>
                    <a:pt x="1592438" y="241477"/>
                    <a:pt x="1563201" y="270714"/>
                    <a:pt x="1527135" y="270714"/>
                  </a:cubicBezTo>
                  <a:lnTo>
                    <a:pt x="65303" y="270714"/>
                  </a:lnTo>
                  <a:cubicBezTo>
                    <a:pt x="47983" y="270714"/>
                    <a:pt x="31373" y="263834"/>
                    <a:pt x="19127" y="251588"/>
                  </a:cubicBezTo>
                  <a:cubicBezTo>
                    <a:pt x="6880" y="239341"/>
                    <a:pt x="0" y="222731"/>
                    <a:pt x="0" y="205412"/>
                  </a:cubicBezTo>
                  <a:lnTo>
                    <a:pt x="0" y="65303"/>
                  </a:lnTo>
                  <a:cubicBezTo>
                    <a:pt x="0" y="47983"/>
                    <a:pt x="6880" y="31373"/>
                    <a:pt x="19127" y="19127"/>
                  </a:cubicBezTo>
                  <a:cubicBezTo>
                    <a:pt x="31373" y="6880"/>
                    <a:pt x="47983" y="0"/>
                    <a:pt x="65303" y="0"/>
                  </a:cubicBezTo>
                  <a:close/>
                </a:path>
              </a:pathLst>
            </a:custGeom>
            <a:solidFill>
              <a:srgbClr val="227C9D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19050"/>
              <a:ext cx="1592438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21" id="21"/>
          <p:cNvSpPr txBox="true"/>
          <p:nvPr/>
        </p:nvSpPr>
        <p:spPr>
          <a:xfrm rot="0">
            <a:off x="2825091" y="1162806"/>
            <a:ext cx="5702716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ความชำนาญในเทคโนโลยี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825091" y="3238840"/>
            <a:ext cx="5702716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การเชื่อมต่อแบบผู้บริโภค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825091" y="5081418"/>
            <a:ext cx="6676656" cy="558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600">
                <a:solidFill>
                  <a:srgbClr val="FFFFFF"/>
                </a:solidFill>
                <a:cs typeface="Kollektif Bold"/>
              </a:rPr>
              <a:t>ความสำคัญของประสบการณ์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092537" y="961609"/>
            <a:ext cx="7834521" cy="1171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119"/>
              </a:lnSpc>
            </a:pPr>
            <a:r>
              <a:rPr lang="en-US" sz="2599">
                <a:solidFill>
                  <a:srgbClr val="545454"/>
                </a:solidFill>
                <a:latin typeface="DM Sans"/>
                <a:cs typeface="DM Sans"/>
              </a:rPr>
              <a:t> ลูกค้ามีความเข้าใจและความชำนาญในเทคโนโลยีมากขึ้น เป็น </a:t>
            </a:r>
          </a:p>
          <a:p>
            <a:pPr algn="l">
              <a:lnSpc>
                <a:spcPts val="3119"/>
              </a:lnSpc>
            </a:pPr>
            <a:r>
              <a:rPr lang="en-US" sz="2599">
                <a:solidFill>
                  <a:srgbClr val="545454"/>
                </a:solidFill>
                <a:latin typeface="DM Sans"/>
                <a:cs typeface="DM Sans"/>
              </a:rPr>
              <a:t> ผู้ใช้เทคโนโลยีในการค้นหาข้อมูล และการตัดสินใจในการซื้อ</a:t>
            </a:r>
          </a:p>
          <a:p>
            <a:pPr algn="l">
              <a:lnSpc>
                <a:spcPts val="3119"/>
              </a:lnSpc>
            </a:pPr>
            <a:r>
              <a:rPr lang="en-US" sz="2599">
                <a:solidFill>
                  <a:srgbClr val="545454"/>
                </a:solidFill>
                <a:latin typeface="DM Sans"/>
                <a:cs typeface="DM Sans"/>
              </a:rPr>
              <a:t> สินค้าหรือบริการ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9092537" y="3037644"/>
            <a:ext cx="7834521" cy="1114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ลูกค้าชอบการเชื่อมต่อและการสื่อสารผ่านทางสื่อสังคมออนไลน์ </a:t>
            </a:r>
          </a:p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และโซเชียลมีเดีย การรีวิวและความคิดเห็นจากผู้อื่นมีความ </a:t>
            </a:r>
          </a:p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สำคัญสูง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092537" y="4908796"/>
            <a:ext cx="7834521" cy="1114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 ลูกค้าต้องการประสบการณ์ที่น่าสนใจและไม่ซ้ำซาก ทั้งในรูป</a:t>
            </a:r>
          </a:p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 แบบการจัดส่งสินค้า การบริการหลังการขาย หรือการ</a:t>
            </a:r>
          </a:p>
          <a:p>
            <a:pPr algn="l">
              <a:lnSpc>
                <a:spcPts val="2999"/>
              </a:lnSpc>
            </a:pPr>
            <a:r>
              <a:rPr lang="en-US" sz="2499">
                <a:solidFill>
                  <a:srgbClr val="545454"/>
                </a:solidFill>
                <a:latin typeface="DM Sans"/>
                <a:cs typeface="DM Sans"/>
              </a:rPr>
              <a:t>  สนับสนุนลูกค้า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2481521" y="6808712"/>
            <a:ext cx="6046286" cy="1027869"/>
            <a:chOff x="0" y="0"/>
            <a:chExt cx="1592438" cy="270714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592438" cy="270714"/>
            </a:xfrm>
            <a:custGeom>
              <a:avLst/>
              <a:gdLst/>
              <a:ahLst/>
              <a:cxnLst/>
              <a:rect r="r" b="b" t="t" l="l"/>
              <a:pathLst>
                <a:path h="270714" w="1592438">
                  <a:moveTo>
                    <a:pt x="65303" y="0"/>
                  </a:moveTo>
                  <a:lnTo>
                    <a:pt x="1527135" y="0"/>
                  </a:lnTo>
                  <a:cubicBezTo>
                    <a:pt x="1544454" y="0"/>
                    <a:pt x="1561064" y="6880"/>
                    <a:pt x="1573311" y="19127"/>
                  </a:cubicBezTo>
                  <a:cubicBezTo>
                    <a:pt x="1585557" y="31373"/>
                    <a:pt x="1592438" y="47983"/>
                    <a:pt x="1592438" y="65303"/>
                  </a:cubicBezTo>
                  <a:lnTo>
                    <a:pt x="1592438" y="205412"/>
                  </a:lnTo>
                  <a:cubicBezTo>
                    <a:pt x="1592438" y="241477"/>
                    <a:pt x="1563201" y="270714"/>
                    <a:pt x="1527135" y="270714"/>
                  </a:cubicBezTo>
                  <a:lnTo>
                    <a:pt x="65303" y="270714"/>
                  </a:lnTo>
                  <a:cubicBezTo>
                    <a:pt x="47983" y="270714"/>
                    <a:pt x="31373" y="263834"/>
                    <a:pt x="19127" y="251588"/>
                  </a:cubicBezTo>
                  <a:cubicBezTo>
                    <a:pt x="6880" y="239341"/>
                    <a:pt x="0" y="222731"/>
                    <a:pt x="0" y="205412"/>
                  </a:cubicBezTo>
                  <a:lnTo>
                    <a:pt x="0" y="65303"/>
                  </a:lnTo>
                  <a:cubicBezTo>
                    <a:pt x="0" y="47983"/>
                    <a:pt x="6880" y="31373"/>
                    <a:pt x="19127" y="19127"/>
                  </a:cubicBezTo>
                  <a:cubicBezTo>
                    <a:pt x="31373" y="6880"/>
                    <a:pt x="47983" y="0"/>
                    <a:pt x="65303" y="0"/>
                  </a:cubicBezTo>
                  <a:close/>
                </a:path>
              </a:pathLst>
            </a:custGeom>
            <a:solidFill>
              <a:srgbClr val="227C9D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19050"/>
              <a:ext cx="1592438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30" id="30"/>
          <p:cNvSpPr txBox="true"/>
          <p:nvPr/>
        </p:nvSpPr>
        <p:spPr>
          <a:xfrm rot="0">
            <a:off x="9092537" y="6779948"/>
            <a:ext cx="6713943" cy="1085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79"/>
              </a:lnSpc>
            </a:pPr>
            <a:r>
              <a:rPr lang="en-US" sz="2400">
                <a:solidFill>
                  <a:srgbClr val="545454"/>
                </a:solidFill>
                <a:latin typeface="DM Sans"/>
                <a:cs typeface="DM Sans"/>
              </a:rPr>
              <a:t>] ลูกค้ามักมีการใช้ชีวิตที่ยืดหยุ่นและต้องการความสะดวก </a:t>
            </a:r>
          </a:p>
          <a:p>
            <a:pPr algn="l">
              <a:lnSpc>
                <a:spcPts val="2879"/>
              </a:lnSpc>
            </a:pPr>
            <a:r>
              <a:rPr lang="en-US" sz="2400">
                <a:solidFill>
                  <a:srgbClr val="545454"/>
                </a:solidFill>
                <a:latin typeface="DM Sans"/>
                <a:cs typeface="DM Sans"/>
              </a:rPr>
              <a:t> สบายในการซื้อขาย จึงมักมองหาวิธีการซื้อสินค้าที่สะดวก</a:t>
            </a:r>
          </a:p>
          <a:p>
            <a:pPr algn="l">
              <a:lnSpc>
                <a:spcPts val="2879"/>
              </a:lnSpc>
            </a:pPr>
            <a:r>
              <a:rPr lang="en-US" sz="2400">
                <a:solidFill>
                  <a:srgbClr val="545454"/>
                </a:solidFill>
                <a:latin typeface="DM Sans"/>
                <a:cs typeface="DM Sans"/>
              </a:rPr>
              <a:t> และรวดเร็ว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2825091" y="7008737"/>
            <a:ext cx="5702716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การใช้ชีวิตที่ยืดหยุ่น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396474" y="-2921783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-2859087" y="-2102233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-3073034" y="-1789557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-3252636" y="-1431087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>
            <a:off x="-3379290" y="-1044819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-3523144" y="-60514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-3643964" y="-161419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4290546" y="1028700"/>
            <a:ext cx="11613316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sz="5600">
                <a:solidFill>
                  <a:srgbClr val="227C9D"/>
                </a:solidFill>
                <a:cs typeface="Kollektif Bold"/>
              </a:rPr>
              <a:t>ลูกค้ายุคใหม่มีนิสัยที่เปลี่ยนไป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7204191" y="70377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7204191" y="81216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true" flipV="true" rot="5400000">
            <a:off x="17204191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6120382" y="59539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6120382" y="70377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5400000">
            <a:off x="15036573" y="81216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0800000">
            <a:off x="16120382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true" flipV="true" rot="-10800000">
            <a:off x="15036573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0">
            <a:off x="9711880" y="3249296"/>
            <a:ext cx="3645075" cy="1027869"/>
            <a:chOff x="0" y="0"/>
            <a:chExt cx="960020" cy="270714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FE6D73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9711880" y="4515290"/>
            <a:ext cx="3645075" cy="1027869"/>
            <a:chOff x="0" y="0"/>
            <a:chExt cx="960020" cy="270714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FFCB77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9724256" y="5781284"/>
            <a:ext cx="3645075" cy="1027869"/>
            <a:chOff x="0" y="0"/>
            <a:chExt cx="960020" cy="27071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48CFAE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10158281" y="3450493"/>
            <a:ext cx="6901757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จู้จี้</a:t>
            </a:r>
          </a:p>
          <a:p>
            <a:pPr algn="l">
              <a:lnSpc>
                <a:spcPts val="4000"/>
              </a:lnSpc>
            </a:pPr>
          </a:p>
        </p:txBody>
      </p:sp>
      <p:sp>
        <p:nvSpPr>
          <p:cNvPr name="TextBox 30" id="30"/>
          <p:cNvSpPr txBox="true"/>
          <p:nvPr/>
        </p:nvSpPr>
        <p:spPr>
          <a:xfrm rot="0">
            <a:off x="10158281" y="4716487"/>
            <a:ext cx="6901757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ขี้งอน</a:t>
            </a:r>
          </a:p>
          <a:p>
            <a:pPr algn="l">
              <a:lnSpc>
                <a:spcPts val="4000"/>
              </a:lnSpc>
            </a:pPr>
          </a:p>
        </p:txBody>
      </p:sp>
      <p:sp>
        <p:nvSpPr>
          <p:cNvPr name="TextBox 31" id="31"/>
          <p:cNvSpPr txBox="true"/>
          <p:nvPr/>
        </p:nvSpPr>
        <p:spPr>
          <a:xfrm rot="0">
            <a:off x="10158281" y="5982481"/>
            <a:ext cx="6901757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รักความสบาย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121995" y="5029224"/>
            <a:ext cx="3645075" cy="1027869"/>
            <a:chOff x="0" y="0"/>
            <a:chExt cx="960020" cy="270714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FE6D73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3121995" y="6295218"/>
            <a:ext cx="3645075" cy="1027869"/>
            <a:chOff x="0" y="0"/>
            <a:chExt cx="960020" cy="270714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FFCB77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3134370" y="7561212"/>
            <a:ext cx="3645075" cy="1027869"/>
            <a:chOff x="0" y="0"/>
            <a:chExt cx="960020" cy="270714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48CFAE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41" id="41"/>
          <p:cNvSpPr txBox="true"/>
          <p:nvPr/>
        </p:nvSpPr>
        <p:spPr>
          <a:xfrm rot="0">
            <a:off x="3568395" y="5230421"/>
            <a:ext cx="6901757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เบื่อง่าย</a:t>
            </a:r>
          </a:p>
          <a:p>
            <a:pPr algn="l">
              <a:lnSpc>
                <a:spcPts val="4000"/>
              </a:lnSpc>
            </a:pPr>
          </a:p>
        </p:txBody>
      </p:sp>
      <p:sp>
        <p:nvSpPr>
          <p:cNvPr name="TextBox 42" id="42"/>
          <p:cNvSpPr txBox="true"/>
          <p:nvPr/>
        </p:nvSpPr>
        <p:spPr>
          <a:xfrm rot="0">
            <a:off x="3568395" y="6496415"/>
            <a:ext cx="6901757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ใจร้อน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568395" y="7762409"/>
            <a:ext cx="6901757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รู้เยอะ</a:t>
            </a:r>
          </a:p>
        </p:txBody>
      </p:sp>
      <p:grpSp>
        <p:nvGrpSpPr>
          <p:cNvPr name="Group 44" id="44"/>
          <p:cNvGrpSpPr/>
          <p:nvPr/>
        </p:nvGrpSpPr>
        <p:grpSpPr>
          <a:xfrm rot="0">
            <a:off x="9724256" y="7256827"/>
            <a:ext cx="3645075" cy="1027869"/>
            <a:chOff x="0" y="0"/>
            <a:chExt cx="960020" cy="270714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960020" cy="270714"/>
            </a:xfrm>
            <a:custGeom>
              <a:avLst/>
              <a:gdLst/>
              <a:ahLst/>
              <a:cxnLst/>
              <a:rect r="r" b="b" t="t" l="l"/>
              <a:pathLst>
                <a:path h="270714" w="960020">
                  <a:moveTo>
                    <a:pt x="108321" y="0"/>
                  </a:moveTo>
                  <a:lnTo>
                    <a:pt x="851699" y="0"/>
                  </a:lnTo>
                  <a:cubicBezTo>
                    <a:pt x="880427" y="0"/>
                    <a:pt x="907979" y="11412"/>
                    <a:pt x="928293" y="31726"/>
                  </a:cubicBezTo>
                  <a:cubicBezTo>
                    <a:pt x="948607" y="52041"/>
                    <a:pt x="960020" y="79592"/>
                    <a:pt x="960020" y="108321"/>
                  </a:cubicBezTo>
                  <a:lnTo>
                    <a:pt x="960020" y="162393"/>
                  </a:lnTo>
                  <a:cubicBezTo>
                    <a:pt x="960020" y="222217"/>
                    <a:pt x="911523" y="270714"/>
                    <a:pt x="851699" y="270714"/>
                  </a:cubicBezTo>
                  <a:lnTo>
                    <a:pt x="108321" y="270714"/>
                  </a:lnTo>
                  <a:cubicBezTo>
                    <a:pt x="79592" y="270714"/>
                    <a:pt x="52041" y="259302"/>
                    <a:pt x="31726" y="238988"/>
                  </a:cubicBezTo>
                  <a:cubicBezTo>
                    <a:pt x="11412" y="218674"/>
                    <a:pt x="0" y="191122"/>
                    <a:pt x="0" y="162393"/>
                  </a:cubicBezTo>
                  <a:lnTo>
                    <a:pt x="0" y="108321"/>
                  </a:lnTo>
                  <a:cubicBezTo>
                    <a:pt x="0" y="79592"/>
                    <a:pt x="11412" y="52041"/>
                    <a:pt x="31726" y="31726"/>
                  </a:cubicBezTo>
                  <a:cubicBezTo>
                    <a:pt x="52041" y="11412"/>
                    <a:pt x="79592" y="0"/>
                    <a:pt x="108321" y="0"/>
                  </a:cubicBezTo>
                  <a:close/>
                </a:path>
              </a:pathLst>
            </a:custGeom>
            <a:solidFill>
              <a:srgbClr val="FE6D73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19050"/>
              <a:ext cx="960020" cy="25166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47" id="47"/>
          <p:cNvSpPr txBox="true"/>
          <p:nvPr/>
        </p:nvSpPr>
        <p:spPr>
          <a:xfrm rot="0">
            <a:off x="10170657" y="7458024"/>
            <a:ext cx="6901757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cs typeface="Kollektif Bold"/>
              </a:rPr>
              <a:t>สงสัยไปหมด</a:t>
            </a:r>
          </a:p>
          <a:p>
            <a:pPr algn="l">
              <a:lnSpc>
                <a:spcPts val="4000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2700000">
            <a:off x="11386843" y="7201845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4131544" y="7969488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14444220" y="8329798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14802690" y="8681112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3022722" y="1909834"/>
            <a:ext cx="1402304" cy="1402304"/>
            <a:chOff x="0" y="0"/>
            <a:chExt cx="1869739" cy="1869739"/>
          </a:xfrm>
        </p:grpSpPr>
        <p:grpSp>
          <p:nvGrpSpPr>
            <p:cNvPr name="Group 9" id="9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11" id="1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12" id="12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3" id="13"/>
          <p:cNvGrpSpPr/>
          <p:nvPr/>
        </p:nvGrpSpPr>
        <p:grpSpPr>
          <a:xfrm rot="2700000">
            <a:off x="-2137434" y="-3783523"/>
            <a:ext cx="7415398" cy="3565095"/>
            <a:chOff x="0" y="0"/>
            <a:chExt cx="660400" cy="3175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16" id="16"/>
          <p:cNvSpPr/>
          <p:nvPr/>
        </p:nvSpPr>
        <p:spPr>
          <a:xfrm>
            <a:off x="-2600048" y="-2963974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>
            <a:off x="-2813995" y="-2651297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>
            <a:off x="-2993596" y="-2292827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-3120251" y="-1906560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-3264105" y="-1466883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>
            <a:off x="-3384925" y="-1023159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-3359157" y="-461526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3" id="23"/>
          <p:cNvGrpSpPr/>
          <p:nvPr/>
        </p:nvGrpSpPr>
        <p:grpSpPr>
          <a:xfrm rot="0">
            <a:off x="4920326" y="1909834"/>
            <a:ext cx="2295470" cy="1261558"/>
            <a:chOff x="0" y="0"/>
            <a:chExt cx="842626" cy="463095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ลูกค้าเงียบ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ไม่ค่อยพูด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8938861" y="1909834"/>
            <a:ext cx="7502370" cy="1261558"/>
            <a:chOff x="0" y="0"/>
            <a:chExt cx="2753986" cy="46309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latin typeface="Canva Sans"/>
                  <a:cs typeface="Canva Sans"/>
                </a:rPr>
                <a:t>ตั้งคําถาม / ซักถามความต้องการ 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เพื่อให้ลูกค้าตอบ เราจะทราบความต้องการที่แท้จริง</a:t>
              </a:r>
            </a:p>
          </p:txBody>
        </p:sp>
      </p:grpSp>
      <p:sp>
        <p:nvSpPr>
          <p:cNvPr name="Freeform 29" id="29"/>
          <p:cNvSpPr/>
          <p:nvPr/>
        </p:nvSpPr>
        <p:spPr>
          <a:xfrm flipH="false" flipV="false" rot="0">
            <a:off x="7709186" y="2173425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0" id="30"/>
          <p:cNvSpPr txBox="true"/>
          <p:nvPr/>
        </p:nvSpPr>
        <p:spPr>
          <a:xfrm rot="0">
            <a:off x="11178406" y="7791669"/>
            <a:ext cx="2864935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30"/>
              </a:lnSpc>
            </a:pPr>
            <a:r>
              <a:rPr lang="en-US" sz="2100">
                <a:solidFill>
                  <a:srgbClr val="FFFFFF"/>
                </a:solidFill>
                <a:latin typeface="DM Sans Bold"/>
              </a:rPr>
              <a:t>Lorna Alvarado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925319" y="428459"/>
            <a:ext cx="11613316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sz="5600">
                <a:solidFill>
                  <a:srgbClr val="227C9D"/>
                </a:solidFill>
                <a:cs typeface="Kollektif Bold"/>
              </a:rPr>
              <a:t>ประเภทของลูกค้า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031656" y="3845538"/>
            <a:ext cx="1402304" cy="1402304"/>
            <a:chOff x="0" y="0"/>
            <a:chExt cx="1869739" cy="1869739"/>
          </a:xfrm>
        </p:grpSpPr>
        <p:grpSp>
          <p:nvGrpSpPr>
            <p:cNvPr name="Group 33" id="33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34" id="3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35" id="3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36" id="36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4929260" y="3845538"/>
            <a:ext cx="2295470" cy="1261558"/>
            <a:chOff x="0" y="0"/>
            <a:chExt cx="842626" cy="46309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ลูกค้าเฉื่อยชา </a:t>
              </a: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8947795" y="3845538"/>
            <a:ext cx="7502370" cy="1261558"/>
            <a:chOff x="0" y="0"/>
            <a:chExt cx="2753986" cy="46309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42" id="42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ใช้คำถามกระตุ้น ลูกค้าจะพูดคุยกับเรามากขึ้น</a:t>
              </a:r>
            </a:p>
          </p:txBody>
        </p:sp>
      </p:grpSp>
      <p:sp>
        <p:nvSpPr>
          <p:cNvPr name="Freeform 43" id="43"/>
          <p:cNvSpPr/>
          <p:nvPr/>
        </p:nvSpPr>
        <p:spPr>
          <a:xfrm flipH="false" flipV="false" rot="0">
            <a:off x="7718119" y="4109129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6" y="0"/>
                </a:lnTo>
                <a:lnTo>
                  <a:pt x="734376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4" id="44"/>
          <p:cNvGrpSpPr/>
          <p:nvPr/>
        </p:nvGrpSpPr>
        <p:grpSpPr>
          <a:xfrm rot="0">
            <a:off x="3022722" y="5724092"/>
            <a:ext cx="1402304" cy="1402304"/>
            <a:chOff x="0" y="0"/>
            <a:chExt cx="1869739" cy="1869739"/>
          </a:xfrm>
        </p:grpSpPr>
        <p:grpSp>
          <p:nvGrpSpPr>
            <p:cNvPr name="Group 45" id="45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46" id="4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47" id="4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48" id="48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9" id="49"/>
          <p:cNvGrpSpPr/>
          <p:nvPr/>
        </p:nvGrpSpPr>
        <p:grpSpPr>
          <a:xfrm rot="0">
            <a:off x="4920326" y="5724092"/>
            <a:ext cx="2295470" cy="1261558"/>
            <a:chOff x="0" y="0"/>
            <a:chExt cx="842626" cy="46309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51" id="51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ลูกค้าขี้คุย</a:t>
              </a: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8938861" y="5724092"/>
            <a:ext cx="7502370" cy="1261558"/>
            <a:chOff x="0" y="0"/>
            <a:chExt cx="2753986" cy="463095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ใช้การยกยอ ชื่นชม</a:t>
              </a:r>
            </a:p>
          </p:txBody>
        </p:sp>
      </p:grpSp>
      <p:sp>
        <p:nvSpPr>
          <p:cNvPr name="Freeform 55" id="55"/>
          <p:cNvSpPr/>
          <p:nvPr/>
        </p:nvSpPr>
        <p:spPr>
          <a:xfrm flipH="false" flipV="false" rot="0">
            <a:off x="7709186" y="5987683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6" id="56"/>
          <p:cNvGrpSpPr/>
          <p:nvPr/>
        </p:nvGrpSpPr>
        <p:grpSpPr>
          <a:xfrm rot="0">
            <a:off x="3022722" y="7726471"/>
            <a:ext cx="1402304" cy="1402304"/>
            <a:chOff x="0" y="0"/>
            <a:chExt cx="1869739" cy="1869739"/>
          </a:xfrm>
        </p:grpSpPr>
        <p:grpSp>
          <p:nvGrpSpPr>
            <p:cNvPr name="Group 57" id="57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58" id="5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59" id="5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60" id="60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61" id="61"/>
          <p:cNvGrpSpPr/>
          <p:nvPr/>
        </p:nvGrpSpPr>
        <p:grpSpPr>
          <a:xfrm rot="0">
            <a:off x="4920326" y="7726471"/>
            <a:ext cx="2295470" cy="1261558"/>
            <a:chOff x="0" y="0"/>
            <a:chExt cx="842626" cy="463095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63" id="63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ลูกค้าชอบเถียง</a:t>
              </a: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8938861" y="7726471"/>
            <a:ext cx="7502370" cy="1261558"/>
            <a:chOff x="0" y="0"/>
            <a:chExt cx="2753986" cy="463095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66" id="66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ต้องอธิบายสิทธิประโยชน์ให้ลูกค้าได้เห็นจริง 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มีข้อมูลมาแสดง</a:t>
              </a:r>
            </a:p>
          </p:txBody>
        </p:sp>
      </p:grpSp>
      <p:sp>
        <p:nvSpPr>
          <p:cNvPr name="Freeform 67" id="67"/>
          <p:cNvSpPr/>
          <p:nvPr/>
        </p:nvSpPr>
        <p:spPr>
          <a:xfrm flipH="false" flipV="false" rot="0">
            <a:off x="7709186" y="7990062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2700000">
            <a:off x="11386843" y="7201845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4131544" y="7969488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14444220" y="8329798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14802690" y="8681112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3022722" y="3029477"/>
            <a:ext cx="1402304" cy="1402304"/>
            <a:chOff x="0" y="0"/>
            <a:chExt cx="1869739" cy="1869739"/>
          </a:xfrm>
        </p:grpSpPr>
        <p:grpSp>
          <p:nvGrpSpPr>
            <p:cNvPr name="Group 9" id="9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11" id="11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12" id="12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3" id="13"/>
          <p:cNvGrpSpPr/>
          <p:nvPr/>
        </p:nvGrpSpPr>
        <p:grpSpPr>
          <a:xfrm rot="2700000">
            <a:off x="-2137434" y="-3783523"/>
            <a:ext cx="7415398" cy="3565095"/>
            <a:chOff x="0" y="0"/>
            <a:chExt cx="660400" cy="3175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16" id="16"/>
          <p:cNvSpPr/>
          <p:nvPr/>
        </p:nvSpPr>
        <p:spPr>
          <a:xfrm>
            <a:off x="-2600048" y="-2963974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>
            <a:off x="-2813995" y="-2651297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>
            <a:off x="-2993596" y="-2292827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-3120251" y="-1906560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-3264105" y="-1466883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>
            <a:off x="-3384925" y="-1023159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-3359157" y="-461526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3" id="23"/>
          <p:cNvGrpSpPr/>
          <p:nvPr/>
        </p:nvGrpSpPr>
        <p:grpSpPr>
          <a:xfrm rot="0">
            <a:off x="4929260" y="3066597"/>
            <a:ext cx="2295470" cy="1261558"/>
            <a:chOff x="0" y="0"/>
            <a:chExt cx="842626" cy="463095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ลูกค้าไม่มีเหตุผล 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8968755" y="3029477"/>
            <a:ext cx="7502370" cy="1261558"/>
            <a:chOff x="0" y="0"/>
            <a:chExt cx="2753986" cy="46309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ต้องพูดด้วยอารมณ์ดี ยิ้มแย้ม ทำให้ลูกค้าคล้อยตาม 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ชี้ให้เห็นถึงประโยชน์ </a:t>
              </a:r>
            </a:p>
          </p:txBody>
        </p:sp>
      </p:grpSp>
      <p:sp>
        <p:nvSpPr>
          <p:cNvPr name="Freeform 29" id="29"/>
          <p:cNvSpPr/>
          <p:nvPr/>
        </p:nvSpPr>
        <p:spPr>
          <a:xfrm flipH="false" flipV="false" rot="0">
            <a:off x="7729555" y="3363441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0" id="30"/>
          <p:cNvSpPr txBox="true"/>
          <p:nvPr/>
        </p:nvSpPr>
        <p:spPr>
          <a:xfrm rot="0">
            <a:off x="11178406" y="7791669"/>
            <a:ext cx="2864935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30"/>
              </a:lnSpc>
            </a:pPr>
            <a:r>
              <a:rPr lang="en-US" sz="2100">
                <a:solidFill>
                  <a:srgbClr val="FFFFFF"/>
                </a:solidFill>
                <a:latin typeface="DM Sans Bold"/>
              </a:rPr>
              <a:t>Lorna Alvarado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925319" y="428459"/>
            <a:ext cx="11613316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sz="5600">
                <a:solidFill>
                  <a:srgbClr val="227C9D"/>
                </a:solidFill>
                <a:cs typeface="Kollektif Bold"/>
              </a:rPr>
              <a:t>ประเภทของลูกค้า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031656" y="4860406"/>
            <a:ext cx="1402304" cy="1402304"/>
            <a:chOff x="0" y="0"/>
            <a:chExt cx="1869739" cy="1869739"/>
          </a:xfrm>
        </p:grpSpPr>
        <p:grpSp>
          <p:nvGrpSpPr>
            <p:cNvPr name="Group 33" id="33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34" id="3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35" id="35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36" id="36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4929260" y="5001152"/>
            <a:ext cx="2295470" cy="1261558"/>
            <a:chOff x="0" y="0"/>
            <a:chExt cx="842626" cy="46309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ลูกค้าตัดสิน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ใจไม่ได้ </a:t>
              </a: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8949705" y="5001152"/>
            <a:ext cx="7502370" cy="1261558"/>
            <a:chOff x="0" y="0"/>
            <a:chExt cx="2753986" cy="46309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42" id="42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ต้องอธิบายให้ลูกค้าเห็นว่าเป็นการตัดสินใจที่ถูกต้อง บอกถึงประโยชน์ของสินค้า และ พนักงานต้องคุมการสนทนาให้ดี</a:t>
              </a:r>
            </a:p>
          </p:txBody>
        </p:sp>
      </p:grpSp>
      <p:sp>
        <p:nvSpPr>
          <p:cNvPr name="Freeform 43" id="43"/>
          <p:cNvSpPr/>
          <p:nvPr/>
        </p:nvSpPr>
        <p:spPr>
          <a:xfrm flipH="false" flipV="false" rot="0">
            <a:off x="7720030" y="5264743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4" id="44"/>
          <p:cNvGrpSpPr/>
          <p:nvPr/>
        </p:nvGrpSpPr>
        <p:grpSpPr>
          <a:xfrm rot="0">
            <a:off x="3031656" y="6693464"/>
            <a:ext cx="1402304" cy="1402304"/>
            <a:chOff x="0" y="0"/>
            <a:chExt cx="1869739" cy="1869739"/>
          </a:xfrm>
        </p:grpSpPr>
        <p:grpSp>
          <p:nvGrpSpPr>
            <p:cNvPr name="Group 45" id="45"/>
            <p:cNvGrpSpPr/>
            <p:nvPr/>
          </p:nvGrpSpPr>
          <p:grpSpPr>
            <a:xfrm rot="0">
              <a:off x="0" y="0"/>
              <a:ext cx="1869739" cy="1869739"/>
              <a:chOff x="0" y="0"/>
              <a:chExt cx="812800" cy="812800"/>
            </a:xfrm>
          </p:grpSpPr>
          <p:sp>
            <p:nvSpPr>
              <p:cNvPr name="Freeform 46" id="4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E6D73"/>
              </a:solidFill>
            </p:spPr>
          </p:sp>
          <p:sp>
            <p:nvSpPr>
              <p:cNvPr name="TextBox 47" id="47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</a:pPr>
              </a:p>
            </p:txBody>
          </p:sp>
        </p:grpSp>
        <p:sp>
          <p:nvSpPr>
            <p:cNvPr name="Freeform 48" id="48"/>
            <p:cNvSpPr/>
            <p:nvPr/>
          </p:nvSpPr>
          <p:spPr>
            <a:xfrm flipH="false" flipV="false" rot="0">
              <a:off x="286924" y="431793"/>
              <a:ext cx="1295891" cy="1006152"/>
            </a:xfrm>
            <a:custGeom>
              <a:avLst/>
              <a:gdLst/>
              <a:ahLst/>
              <a:cxnLst/>
              <a:rect r="r" b="b" t="t" l="l"/>
              <a:pathLst>
                <a:path h="1006152" w="1295891">
                  <a:moveTo>
                    <a:pt x="0" y="0"/>
                  </a:moveTo>
                  <a:lnTo>
                    <a:pt x="1295891" y="0"/>
                  </a:lnTo>
                  <a:lnTo>
                    <a:pt x="1295891" y="1006152"/>
                  </a:lnTo>
                  <a:lnTo>
                    <a:pt x="0" y="10061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9" id="49"/>
          <p:cNvGrpSpPr/>
          <p:nvPr/>
        </p:nvGrpSpPr>
        <p:grpSpPr>
          <a:xfrm rot="0">
            <a:off x="4929260" y="6834210"/>
            <a:ext cx="2295470" cy="1261558"/>
            <a:chOff x="0" y="0"/>
            <a:chExt cx="842626" cy="46309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842626" cy="463095"/>
            </a:xfrm>
            <a:custGeom>
              <a:avLst/>
              <a:gdLst/>
              <a:ahLst/>
              <a:cxnLst/>
              <a:rect r="r" b="b" t="t" l="l"/>
              <a:pathLst>
                <a:path h="463095" w="842626">
                  <a:moveTo>
                    <a:pt x="168635" y="0"/>
                  </a:moveTo>
                  <a:lnTo>
                    <a:pt x="673991" y="0"/>
                  </a:lnTo>
                  <a:cubicBezTo>
                    <a:pt x="767125" y="0"/>
                    <a:pt x="842626" y="75500"/>
                    <a:pt x="842626" y="168635"/>
                  </a:cubicBezTo>
                  <a:lnTo>
                    <a:pt x="842626" y="294461"/>
                  </a:lnTo>
                  <a:cubicBezTo>
                    <a:pt x="842626" y="339185"/>
                    <a:pt x="824859" y="382078"/>
                    <a:pt x="793234" y="413703"/>
                  </a:cubicBezTo>
                  <a:cubicBezTo>
                    <a:pt x="761609" y="445329"/>
                    <a:pt x="718716" y="463095"/>
                    <a:pt x="673991" y="463095"/>
                  </a:cubicBezTo>
                  <a:lnTo>
                    <a:pt x="168635" y="463095"/>
                  </a:lnTo>
                  <a:cubicBezTo>
                    <a:pt x="123910" y="463095"/>
                    <a:pt x="81017" y="445329"/>
                    <a:pt x="49392" y="413703"/>
                  </a:cubicBezTo>
                  <a:cubicBezTo>
                    <a:pt x="17767" y="382078"/>
                    <a:pt x="0" y="339185"/>
                    <a:pt x="0" y="294461"/>
                  </a:cubicBezTo>
                  <a:lnTo>
                    <a:pt x="0" y="168635"/>
                  </a:lnTo>
                  <a:cubicBezTo>
                    <a:pt x="0" y="75500"/>
                    <a:pt x="75500" y="0"/>
                    <a:pt x="168635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51" id="51"/>
            <p:cNvSpPr txBox="true"/>
            <p:nvPr/>
          </p:nvSpPr>
          <p:spPr>
            <a:xfrm>
              <a:off x="0" y="-38100"/>
              <a:ext cx="84262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ลูกค้าขี้สงสัย 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ไม่ไว้วางใจ </a:t>
              </a: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8949705" y="6834210"/>
            <a:ext cx="7502370" cy="1261558"/>
            <a:chOff x="0" y="0"/>
            <a:chExt cx="2753986" cy="463095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753986" cy="463095"/>
            </a:xfrm>
            <a:custGeom>
              <a:avLst/>
              <a:gdLst/>
              <a:ahLst/>
              <a:cxnLst/>
              <a:rect r="r" b="b" t="t" l="l"/>
              <a:pathLst>
                <a:path h="463095" w="2753986">
                  <a:moveTo>
                    <a:pt x="51596" y="0"/>
                  </a:moveTo>
                  <a:lnTo>
                    <a:pt x="2702389" y="0"/>
                  </a:lnTo>
                  <a:cubicBezTo>
                    <a:pt x="2730885" y="0"/>
                    <a:pt x="2753986" y="23101"/>
                    <a:pt x="2753986" y="51596"/>
                  </a:cubicBezTo>
                  <a:lnTo>
                    <a:pt x="2753986" y="411499"/>
                  </a:lnTo>
                  <a:cubicBezTo>
                    <a:pt x="2753986" y="425183"/>
                    <a:pt x="2748549" y="438307"/>
                    <a:pt x="2738873" y="447983"/>
                  </a:cubicBezTo>
                  <a:cubicBezTo>
                    <a:pt x="2729197" y="457659"/>
                    <a:pt x="2716073" y="463095"/>
                    <a:pt x="2702389" y="463095"/>
                  </a:cubicBezTo>
                  <a:lnTo>
                    <a:pt x="51596" y="463095"/>
                  </a:lnTo>
                  <a:cubicBezTo>
                    <a:pt x="37912" y="463095"/>
                    <a:pt x="24788" y="457659"/>
                    <a:pt x="15112" y="447983"/>
                  </a:cubicBezTo>
                  <a:cubicBezTo>
                    <a:pt x="5436" y="438307"/>
                    <a:pt x="0" y="425183"/>
                    <a:pt x="0" y="411499"/>
                  </a:cubicBezTo>
                  <a:lnTo>
                    <a:pt x="0" y="51596"/>
                  </a:lnTo>
                  <a:cubicBezTo>
                    <a:pt x="0" y="37912"/>
                    <a:pt x="5436" y="24788"/>
                    <a:pt x="15112" y="15112"/>
                  </a:cubicBezTo>
                  <a:cubicBezTo>
                    <a:pt x="24788" y="5436"/>
                    <a:pt x="37912" y="0"/>
                    <a:pt x="51596" y="0"/>
                  </a:cubicBezTo>
                  <a:close/>
                </a:path>
              </a:pathLst>
            </a:custGeom>
            <a:solidFill>
              <a:srgbClr val="FEB06A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38100"/>
              <a:ext cx="2753986" cy="501195"/>
            </a:xfrm>
            <a:prstGeom prst="rect">
              <a:avLst/>
            </a:prstGeom>
          </p:spPr>
          <p:txBody>
            <a:bodyPr anchor="ctr" rtlCol="false" tIns="36448" lIns="36448" bIns="36448" rIns="36448"/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ต้องหาสิ่งอ้างอิง เช่น เอกสาร หรือเหตุผลที่ดี </a:t>
              </a:r>
            </a:p>
            <a:p>
              <a:pPr algn="ctr">
                <a:lnSpc>
                  <a:spcPts val="3359"/>
                </a:lnSpc>
                <a:spcBef>
                  <a:spcPct val="0"/>
                </a:spcBef>
              </a:pPr>
              <a:r>
                <a:rPr lang="en-US" sz="2399">
                  <a:solidFill>
                    <a:srgbClr val="FFFFFF"/>
                  </a:solidFill>
                  <a:cs typeface="Canva Sans"/>
                </a:rPr>
                <a:t>หรือตัวบุคคลที่น่าเชื่อถือ</a:t>
              </a:r>
            </a:p>
          </p:txBody>
        </p:sp>
      </p:grpSp>
      <p:sp>
        <p:nvSpPr>
          <p:cNvPr name="Freeform 55" id="55"/>
          <p:cNvSpPr/>
          <p:nvPr/>
        </p:nvSpPr>
        <p:spPr>
          <a:xfrm flipH="false" flipV="false" rot="0">
            <a:off x="7720030" y="7085868"/>
            <a:ext cx="734376" cy="734376"/>
          </a:xfrm>
          <a:custGeom>
            <a:avLst/>
            <a:gdLst/>
            <a:ahLst/>
            <a:cxnLst/>
            <a:rect r="r" b="b" t="t" l="l"/>
            <a:pathLst>
              <a:path h="734376" w="734376">
                <a:moveTo>
                  <a:pt x="0" y="0"/>
                </a:moveTo>
                <a:lnTo>
                  <a:pt x="734375" y="0"/>
                </a:lnTo>
                <a:lnTo>
                  <a:pt x="734375" y="734376"/>
                </a:lnTo>
                <a:lnTo>
                  <a:pt x="0" y="7343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634588" y="2696911"/>
            <a:ext cx="12775594" cy="523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399"/>
              </a:lnSpc>
            </a:pPr>
            <a:r>
              <a:rPr lang="en-US" sz="9999">
                <a:solidFill>
                  <a:srgbClr val="227C9D"/>
                </a:solidFill>
                <a:latin typeface="Kollektif Bold"/>
                <a:cs typeface="Kollektif Bold"/>
              </a:rPr>
              <a:t>“ การเลือกใช้คำพูด</a:t>
            </a:r>
          </a:p>
          <a:p>
            <a:pPr algn="ctr">
              <a:lnSpc>
                <a:spcPts val="13399"/>
              </a:lnSpc>
            </a:pPr>
            <a:r>
              <a:rPr lang="en-US" sz="9999">
                <a:solidFill>
                  <a:srgbClr val="227C9D"/>
                </a:solidFill>
                <a:cs typeface="Kollektif Bold"/>
              </a:rPr>
              <a:t>ที่เหมาะกับลูกค้า</a:t>
            </a:r>
          </a:p>
          <a:p>
            <a:pPr algn="ctr">
              <a:lnSpc>
                <a:spcPts val="13399"/>
              </a:lnSpc>
            </a:pPr>
            <a:r>
              <a:rPr lang="en-US" sz="9999">
                <a:solidFill>
                  <a:srgbClr val="227C9D"/>
                </a:solidFill>
                <a:latin typeface="Kollektif Bold"/>
                <a:cs typeface="Kollektif Bold"/>
              </a:rPr>
              <a:t>คือสิ่งสำคัญ ”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7204191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7204191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true" rot="5400000">
            <a:off x="17204191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120382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5400000">
            <a:off x="15036573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0800000">
            <a:off x="16120382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true" flipV="true" rot="-10800000">
            <a:off x="15036573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true" rot="5400000">
            <a:off x="12770705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true" rot="-10800000">
            <a:off x="12770705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10800000">
            <a:off x="9525" y="70441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83809" y="70727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0" y="81565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0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400000">
            <a:off x="1083809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0800000">
            <a:off x="3321750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3321750" y="81851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5400000">
            <a:off x="4405559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2700000">
            <a:off x="14381224" y="7574679"/>
            <a:ext cx="7415398" cy="3565095"/>
            <a:chOff x="0" y="0"/>
            <a:chExt cx="660400" cy="3175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23" id="23"/>
          <p:cNvSpPr/>
          <p:nvPr/>
        </p:nvSpPr>
        <p:spPr>
          <a:xfrm>
            <a:off x="13918610" y="8394229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>
            <a:off x="13704664" y="870690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>
            <a:off x="13525062" y="906537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>
            <a:off x="13398407" y="9451643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>
            <a:off x="13254553" y="989132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8" id="28"/>
          <p:cNvGrpSpPr/>
          <p:nvPr/>
        </p:nvGrpSpPr>
        <p:grpSpPr>
          <a:xfrm rot="2700000">
            <a:off x="-1376391" y="-3093321"/>
            <a:ext cx="7415398" cy="3565095"/>
            <a:chOff x="0" y="0"/>
            <a:chExt cx="660400" cy="3175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31" id="31"/>
          <p:cNvSpPr/>
          <p:nvPr/>
        </p:nvSpPr>
        <p:spPr>
          <a:xfrm>
            <a:off x="-1839005" y="-2273771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>
            <a:off x="-2052951" y="-196109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>
            <a:off x="-2232553" y="-160262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>
            <a:off x="-2359208" y="-1216357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-2503062" y="-77668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-2623881" y="-332957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>
            <a:off x="-2598114" y="228677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>
            <a:off x="-2509797" y="905760"/>
            <a:ext cx="2628598" cy="2671969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634588" y="3524232"/>
            <a:ext cx="12775594" cy="184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399"/>
              </a:lnSpc>
            </a:pPr>
            <a:r>
              <a:rPr lang="en-US" sz="9999">
                <a:solidFill>
                  <a:srgbClr val="227C9D"/>
                </a:solidFill>
                <a:latin typeface="Kollektif Bold"/>
              </a:rPr>
              <a:t>ACTIVITY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7204191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7204191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true" rot="5400000">
            <a:off x="17204191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120382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5400000">
            <a:off x="15036573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0800000">
            <a:off x="16120382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true" flipV="true" rot="-10800000">
            <a:off x="15036573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true" rot="5400000">
            <a:off x="12770705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true" rot="-10800000">
            <a:off x="12770705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10800000">
            <a:off x="9525" y="70441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83809" y="70727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0" y="81565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0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400000">
            <a:off x="1083809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0800000">
            <a:off x="3321750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3321750" y="81851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5400000">
            <a:off x="4405559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2700000">
            <a:off x="14381224" y="7574679"/>
            <a:ext cx="7415398" cy="3565095"/>
            <a:chOff x="0" y="0"/>
            <a:chExt cx="660400" cy="3175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23" id="23"/>
          <p:cNvSpPr/>
          <p:nvPr/>
        </p:nvSpPr>
        <p:spPr>
          <a:xfrm>
            <a:off x="13918610" y="8394229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>
            <a:off x="13704664" y="870690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>
            <a:off x="13525062" y="906537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>
            <a:off x="13398407" y="9451643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>
            <a:off x="13254553" y="989132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8" id="28"/>
          <p:cNvGrpSpPr/>
          <p:nvPr/>
        </p:nvGrpSpPr>
        <p:grpSpPr>
          <a:xfrm rot="2700000">
            <a:off x="-1376391" y="-3093321"/>
            <a:ext cx="7415398" cy="3565095"/>
            <a:chOff x="0" y="0"/>
            <a:chExt cx="660400" cy="3175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31" id="31"/>
          <p:cNvSpPr/>
          <p:nvPr/>
        </p:nvSpPr>
        <p:spPr>
          <a:xfrm>
            <a:off x="-1839005" y="-2273771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>
            <a:off x="-2052951" y="-196109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>
            <a:off x="-2232553" y="-160262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>
            <a:off x="-2359208" y="-1216357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-2503062" y="-77668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-2623881" y="-332957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>
            <a:off x="-2598114" y="228677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>
            <a:off x="-2509797" y="905760"/>
            <a:ext cx="2628598" cy="2671969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828699" y="5401254"/>
            <a:ext cx="5311909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0"/>
              </a:lnSpc>
            </a:pPr>
            <a:r>
              <a:rPr lang="en-US" sz="4000">
                <a:solidFill>
                  <a:srgbClr val="FFFFFF"/>
                </a:solidFill>
                <a:latin typeface="Kollektif Bold"/>
              </a:rPr>
              <a:t>01 - BRANDING</a:t>
            </a:r>
          </a:p>
        </p:txBody>
      </p:sp>
      <p:grpSp>
        <p:nvGrpSpPr>
          <p:cNvPr name="Group 6" id="6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660216" y="1230634"/>
            <a:ext cx="10704744" cy="844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sz="5600">
                <a:solidFill>
                  <a:srgbClr val="FE6D73"/>
                </a:solidFill>
                <a:latin typeface="Kollektif Bold"/>
                <a:cs typeface="Kollektif Bold"/>
              </a:rPr>
              <a:t>ลูกค้าสอบถาม PROMOTION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60216" y="3277625"/>
            <a:ext cx="14241343" cy="35545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33"/>
              </a:lnSpc>
            </a:pPr>
            <a:r>
              <a:rPr lang="en-US" sz="5351">
                <a:solidFill>
                  <a:srgbClr val="545454"/>
                </a:solidFill>
                <a:latin typeface="DM Sans"/>
                <a:cs typeface="DM Sans"/>
              </a:rPr>
              <a:t>  เมอร์เซเดส-เบนซ์ ประเทศไทย สวัสดีค่ะ “................” </a:t>
            </a:r>
          </a:p>
          <a:p>
            <a:pPr algn="ctr">
              <a:lnSpc>
                <a:spcPts val="9633"/>
              </a:lnSpc>
            </a:pPr>
            <a:r>
              <a:rPr lang="en-US" sz="5351">
                <a:solidFill>
                  <a:srgbClr val="545454"/>
                </a:solidFill>
                <a:latin typeface="DM Sans"/>
              </a:rPr>
              <a:t>  </a:t>
            </a:r>
            <a:r>
              <a:rPr lang="en-US" sz="5351">
                <a:solidFill>
                  <a:srgbClr val="545454"/>
                </a:solidFill>
                <a:cs typeface="DM Sans"/>
              </a:rPr>
              <a:t>รับสายยินดีให้บริการค่ะ คุณท่านต้องการให้ช่วยเหลือ</a:t>
            </a:r>
          </a:p>
          <a:p>
            <a:pPr algn="ctr">
              <a:lnSpc>
                <a:spcPts val="9633"/>
              </a:lnSpc>
            </a:pPr>
            <a:r>
              <a:rPr lang="en-US" sz="5351">
                <a:solidFill>
                  <a:srgbClr val="545454"/>
                </a:solidFill>
                <a:latin typeface="DM Sans"/>
              </a:rPr>
              <a:t>  </a:t>
            </a:r>
            <a:r>
              <a:rPr lang="en-US" sz="5351">
                <a:solidFill>
                  <a:srgbClr val="545454"/>
                </a:solidFill>
                <a:latin typeface="DM Sans"/>
                <a:cs typeface="DM Sans"/>
              </a:rPr>
              <a:t>ในด้านใดคะ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DAGJMe7h8Jw</dc:identifier>
  <dcterms:modified xsi:type="dcterms:W3CDTF">2011-08-01T06:04:30Z</dcterms:modified>
  <cp:revision>1</cp:revision>
  <dc:title>Colorful Modern Business Infographic Presentation</dc:title>
</cp:coreProperties>
</file>